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3" r:id="rId2"/>
    <p:sldId id="376" r:id="rId3"/>
    <p:sldId id="365" r:id="rId4"/>
    <p:sldId id="350" r:id="rId5"/>
    <p:sldId id="354" r:id="rId6"/>
    <p:sldId id="369" r:id="rId7"/>
    <p:sldId id="378" r:id="rId8"/>
    <p:sldId id="382" r:id="rId9"/>
    <p:sldId id="379" r:id="rId10"/>
    <p:sldId id="380" r:id="rId11"/>
    <p:sldId id="381" r:id="rId12"/>
    <p:sldId id="368" r:id="rId13"/>
    <p:sldId id="383" r:id="rId14"/>
    <p:sldId id="367" r:id="rId15"/>
    <p:sldId id="377" r:id="rId16"/>
    <p:sldId id="374" r:id="rId17"/>
    <p:sldId id="373" r:id="rId18"/>
    <p:sldId id="359" r:id="rId19"/>
    <p:sldId id="355" r:id="rId20"/>
    <p:sldId id="375" r:id="rId21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2F50"/>
    <a:srgbClr val="DBE1E9"/>
    <a:srgbClr val="003366"/>
    <a:srgbClr val="C8D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no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b="1" i="0" baseline="0">
                <a:effectLst/>
              </a:rPr>
              <a:t>Média de duração de acesso</a:t>
            </a:r>
            <a:endParaRPr lang="pt-BR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 no Microsoft PowerPoint]Plan1'!$B$1:$C$1</c:f>
              <c:strCache>
                <c:ptCount val="2"/>
                <c:pt idx="0">
                  <c:v>2015</c:v>
                </c:pt>
                <c:pt idx="1">
                  <c:v>2016</c:v>
                </c:pt>
              </c:strCache>
            </c:strRef>
          </c:cat>
          <c:val>
            <c:numRef>
              <c:f>'[Gráfico no Microsoft PowerPoint]Plan1'!$B$2:$C$2</c:f>
              <c:numCache>
                <c:formatCode>h:mm:ss</c:formatCode>
                <c:ptCount val="2"/>
                <c:pt idx="0">
                  <c:v>1.2187500000000002E-2</c:v>
                </c:pt>
                <c:pt idx="1">
                  <c:v>9.386574074074075E-3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2302552"/>
        <c:axId val="142302944"/>
      </c:barChart>
      <c:catAx>
        <c:axId val="142302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42302944"/>
        <c:crosses val="autoZero"/>
        <c:auto val="1"/>
        <c:lblAlgn val="ctr"/>
        <c:lblOffset val="100"/>
        <c:noMultiLvlLbl val="0"/>
      </c:catAx>
      <c:valAx>
        <c:axId val="142302944"/>
        <c:scaling>
          <c:orientation val="minMax"/>
        </c:scaling>
        <c:delete val="0"/>
        <c:axPos val="l"/>
        <c:numFmt formatCode="h:mm:ss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4230255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800" b="1" i="0" baseline="0">
                <a:effectLst/>
              </a:rPr>
              <a:t>Quantidade de usuários</a:t>
            </a:r>
            <a:endParaRPr lang="pt-BR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Plan1!$A$3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dirty="0" smtClean="0"/>
                      <a:t>20.446</a:t>
                    </a:r>
                    <a:endParaRPr lang="en-US" dirty="0"/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22.998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Plan1!$B$2:$C$2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Plan1!$B$3:$C$3</c:f>
              <c:numCache>
                <c:formatCode>General</c:formatCode>
                <c:ptCount val="2"/>
                <c:pt idx="0">
                  <c:v>20446</c:v>
                </c:pt>
                <c:pt idx="1">
                  <c:v>22998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291184"/>
        <c:axId val="262478608"/>
      </c:barChart>
      <c:catAx>
        <c:axId val="14229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262478608"/>
        <c:crosses val="autoZero"/>
        <c:auto val="1"/>
        <c:lblAlgn val="ctr"/>
        <c:lblOffset val="100"/>
        <c:noMultiLvlLbl val="0"/>
      </c:catAx>
      <c:valAx>
        <c:axId val="2624786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4229118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t-BR" sz="1800" b="1" u="sng" dirty="0" smtClean="0">
                <a:effectLst/>
              </a:rPr>
              <a:t>Quantitativo</a:t>
            </a:r>
            <a:r>
              <a:rPr lang="pt-BR" sz="1800" b="1" u="sng" baseline="0" dirty="0" smtClean="0">
                <a:effectLst/>
              </a:rPr>
              <a:t> de Pessoas X </a:t>
            </a:r>
            <a:r>
              <a:rPr lang="pt-BR" sz="1800" b="1" u="sng" dirty="0" smtClean="0">
                <a:effectLst/>
              </a:rPr>
              <a:t>Dispositivos utilizados no SAIEMS/2016</a:t>
            </a:r>
            <a:endParaRPr lang="pt-BR" sz="1800" dirty="0">
              <a:effectLst/>
            </a:endParaRPr>
          </a:p>
        </c:rich>
      </c:tx>
      <c:layout>
        <c:manualLayout>
          <c:xMode val="edge"/>
          <c:yMode val="edge"/>
          <c:x val="0.15050321748482534"/>
          <c:y val="2.810055649570717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Pessoas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8750" h="107950"/>
              <a:bevelB w="6985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58750" h="107950"/>
                <a:bevelB w="69850" h="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8750" h="107950"/>
                <a:bevelB w="69850" h="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8750" h="107950"/>
                <a:bevelB w="69850" h="0"/>
              </a:sp3d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58750" h="107950"/>
                <a:bevelB w="69850" h="0"/>
              </a:sp3d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58750" h="107950"/>
                <a:bevelB w="69850" h="0"/>
              </a:sp3d>
            </c:spPr>
          </c:dPt>
          <c:dLbls>
            <c:dLbl>
              <c:idx val="0"/>
              <c:layout>
                <c:manualLayout>
                  <c:x val="-2.5180466347445815E-3"/>
                  <c:y val="-9.1292674953009929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44.717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439485054910911E-3"/>
                  <c:y val="-9.845804126840312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10.133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071353895150698E-3"/>
                  <c:y val="-2.915469977810273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/>
                    </a:pPr>
                    <a:r>
                      <a:rPr lang="en-US" sz="1400" b="1" dirty="0" smtClean="0"/>
                      <a:t>3.349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065768570823564E-2"/>
                      <c:h val="6.7960829163943623E-2"/>
                    </c:manualLayout>
                  </c15:layout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h="6350"/>
                </a:sp3d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Plan1!$A$2:$A$7</c:f>
              <c:strCache>
                <c:ptCount val="6"/>
                <c:pt idx="0">
                  <c:v>Computador Windows</c:v>
                </c:pt>
                <c:pt idx="1">
                  <c:v>Computador Linux</c:v>
                </c:pt>
                <c:pt idx="2">
                  <c:v>Smartphone e Tablet Android</c:v>
                </c:pt>
                <c:pt idx="3">
                  <c:v>Smartphone e Tablet IOS</c:v>
                </c:pt>
                <c:pt idx="4">
                  <c:v>Computador Macintosh</c:v>
                </c:pt>
                <c:pt idx="5">
                  <c:v>Smartphone e Tablet outros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44717</c:v>
                </c:pt>
                <c:pt idx="1">
                  <c:v>10133</c:v>
                </c:pt>
                <c:pt idx="2">
                  <c:v>3349</c:v>
                </c:pt>
                <c:pt idx="3">
                  <c:v>326</c:v>
                </c:pt>
                <c:pt idx="4">
                  <c:v>324</c:v>
                </c:pt>
                <c:pt idx="5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2480176"/>
        <c:axId val="262469984"/>
      </c:barChart>
      <c:catAx>
        <c:axId val="26248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62469984"/>
        <c:crosses val="autoZero"/>
        <c:auto val="1"/>
        <c:lblAlgn val="ctr"/>
        <c:lblOffset val="100"/>
        <c:noMultiLvlLbl val="0"/>
      </c:catAx>
      <c:valAx>
        <c:axId val="262469984"/>
        <c:scaling>
          <c:orientation val="minMax"/>
          <c:max val="50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62480176"/>
        <c:crosses val="autoZero"/>
        <c:crossBetween val="between"/>
        <c:minorUnit val="5000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Previsto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3"/>
              <c:layout>
                <c:manualLayout>
                  <c:x val="-1.0552008941076822E-2"/>
                  <c:y val="-2.7133737277054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0742984872526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0594387898020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8089158184703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Plan1!$A$2:$A$13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Plan1!$B$2:$B$13</c:f>
              <c:numCache>
                <c:formatCode>0%</c:formatCode>
                <c:ptCount val="12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0.4</c:v>
                </c:pt>
                <c:pt idx="6">
                  <c:v>0.6</c:v>
                </c:pt>
                <c:pt idx="7">
                  <c:v>0.8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Realizado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6000" tIns="0" rIns="0" bIns="19050" numCol="1" spcCol="216000" anchor="ctr">
                <a:spAutoFit/>
              </a:bodyPr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Plan1!$A$2:$A$13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Plan1!$C$2:$C$13</c:f>
              <c:numCache>
                <c:formatCode>0%</c:formatCode>
                <c:ptCount val="12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  <c:pt idx="3">
                  <c:v>0.1</c:v>
                </c:pt>
                <c:pt idx="4">
                  <c:v>0.2</c:v>
                </c:pt>
                <c:pt idx="5">
                  <c:v>0.46</c:v>
                </c:pt>
                <c:pt idx="6">
                  <c:v>0.71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62476256"/>
        <c:axId val="262472728"/>
      </c:barChart>
      <c:catAx>
        <c:axId val="262476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2472728"/>
        <c:crosses val="autoZero"/>
        <c:auto val="1"/>
        <c:lblAlgn val="ctr"/>
        <c:lblOffset val="100"/>
        <c:noMultiLvlLbl val="0"/>
      </c:catAx>
      <c:valAx>
        <c:axId val="262472728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crossAx val="2624762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2219E-E388-4DF1-9A1A-0E109D9FB3D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C50D5E06-8AAC-44B8-B656-99D9A8C4B80E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Secretaria de Estado de Educação de MS</a:t>
          </a:r>
        </a:p>
        <a:p>
          <a:endParaRPr lang="pt-BR" sz="2000" b="1" dirty="0" smtClean="0">
            <a:solidFill>
              <a:schemeClr val="tx1"/>
            </a:solidFill>
          </a:endParaRPr>
        </a:p>
        <a:p>
          <a:r>
            <a:rPr lang="pt-BR" sz="2000" b="1" dirty="0" smtClean="0">
              <a:solidFill>
                <a:schemeClr val="tx1"/>
              </a:solidFill>
            </a:rPr>
            <a:t>SUPAI</a:t>
          </a:r>
        </a:p>
        <a:p>
          <a:endParaRPr lang="pt-BR" sz="2000" b="1" dirty="0" smtClean="0">
            <a:solidFill>
              <a:schemeClr val="tx1"/>
            </a:solidFill>
          </a:endParaRPr>
        </a:p>
        <a:p>
          <a:r>
            <a:rPr lang="pt-BR" sz="2000" b="1" dirty="0" smtClean="0">
              <a:solidFill>
                <a:schemeClr val="tx1"/>
              </a:solidFill>
            </a:rPr>
            <a:t>COPLAN (Avaliação)</a:t>
          </a:r>
          <a:endParaRPr lang="pt-BR" sz="2000" b="1" dirty="0">
            <a:solidFill>
              <a:schemeClr val="tx1"/>
            </a:solidFill>
          </a:endParaRPr>
        </a:p>
      </dgm:t>
    </dgm:pt>
    <dgm:pt modelId="{FDFC33AB-9C96-4A63-AFDB-00AF146BBCE6}" type="parTrans" cxnId="{DE5598D6-21CB-45DC-AD70-C38366FC9B2C}">
      <dgm:prSet/>
      <dgm:spPr/>
      <dgm:t>
        <a:bodyPr/>
        <a:lstStyle/>
        <a:p>
          <a:endParaRPr lang="pt-BR" b="1"/>
        </a:p>
      </dgm:t>
    </dgm:pt>
    <dgm:pt modelId="{8AAD06EB-288B-4808-BEDB-9595A12201BF}" type="sibTrans" cxnId="{DE5598D6-21CB-45DC-AD70-C38366FC9B2C}">
      <dgm:prSet/>
      <dgm:spPr/>
      <dgm:t>
        <a:bodyPr/>
        <a:lstStyle/>
        <a:p>
          <a:endParaRPr lang="pt-BR" b="1"/>
        </a:p>
      </dgm:t>
    </dgm:pt>
    <dgm:pt modelId="{D5A78B1E-4C6F-4744-B19D-1862B0EE566E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/>
            <a:t>SAEMS - Sistema de Avaliação da Educação da Rede Pública de Ensino de MS </a:t>
          </a:r>
          <a:endParaRPr lang="pt-BR" b="1" dirty="0"/>
        </a:p>
      </dgm:t>
    </dgm:pt>
    <dgm:pt modelId="{B2E47A36-25AD-4B5E-B3E4-1744451BA28B}" type="parTrans" cxnId="{C3113296-0857-4E1C-B86E-45AE997F1C1E}">
      <dgm:prSet/>
      <dgm:spPr/>
      <dgm:t>
        <a:bodyPr/>
        <a:lstStyle/>
        <a:p>
          <a:endParaRPr lang="pt-BR" b="1"/>
        </a:p>
      </dgm:t>
    </dgm:pt>
    <dgm:pt modelId="{3A842922-CA3C-43AB-AFD2-BDBEAD8605EC}" type="sibTrans" cxnId="{C3113296-0857-4E1C-B86E-45AE997F1C1E}">
      <dgm:prSet/>
      <dgm:spPr/>
      <dgm:t>
        <a:bodyPr/>
        <a:lstStyle/>
        <a:p>
          <a:endParaRPr lang="pt-BR" b="1"/>
        </a:p>
      </dgm:t>
    </dgm:pt>
    <dgm:pt modelId="{F1A6F427-2006-4FCE-A4E4-0FF2416CD62B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/>
            <a:t>AIEMS – Avaliação Institucional Externa de MS</a:t>
          </a:r>
          <a:endParaRPr lang="pt-BR" b="1" dirty="0"/>
        </a:p>
      </dgm:t>
    </dgm:pt>
    <dgm:pt modelId="{D321A4E1-4D21-4F64-B199-A82D2096641F}" type="parTrans" cxnId="{517DDB15-55D8-48F9-9808-2DCFE7304FDF}">
      <dgm:prSet/>
      <dgm:spPr/>
      <dgm:t>
        <a:bodyPr/>
        <a:lstStyle/>
        <a:p>
          <a:endParaRPr lang="pt-BR" b="1"/>
        </a:p>
      </dgm:t>
    </dgm:pt>
    <dgm:pt modelId="{D8420FB2-169B-4857-BF1E-1ACC14A0736B}" type="sibTrans" cxnId="{517DDB15-55D8-48F9-9808-2DCFE7304FDF}">
      <dgm:prSet/>
      <dgm:spPr/>
      <dgm:t>
        <a:bodyPr/>
        <a:lstStyle/>
        <a:p>
          <a:endParaRPr lang="pt-BR" b="1"/>
        </a:p>
      </dgm:t>
    </dgm:pt>
    <dgm:pt modelId="{C26ACD70-C985-42E5-86E6-CBCACB3AAC7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Avaliação do Termo de Compromisso do Diretor da REE/MS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A194392E-9A21-4C16-8FE9-650177994E36}" type="parTrans" cxnId="{3725B839-2953-421F-95ED-F90AA3829EA3}">
      <dgm:prSet/>
      <dgm:spPr/>
      <dgm:t>
        <a:bodyPr/>
        <a:lstStyle/>
        <a:p>
          <a:endParaRPr lang="pt-BR" b="1"/>
        </a:p>
      </dgm:t>
    </dgm:pt>
    <dgm:pt modelId="{7DB8F673-E519-4A73-8EA2-FFA6C95E08E3}" type="sibTrans" cxnId="{3725B839-2953-421F-95ED-F90AA3829EA3}">
      <dgm:prSet/>
      <dgm:spPr/>
      <dgm:t>
        <a:bodyPr/>
        <a:lstStyle/>
        <a:p>
          <a:endParaRPr lang="pt-BR" b="1"/>
        </a:p>
      </dgm:t>
    </dgm:pt>
    <dgm:pt modelId="{442B1856-A2B1-45B5-9715-AF978258F385}" type="pres">
      <dgm:prSet presAssocID="{0262219E-E388-4DF1-9A1A-0E109D9FB3D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DCB4BC-3495-425A-BE82-91A49B9131D6}" type="pres">
      <dgm:prSet presAssocID="{C50D5E06-8AAC-44B8-B656-99D9A8C4B80E}" presName="root1" presStyleCnt="0"/>
      <dgm:spPr/>
      <dgm:t>
        <a:bodyPr/>
        <a:lstStyle/>
        <a:p>
          <a:endParaRPr lang="pt-BR"/>
        </a:p>
      </dgm:t>
    </dgm:pt>
    <dgm:pt modelId="{ECC4AB80-E364-41E0-8D32-718B7BD2E803}" type="pres">
      <dgm:prSet presAssocID="{C50D5E06-8AAC-44B8-B656-99D9A8C4B80E}" presName="LevelOneTextNode" presStyleLbl="node0" presStyleIdx="0" presStyleCnt="1" custScaleX="121298" custScaleY="163200" custLinFactNeighborX="-13270" custLinFactNeighborY="9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8135505-4B51-497C-A94D-9AE9A63D574C}" type="pres">
      <dgm:prSet presAssocID="{C50D5E06-8AAC-44B8-B656-99D9A8C4B80E}" presName="level2hierChild" presStyleCnt="0"/>
      <dgm:spPr/>
      <dgm:t>
        <a:bodyPr/>
        <a:lstStyle/>
        <a:p>
          <a:endParaRPr lang="pt-BR"/>
        </a:p>
      </dgm:t>
    </dgm:pt>
    <dgm:pt modelId="{DB8E1D9E-38D3-4AE9-B227-093AC50157E6}" type="pres">
      <dgm:prSet presAssocID="{B2E47A36-25AD-4B5E-B3E4-1744451BA28B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96EB55DA-5670-44B4-9CF3-2C6851937D37}" type="pres">
      <dgm:prSet presAssocID="{B2E47A36-25AD-4B5E-B3E4-1744451BA28B}" presName="connTx" presStyleLbl="parChTrans1D2" presStyleIdx="0" presStyleCnt="3"/>
      <dgm:spPr/>
      <dgm:t>
        <a:bodyPr/>
        <a:lstStyle/>
        <a:p>
          <a:endParaRPr lang="pt-BR"/>
        </a:p>
      </dgm:t>
    </dgm:pt>
    <dgm:pt modelId="{133FCC63-2E7E-41BD-95C9-7F35B4864132}" type="pres">
      <dgm:prSet presAssocID="{D5A78B1E-4C6F-4744-B19D-1862B0EE566E}" presName="root2" presStyleCnt="0"/>
      <dgm:spPr/>
      <dgm:t>
        <a:bodyPr/>
        <a:lstStyle/>
        <a:p>
          <a:endParaRPr lang="pt-BR"/>
        </a:p>
      </dgm:t>
    </dgm:pt>
    <dgm:pt modelId="{303B5783-3392-44A2-A1B6-F0230631FB69}" type="pres">
      <dgm:prSet presAssocID="{D5A78B1E-4C6F-4744-B19D-1862B0EE566E}" presName="LevelTwoTextNode" presStyleLbl="node2" presStyleIdx="0" presStyleCnt="3" custScaleX="103511" custScaleY="100045" custLinFactY="36678" custLinFactNeighborX="-10689" custLinFactNeighborY="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7F9C5AF-6C78-4652-BA36-5961F4971E4C}" type="pres">
      <dgm:prSet presAssocID="{D5A78B1E-4C6F-4744-B19D-1862B0EE566E}" presName="level3hierChild" presStyleCnt="0"/>
      <dgm:spPr/>
      <dgm:t>
        <a:bodyPr/>
        <a:lstStyle/>
        <a:p>
          <a:endParaRPr lang="pt-BR"/>
        </a:p>
      </dgm:t>
    </dgm:pt>
    <dgm:pt modelId="{A80244CE-83B8-4C39-9BDD-5C4867A99982}" type="pres">
      <dgm:prSet presAssocID="{D321A4E1-4D21-4F64-B199-A82D2096641F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1E89BF32-6C12-4AB6-A63B-E7520B97F1AF}" type="pres">
      <dgm:prSet presAssocID="{D321A4E1-4D21-4F64-B199-A82D2096641F}" presName="connTx" presStyleLbl="parChTrans1D2" presStyleIdx="1" presStyleCnt="3"/>
      <dgm:spPr/>
      <dgm:t>
        <a:bodyPr/>
        <a:lstStyle/>
        <a:p>
          <a:endParaRPr lang="pt-BR"/>
        </a:p>
      </dgm:t>
    </dgm:pt>
    <dgm:pt modelId="{DC9620FC-BD3B-486E-B330-7E6CEEFA26E8}" type="pres">
      <dgm:prSet presAssocID="{F1A6F427-2006-4FCE-A4E4-0FF2416CD62B}" presName="root2" presStyleCnt="0"/>
      <dgm:spPr/>
      <dgm:t>
        <a:bodyPr/>
        <a:lstStyle/>
        <a:p>
          <a:endParaRPr lang="pt-BR"/>
        </a:p>
      </dgm:t>
    </dgm:pt>
    <dgm:pt modelId="{CA3769C4-5ADB-44FA-AA37-1176AC0BB992}" type="pres">
      <dgm:prSet presAssocID="{F1A6F427-2006-4FCE-A4E4-0FF2416CD62B}" presName="LevelTwoTextNode" presStyleLbl="node2" presStyleIdx="1" presStyleCnt="3" custScaleY="116444" custLinFactY="-9467" custLinFactNeighborX="-10689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0B6A097-20B3-44EB-ADFB-C8221064A193}" type="pres">
      <dgm:prSet presAssocID="{F1A6F427-2006-4FCE-A4E4-0FF2416CD62B}" presName="level3hierChild" presStyleCnt="0"/>
      <dgm:spPr/>
      <dgm:t>
        <a:bodyPr/>
        <a:lstStyle/>
        <a:p>
          <a:endParaRPr lang="pt-BR"/>
        </a:p>
      </dgm:t>
    </dgm:pt>
    <dgm:pt modelId="{93EEE47D-96B8-4A4B-82F1-F83C333DF91F}" type="pres">
      <dgm:prSet presAssocID="{A194392E-9A21-4C16-8FE9-650177994E36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3153A09E-4FE2-4C08-8E94-7DA0F6D9D117}" type="pres">
      <dgm:prSet presAssocID="{A194392E-9A21-4C16-8FE9-650177994E36}" presName="connTx" presStyleLbl="parChTrans1D2" presStyleIdx="2" presStyleCnt="3"/>
      <dgm:spPr/>
      <dgm:t>
        <a:bodyPr/>
        <a:lstStyle/>
        <a:p>
          <a:endParaRPr lang="pt-BR"/>
        </a:p>
      </dgm:t>
    </dgm:pt>
    <dgm:pt modelId="{B77C4BF6-4EC3-4DD6-B54C-A34856C7DE49}" type="pres">
      <dgm:prSet presAssocID="{C26ACD70-C985-42E5-86E6-CBCACB3AAC7C}" presName="root2" presStyleCnt="0"/>
      <dgm:spPr/>
      <dgm:t>
        <a:bodyPr/>
        <a:lstStyle/>
        <a:p>
          <a:endParaRPr lang="pt-BR"/>
        </a:p>
      </dgm:t>
    </dgm:pt>
    <dgm:pt modelId="{0B97B29E-1218-4B00-A435-3534E49FDE5D}" type="pres">
      <dgm:prSet presAssocID="{C26ACD70-C985-42E5-86E6-CBCACB3AAC7C}" presName="LevelTwoTextNode" presStyleLbl="node2" presStyleIdx="2" presStyleCnt="3" custScaleX="104005" custScaleY="115873" custLinFactNeighborX="-12391" custLinFactNeighborY="41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DC1968-AE06-4826-8458-24B7E4F6F7E5}" type="pres">
      <dgm:prSet presAssocID="{C26ACD70-C985-42E5-86E6-CBCACB3AAC7C}" presName="level3hierChild" presStyleCnt="0"/>
      <dgm:spPr/>
      <dgm:t>
        <a:bodyPr/>
        <a:lstStyle/>
        <a:p>
          <a:endParaRPr lang="pt-BR"/>
        </a:p>
      </dgm:t>
    </dgm:pt>
  </dgm:ptLst>
  <dgm:cxnLst>
    <dgm:cxn modelId="{6844E2C3-6800-4734-B826-4C44DDBFE6F3}" type="presOf" srcId="{A194392E-9A21-4C16-8FE9-650177994E36}" destId="{3153A09E-4FE2-4C08-8E94-7DA0F6D9D117}" srcOrd="1" destOrd="0" presId="urn:microsoft.com/office/officeart/2005/8/layout/hierarchy2"/>
    <dgm:cxn modelId="{BD6A8CFD-2649-4A9E-B617-CA62AE39C9AF}" type="presOf" srcId="{0262219E-E388-4DF1-9A1A-0E109D9FB3D5}" destId="{442B1856-A2B1-45B5-9715-AF978258F385}" srcOrd="0" destOrd="0" presId="urn:microsoft.com/office/officeart/2005/8/layout/hierarchy2"/>
    <dgm:cxn modelId="{0172FBE8-5CE3-441A-A485-CE3685F74A33}" type="presOf" srcId="{C50D5E06-8AAC-44B8-B656-99D9A8C4B80E}" destId="{ECC4AB80-E364-41E0-8D32-718B7BD2E803}" srcOrd="0" destOrd="0" presId="urn:microsoft.com/office/officeart/2005/8/layout/hierarchy2"/>
    <dgm:cxn modelId="{5129B882-77A2-4EF2-9E84-083B141BF00C}" type="presOf" srcId="{A194392E-9A21-4C16-8FE9-650177994E36}" destId="{93EEE47D-96B8-4A4B-82F1-F83C333DF91F}" srcOrd="0" destOrd="0" presId="urn:microsoft.com/office/officeart/2005/8/layout/hierarchy2"/>
    <dgm:cxn modelId="{D7077E1A-05F8-4FBE-9B35-661B4F133463}" type="presOf" srcId="{D5A78B1E-4C6F-4744-B19D-1862B0EE566E}" destId="{303B5783-3392-44A2-A1B6-F0230631FB69}" srcOrd="0" destOrd="0" presId="urn:microsoft.com/office/officeart/2005/8/layout/hierarchy2"/>
    <dgm:cxn modelId="{C3113296-0857-4E1C-B86E-45AE997F1C1E}" srcId="{C50D5E06-8AAC-44B8-B656-99D9A8C4B80E}" destId="{D5A78B1E-4C6F-4744-B19D-1862B0EE566E}" srcOrd="0" destOrd="0" parTransId="{B2E47A36-25AD-4B5E-B3E4-1744451BA28B}" sibTransId="{3A842922-CA3C-43AB-AFD2-BDBEAD8605EC}"/>
    <dgm:cxn modelId="{DE5598D6-21CB-45DC-AD70-C38366FC9B2C}" srcId="{0262219E-E388-4DF1-9A1A-0E109D9FB3D5}" destId="{C50D5E06-8AAC-44B8-B656-99D9A8C4B80E}" srcOrd="0" destOrd="0" parTransId="{FDFC33AB-9C96-4A63-AFDB-00AF146BBCE6}" sibTransId="{8AAD06EB-288B-4808-BEDB-9595A12201BF}"/>
    <dgm:cxn modelId="{844F30D7-68B2-40DF-BD1C-D5B08F362C84}" type="presOf" srcId="{F1A6F427-2006-4FCE-A4E4-0FF2416CD62B}" destId="{CA3769C4-5ADB-44FA-AA37-1176AC0BB992}" srcOrd="0" destOrd="0" presId="urn:microsoft.com/office/officeart/2005/8/layout/hierarchy2"/>
    <dgm:cxn modelId="{68116F18-2E3C-407F-84BB-0CFEAA048467}" type="presOf" srcId="{D321A4E1-4D21-4F64-B199-A82D2096641F}" destId="{A80244CE-83B8-4C39-9BDD-5C4867A99982}" srcOrd="0" destOrd="0" presId="urn:microsoft.com/office/officeart/2005/8/layout/hierarchy2"/>
    <dgm:cxn modelId="{DF8DB264-593B-4AEA-84D4-21D4BA63A344}" type="presOf" srcId="{B2E47A36-25AD-4B5E-B3E4-1744451BA28B}" destId="{96EB55DA-5670-44B4-9CF3-2C6851937D37}" srcOrd="1" destOrd="0" presId="urn:microsoft.com/office/officeart/2005/8/layout/hierarchy2"/>
    <dgm:cxn modelId="{F42A2DBD-E13F-4CA9-9261-CAA66DEAAD24}" type="presOf" srcId="{C26ACD70-C985-42E5-86E6-CBCACB3AAC7C}" destId="{0B97B29E-1218-4B00-A435-3534E49FDE5D}" srcOrd="0" destOrd="0" presId="urn:microsoft.com/office/officeart/2005/8/layout/hierarchy2"/>
    <dgm:cxn modelId="{517DDB15-55D8-48F9-9808-2DCFE7304FDF}" srcId="{C50D5E06-8AAC-44B8-B656-99D9A8C4B80E}" destId="{F1A6F427-2006-4FCE-A4E4-0FF2416CD62B}" srcOrd="1" destOrd="0" parTransId="{D321A4E1-4D21-4F64-B199-A82D2096641F}" sibTransId="{D8420FB2-169B-4857-BF1E-1ACC14A0736B}"/>
    <dgm:cxn modelId="{005A7F3D-945C-4CB3-A065-1D1EF9399A84}" type="presOf" srcId="{D321A4E1-4D21-4F64-B199-A82D2096641F}" destId="{1E89BF32-6C12-4AB6-A63B-E7520B97F1AF}" srcOrd="1" destOrd="0" presId="urn:microsoft.com/office/officeart/2005/8/layout/hierarchy2"/>
    <dgm:cxn modelId="{B1FE9DED-6695-4284-B455-5A045BA1165F}" type="presOf" srcId="{B2E47A36-25AD-4B5E-B3E4-1744451BA28B}" destId="{DB8E1D9E-38D3-4AE9-B227-093AC50157E6}" srcOrd="0" destOrd="0" presId="urn:microsoft.com/office/officeart/2005/8/layout/hierarchy2"/>
    <dgm:cxn modelId="{3725B839-2953-421F-95ED-F90AA3829EA3}" srcId="{C50D5E06-8AAC-44B8-B656-99D9A8C4B80E}" destId="{C26ACD70-C985-42E5-86E6-CBCACB3AAC7C}" srcOrd="2" destOrd="0" parTransId="{A194392E-9A21-4C16-8FE9-650177994E36}" sibTransId="{7DB8F673-E519-4A73-8EA2-FFA6C95E08E3}"/>
    <dgm:cxn modelId="{1E4CD411-8D7A-4074-8CCB-331D49D2E69A}" type="presParOf" srcId="{442B1856-A2B1-45B5-9715-AF978258F385}" destId="{45DCB4BC-3495-425A-BE82-91A49B9131D6}" srcOrd="0" destOrd="0" presId="urn:microsoft.com/office/officeart/2005/8/layout/hierarchy2"/>
    <dgm:cxn modelId="{9C4B2146-18E8-4A4E-9CD2-F80AE45E31B6}" type="presParOf" srcId="{45DCB4BC-3495-425A-BE82-91A49B9131D6}" destId="{ECC4AB80-E364-41E0-8D32-718B7BD2E803}" srcOrd="0" destOrd="0" presId="urn:microsoft.com/office/officeart/2005/8/layout/hierarchy2"/>
    <dgm:cxn modelId="{045B763B-506D-4A1E-A6CB-A6718659D689}" type="presParOf" srcId="{45DCB4BC-3495-425A-BE82-91A49B9131D6}" destId="{C8135505-4B51-497C-A94D-9AE9A63D574C}" srcOrd="1" destOrd="0" presId="urn:microsoft.com/office/officeart/2005/8/layout/hierarchy2"/>
    <dgm:cxn modelId="{EC6EE4EF-7B7F-41DC-BDF9-E61027C223A0}" type="presParOf" srcId="{C8135505-4B51-497C-A94D-9AE9A63D574C}" destId="{DB8E1D9E-38D3-4AE9-B227-093AC50157E6}" srcOrd="0" destOrd="0" presId="urn:microsoft.com/office/officeart/2005/8/layout/hierarchy2"/>
    <dgm:cxn modelId="{2FD66667-D543-489C-BA00-CBCF6C3CC783}" type="presParOf" srcId="{DB8E1D9E-38D3-4AE9-B227-093AC50157E6}" destId="{96EB55DA-5670-44B4-9CF3-2C6851937D37}" srcOrd="0" destOrd="0" presId="urn:microsoft.com/office/officeart/2005/8/layout/hierarchy2"/>
    <dgm:cxn modelId="{2D7ACB68-9700-4BDE-BD96-55CE06F41439}" type="presParOf" srcId="{C8135505-4B51-497C-A94D-9AE9A63D574C}" destId="{133FCC63-2E7E-41BD-95C9-7F35B4864132}" srcOrd="1" destOrd="0" presId="urn:microsoft.com/office/officeart/2005/8/layout/hierarchy2"/>
    <dgm:cxn modelId="{A50C1452-C2EF-44DE-9831-37EB16ED1888}" type="presParOf" srcId="{133FCC63-2E7E-41BD-95C9-7F35B4864132}" destId="{303B5783-3392-44A2-A1B6-F0230631FB69}" srcOrd="0" destOrd="0" presId="urn:microsoft.com/office/officeart/2005/8/layout/hierarchy2"/>
    <dgm:cxn modelId="{C53D2623-29D0-4871-80CA-94F016465B1A}" type="presParOf" srcId="{133FCC63-2E7E-41BD-95C9-7F35B4864132}" destId="{D7F9C5AF-6C78-4652-BA36-5961F4971E4C}" srcOrd="1" destOrd="0" presId="urn:microsoft.com/office/officeart/2005/8/layout/hierarchy2"/>
    <dgm:cxn modelId="{8C65F1A9-1791-46CA-B7CF-9CA0A872A359}" type="presParOf" srcId="{C8135505-4B51-497C-A94D-9AE9A63D574C}" destId="{A80244CE-83B8-4C39-9BDD-5C4867A99982}" srcOrd="2" destOrd="0" presId="urn:microsoft.com/office/officeart/2005/8/layout/hierarchy2"/>
    <dgm:cxn modelId="{C0AD02AF-CB3C-48BF-BCAD-443BCDEF455D}" type="presParOf" srcId="{A80244CE-83B8-4C39-9BDD-5C4867A99982}" destId="{1E89BF32-6C12-4AB6-A63B-E7520B97F1AF}" srcOrd="0" destOrd="0" presId="urn:microsoft.com/office/officeart/2005/8/layout/hierarchy2"/>
    <dgm:cxn modelId="{6445CB10-191E-4BC6-8FBE-EA0615324B54}" type="presParOf" srcId="{C8135505-4B51-497C-A94D-9AE9A63D574C}" destId="{DC9620FC-BD3B-486E-B330-7E6CEEFA26E8}" srcOrd="3" destOrd="0" presId="urn:microsoft.com/office/officeart/2005/8/layout/hierarchy2"/>
    <dgm:cxn modelId="{90DE139E-1188-4490-A63F-49F65B6BFC54}" type="presParOf" srcId="{DC9620FC-BD3B-486E-B330-7E6CEEFA26E8}" destId="{CA3769C4-5ADB-44FA-AA37-1176AC0BB992}" srcOrd="0" destOrd="0" presId="urn:microsoft.com/office/officeart/2005/8/layout/hierarchy2"/>
    <dgm:cxn modelId="{E57566FC-5BA4-47C8-95BD-37475A2EC3BD}" type="presParOf" srcId="{DC9620FC-BD3B-486E-B330-7E6CEEFA26E8}" destId="{70B6A097-20B3-44EB-ADFB-C8221064A193}" srcOrd="1" destOrd="0" presId="urn:microsoft.com/office/officeart/2005/8/layout/hierarchy2"/>
    <dgm:cxn modelId="{E21DA82B-020C-4116-A964-0B828AB9375C}" type="presParOf" srcId="{C8135505-4B51-497C-A94D-9AE9A63D574C}" destId="{93EEE47D-96B8-4A4B-82F1-F83C333DF91F}" srcOrd="4" destOrd="0" presId="urn:microsoft.com/office/officeart/2005/8/layout/hierarchy2"/>
    <dgm:cxn modelId="{F45EF7E9-8675-4B07-8F0F-13DF22237945}" type="presParOf" srcId="{93EEE47D-96B8-4A4B-82F1-F83C333DF91F}" destId="{3153A09E-4FE2-4C08-8E94-7DA0F6D9D117}" srcOrd="0" destOrd="0" presId="urn:microsoft.com/office/officeart/2005/8/layout/hierarchy2"/>
    <dgm:cxn modelId="{187C909A-80DD-4781-9622-D2772BC5F682}" type="presParOf" srcId="{C8135505-4B51-497C-A94D-9AE9A63D574C}" destId="{B77C4BF6-4EC3-4DD6-B54C-A34856C7DE49}" srcOrd="5" destOrd="0" presId="urn:microsoft.com/office/officeart/2005/8/layout/hierarchy2"/>
    <dgm:cxn modelId="{F85828DB-1E70-41AA-A27B-B28F2937F7D7}" type="presParOf" srcId="{B77C4BF6-4EC3-4DD6-B54C-A34856C7DE49}" destId="{0B97B29E-1218-4B00-A435-3534E49FDE5D}" srcOrd="0" destOrd="0" presId="urn:microsoft.com/office/officeart/2005/8/layout/hierarchy2"/>
    <dgm:cxn modelId="{5E5A53F1-3376-41C9-ABC6-C7FC28F0DC25}" type="presParOf" srcId="{B77C4BF6-4EC3-4DD6-B54C-A34856C7DE49}" destId="{37DC1968-AE06-4826-8458-24B7E4F6F7E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E7C20-1B28-410B-8792-D5808743B62A}" type="datetimeFigureOut">
              <a:rPr lang="pt-BR" smtClean="0"/>
              <a:pPr/>
              <a:t>22/08/2016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28663-16B0-4982-9774-6341E289CA3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8133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AD2DA-EA6F-4EDA-A490-31E45DD90167}" type="datetimeFigureOut">
              <a:rPr lang="pt-BR" smtClean="0"/>
              <a:pPr/>
              <a:t>22/08/2016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52356-E57D-4F35-9375-041495B4670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147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A0CE-2B1B-40A2-B9F0-2DD9F6813EFA}" type="datetimeFigureOut">
              <a:rPr lang="pt-BR" smtClean="0"/>
              <a:pPr/>
              <a:t>22/08/2016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C0B-8DEA-48F2-A5D1-346DA880C9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A0CE-2B1B-40A2-B9F0-2DD9F6813EFA}" type="datetimeFigureOut">
              <a:rPr lang="pt-BR" smtClean="0"/>
              <a:pPr/>
              <a:t>22/08/2016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C0B-8DEA-48F2-A5D1-346DA880C9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A0CE-2B1B-40A2-B9F0-2DD9F6813EFA}" type="datetimeFigureOut">
              <a:rPr lang="pt-BR" smtClean="0"/>
              <a:pPr/>
              <a:t>22/08/2016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C0B-8DEA-48F2-A5D1-346DA880C9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A0CE-2B1B-40A2-B9F0-2DD9F6813EFA}" type="datetimeFigureOut">
              <a:rPr lang="pt-BR" smtClean="0"/>
              <a:pPr/>
              <a:t>22/08/2016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C0B-8DEA-48F2-A5D1-346DA880C9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A0CE-2B1B-40A2-B9F0-2DD9F6813EFA}" type="datetimeFigureOut">
              <a:rPr lang="pt-BR" smtClean="0"/>
              <a:pPr/>
              <a:t>22/08/2016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C0B-8DEA-48F2-A5D1-346DA880C9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A0CE-2B1B-40A2-B9F0-2DD9F6813EFA}" type="datetimeFigureOut">
              <a:rPr lang="pt-BR" smtClean="0"/>
              <a:pPr/>
              <a:t>22/08/2016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C0B-8DEA-48F2-A5D1-346DA880C9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A0CE-2B1B-40A2-B9F0-2DD9F6813EFA}" type="datetimeFigureOut">
              <a:rPr lang="pt-BR" smtClean="0"/>
              <a:pPr/>
              <a:t>22/08/2016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C0B-8DEA-48F2-A5D1-346DA880C9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A0CE-2B1B-40A2-B9F0-2DD9F6813EFA}" type="datetimeFigureOut">
              <a:rPr lang="pt-BR" smtClean="0"/>
              <a:pPr/>
              <a:t>22/08/2016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C0B-8DEA-48F2-A5D1-346DA880C9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A0CE-2B1B-40A2-B9F0-2DD9F6813EFA}" type="datetimeFigureOut">
              <a:rPr lang="pt-BR" smtClean="0"/>
              <a:pPr/>
              <a:t>22/08/2016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C0B-8DEA-48F2-A5D1-346DA880C976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620688"/>
            <a:ext cx="914400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 userDrawn="1"/>
        </p:nvSpPr>
        <p:spPr>
          <a:xfrm>
            <a:off x="2339752" y="162880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GESTÃO ADMINISTRATIVA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A0CE-2B1B-40A2-B9F0-2DD9F6813EFA}" type="datetimeFigureOut">
              <a:rPr lang="pt-BR" smtClean="0"/>
              <a:pPr/>
              <a:t>22/08/2016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C0B-8DEA-48F2-A5D1-346DA880C9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A0CE-2B1B-40A2-B9F0-2DD9F6813EFA}" type="datetimeFigureOut">
              <a:rPr lang="pt-BR" smtClean="0"/>
              <a:pPr/>
              <a:t>22/08/2016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4C0B-8DEA-48F2-A5D1-346DA880C9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4A0CE-2B1B-40A2-B9F0-2DD9F6813EFA}" type="datetimeFigureOut">
              <a:rPr lang="pt-BR" smtClean="0"/>
              <a:pPr/>
              <a:t>22/08/2016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B4C0B-8DEA-48F2-A5D1-346DA880C9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7.xml"/><Relationship Id="rId7" Type="http://schemas.openxmlformats.org/officeDocument/2006/relationships/slide" Target="slide10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688"/>
            <a:ext cx="914400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528900"/>
            <a:ext cx="47525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hlinkClick r:id="rId2" action="ppaction://hlinksldjump"/>
          </p:cNvPr>
          <p:cNvSpPr txBox="1">
            <a:spLocks/>
          </p:cNvSpPr>
          <p:nvPr/>
        </p:nvSpPr>
        <p:spPr>
          <a:xfrm>
            <a:off x="835968" y="5486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hlinkClick r:id="rId2" action="ppaction://hlinksldjump"/>
              </a:rPr>
              <a:t>GESTÃO DE INFRAESTRUTURA E CONDIÇÕES DE FUNCIONAMENTO</a:t>
            </a:r>
            <a:endParaRPr lang="pt-BR" b="1" dirty="0">
              <a:solidFill>
                <a:srgbClr val="FF0000"/>
              </a:solidFill>
              <a:hlinkClick r:id="rId2" action="ppaction://hlinksldjump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2222862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Informações sobre todos os ambientes existentes na escola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Reformas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Segurança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Acessibilidade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Alimentação escolar </a:t>
            </a:r>
          </a:p>
        </p:txBody>
      </p:sp>
    </p:spTree>
    <p:extLst>
      <p:ext uri="{BB962C8B-B14F-4D97-AF65-F5344CB8AC3E}">
        <p14:creationId xmlns:p14="http://schemas.microsoft.com/office/powerpoint/2010/main" val="37782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712968" cy="1656184"/>
          </a:xfrm>
        </p:spPr>
        <p:txBody>
          <a:bodyPr/>
          <a:lstStyle/>
          <a:p>
            <a:r>
              <a:rPr lang="pt-BR" b="1" u="sng" dirty="0">
                <a:solidFill>
                  <a:srgbClr val="0000FF"/>
                </a:solidFill>
                <a:hlinkClick r:id="rId2" action="ppaction://hlinksldjump"/>
              </a:rPr>
              <a:t>GESTÃO </a:t>
            </a:r>
            <a:r>
              <a:rPr lang="pt-BR" b="1" u="sng" dirty="0" smtClean="0">
                <a:solidFill>
                  <a:srgbClr val="0000FF"/>
                </a:solidFill>
                <a:hlinkClick r:id="rId2" action="ppaction://hlinksldjump"/>
              </a:rPr>
              <a:t>DE INTERAÇÃO E AMBIENTE ESCOLAR</a:t>
            </a:r>
            <a:endParaRPr lang="pt-BR" u="sng" dirty="0">
              <a:solidFill>
                <a:srgbClr val="0000FF"/>
              </a:solidFill>
              <a:hlinkClick r:id="rId2" action="ppaction://hlinksldjump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2183953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Relacionamento interpessoal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Comunicação e integração com a escola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Zelo ao patrimônio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Compromisso com a escola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Grau de satisfação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Pontos positivos e negativos da escola</a:t>
            </a:r>
          </a:p>
        </p:txBody>
      </p:sp>
    </p:spTree>
    <p:extLst>
      <p:ext uri="{BB962C8B-B14F-4D97-AF65-F5344CB8AC3E}">
        <p14:creationId xmlns:p14="http://schemas.microsoft.com/office/powerpoint/2010/main" val="37782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20688"/>
            <a:ext cx="914400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23528" y="3665797"/>
            <a:ext cx="3175066" cy="915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000" b="1" dirty="0" smtClean="0">
                <a:solidFill>
                  <a:srgbClr val="142F50"/>
                </a:solidFill>
                <a:latin typeface="+mj-lt"/>
                <a:ea typeface="+mj-ea"/>
                <a:cs typeface="+mj-cs"/>
              </a:rPr>
              <a:t>COMO PARTICIPAR DA AVALIAÇÃO INSTITUCIONAL EM MS/2016</a:t>
            </a:r>
            <a:endParaRPr kumimoji="0" lang="pt-BR" sz="2000" b="1" i="0" strike="noStrike" kern="1200" cap="none" spc="0" normalizeH="0" baseline="0" noProof="0" dirty="0">
              <a:ln>
                <a:noFill/>
              </a:ln>
              <a:solidFill>
                <a:srgbClr val="142F5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" name="Imagem 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1513652" cy="74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4664"/>
            <a:ext cx="612068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620688"/>
            <a:ext cx="914400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1" y="1152642"/>
            <a:ext cx="8921625" cy="508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19672" y="942982"/>
            <a:ext cx="424847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VISUALIZAÇÃO DOS RESULTADOS DA AIEMS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31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20688"/>
            <a:ext cx="914400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48409" y="1626528"/>
            <a:ext cx="8640960" cy="1800200"/>
          </a:xfrm>
          <a:prstGeom prst="rect">
            <a:avLst/>
          </a:prstGeom>
          <a:solidFill>
            <a:srgbClr val="DBE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01092" y="2276872"/>
            <a:ext cx="647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b="1" dirty="0">
                <a:solidFill>
                  <a:srgbClr val="142F50"/>
                </a:solidFill>
              </a:rPr>
              <a:t>EM 2015 FORAM AVALIADAS 205 ESCOLAS ESTADUAIS, 47 MUNICIPAIS E 57 PRIVADAS, TOTALIZANDO 309 ESCOLAS.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48409" y="3609020"/>
            <a:ext cx="8640960" cy="1800200"/>
          </a:xfrm>
          <a:prstGeom prst="rect">
            <a:avLst/>
          </a:prstGeom>
          <a:solidFill>
            <a:srgbClr val="DBE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543818" y="3886687"/>
            <a:ext cx="6191995" cy="1091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rgbClr val="142F50"/>
                </a:solidFill>
                <a:uLnTx/>
                <a:uFillTx/>
                <a:latin typeface="+mj-lt"/>
                <a:ea typeface="+mj-ea"/>
                <a:cs typeface="+mj-cs"/>
              </a:rPr>
              <a:t>AO </a:t>
            </a:r>
            <a:r>
              <a:rPr kumimoji="0" lang="pt-BR" b="1" i="0" u="none" strike="noStrike" kern="1200" cap="none" spc="0" normalizeH="0" noProof="0" dirty="0" smtClean="0">
                <a:ln>
                  <a:noFill/>
                </a:ln>
                <a:solidFill>
                  <a:srgbClr val="142F50"/>
                </a:solidFill>
                <a:uLnTx/>
                <a:uFillTx/>
                <a:latin typeface="+mj-lt"/>
                <a:ea typeface="+mj-ea"/>
                <a:cs typeface="+mj-cs"/>
              </a:rPr>
              <a:t>TOTAL, </a:t>
            </a:r>
            <a:r>
              <a:rPr lang="pt-BR" b="1" dirty="0">
                <a:solidFill>
                  <a:srgbClr val="142F50"/>
                </a:solidFill>
                <a:latin typeface="+mj-lt"/>
                <a:ea typeface="+mj-ea"/>
                <a:cs typeface="+mj-cs"/>
              </a:rPr>
              <a:t>PARTICIPARAM </a:t>
            </a:r>
            <a:r>
              <a:rPr lang="pt-BR" b="1" dirty="0" smtClean="0">
                <a:solidFill>
                  <a:srgbClr val="142F50"/>
                </a:solidFill>
                <a:latin typeface="+mj-lt"/>
                <a:ea typeface="+mj-ea"/>
                <a:cs typeface="+mj-cs"/>
              </a:rPr>
              <a:t>76.607 REPRESENTANTES DOS SEGMENTOS DAS ESCOLAS, NA </a:t>
            </a:r>
            <a:r>
              <a:rPr kumimoji="0" lang="pt-BR" b="1" i="0" u="none" strike="noStrike" kern="1200" cap="none" spc="0" normalizeH="0" noProof="0" dirty="0" smtClean="0">
                <a:ln>
                  <a:noFill/>
                </a:ln>
                <a:solidFill>
                  <a:srgbClr val="142F50"/>
                </a:solidFill>
                <a:uLnTx/>
                <a:uFillTx/>
                <a:latin typeface="+mj-lt"/>
                <a:ea typeface="+mj-ea"/>
                <a:cs typeface="+mj-cs"/>
              </a:rPr>
              <a:t>AVALIAÇÃO INSTITUCIONAL EXTERNA EM 2015 .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142F5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1513131" cy="151313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2" y="3777399"/>
            <a:ext cx="1451801" cy="145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620688"/>
            <a:ext cx="914400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59056" y="836712"/>
            <a:ext cx="746932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b="1" u="sng" dirty="0" smtClean="0">
                <a:latin typeface="+mj-lt"/>
                <a:ea typeface="+mj-ea"/>
                <a:cs typeface="+mj-cs"/>
              </a:rPr>
              <a:t>RELATÓRIOS  DOS ACESSOS DA AVALIAÇÃO INSTITUCIONAL NO SAIEMS</a:t>
            </a:r>
            <a:endParaRPr kumimoji="0" lang="pt-BR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472282" y="5085184"/>
            <a:ext cx="18002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1200" dirty="0" smtClean="0">
                <a:latin typeface="+mj-lt"/>
                <a:ea typeface="+mj-ea"/>
                <a:cs typeface="+mj-cs"/>
              </a:rPr>
              <a:t>Fonte: </a:t>
            </a:r>
            <a:r>
              <a:rPr lang="pt-BR" sz="1200" dirty="0" err="1" smtClean="0">
                <a:latin typeface="+mj-lt"/>
                <a:ea typeface="+mj-ea"/>
                <a:cs typeface="+mj-cs"/>
              </a:rPr>
              <a:t>Digithobrasil</a:t>
            </a:r>
            <a:r>
              <a:rPr lang="pt-BR" sz="1200" dirty="0" smtClean="0">
                <a:latin typeface="+mj-lt"/>
                <a:ea typeface="+mj-ea"/>
                <a:cs typeface="+mj-cs"/>
              </a:rPr>
              <a:t> 2016.</a:t>
            </a:r>
            <a:endParaRPr kumimoji="0" lang="pt-BR" sz="12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1359" y="5071329"/>
            <a:ext cx="18002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1200" dirty="0" smtClean="0">
                <a:latin typeface="+mj-lt"/>
                <a:ea typeface="+mj-ea"/>
                <a:cs typeface="+mj-cs"/>
              </a:rPr>
              <a:t>Fonte: </a:t>
            </a:r>
            <a:r>
              <a:rPr lang="pt-BR" sz="1200" dirty="0" err="1" smtClean="0">
                <a:latin typeface="+mj-lt"/>
                <a:ea typeface="+mj-ea"/>
                <a:cs typeface="+mj-cs"/>
              </a:rPr>
              <a:t>Digithobrasil</a:t>
            </a:r>
            <a:r>
              <a:rPr lang="pt-BR" sz="1200" dirty="0" smtClean="0">
                <a:latin typeface="+mj-lt"/>
                <a:ea typeface="+mj-ea"/>
                <a:cs typeface="+mj-cs"/>
              </a:rPr>
              <a:t> 2016.</a:t>
            </a:r>
            <a:endParaRPr kumimoji="0" lang="pt-BR" sz="12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098734"/>
              </p:ext>
            </p:extLst>
          </p:nvPr>
        </p:nvGraphicFramePr>
        <p:xfrm>
          <a:off x="214830" y="1556792"/>
          <a:ext cx="38616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793692"/>
              </p:ext>
            </p:extLst>
          </p:nvPr>
        </p:nvGraphicFramePr>
        <p:xfrm>
          <a:off x="4572000" y="1556792"/>
          <a:ext cx="4176464" cy="351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71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89" y="620688"/>
            <a:ext cx="9141611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81143467"/>
              </p:ext>
            </p:extLst>
          </p:nvPr>
        </p:nvGraphicFramePr>
        <p:xfrm>
          <a:off x="395536" y="653836"/>
          <a:ext cx="8516140" cy="547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395536" y="6093296"/>
            <a:ext cx="18002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t-BR" sz="1200" dirty="0" smtClean="0">
                <a:latin typeface="+mj-lt"/>
                <a:ea typeface="+mj-ea"/>
                <a:cs typeface="+mj-cs"/>
              </a:rPr>
              <a:t>Fonte: </a:t>
            </a:r>
            <a:r>
              <a:rPr lang="pt-BR" sz="1200" dirty="0" err="1" smtClean="0">
                <a:latin typeface="+mj-lt"/>
                <a:ea typeface="+mj-ea"/>
                <a:cs typeface="+mj-cs"/>
              </a:rPr>
              <a:t>Digithobrasil</a:t>
            </a:r>
            <a:r>
              <a:rPr lang="pt-BR" sz="1200" dirty="0" smtClean="0">
                <a:latin typeface="+mj-lt"/>
                <a:ea typeface="+mj-ea"/>
                <a:cs typeface="+mj-cs"/>
              </a:rPr>
              <a:t> 2016.</a:t>
            </a:r>
            <a:endParaRPr kumimoji="0" lang="pt-BR" sz="12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64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688"/>
            <a:ext cx="914400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</a:t>
            </a:r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11560" y="692696"/>
            <a:ext cx="8064896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400" b="1" u="sng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RESULTADOS DA INICIATIVA AVALIAÇÃO INSTITUCIONAL/2016</a:t>
            </a: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294409012"/>
              </p:ext>
            </p:extLst>
          </p:nvPr>
        </p:nvGraphicFramePr>
        <p:xfrm>
          <a:off x="251520" y="1556792"/>
          <a:ext cx="84249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19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620688"/>
            <a:ext cx="914400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2267744" y="836712"/>
            <a:ext cx="4176464" cy="417646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11560" y="5374377"/>
            <a:ext cx="8064896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200" dirty="0" smtClean="0"/>
              <a:t>“</a:t>
            </a:r>
            <a:r>
              <a:rPr lang="pt-BR" sz="2200" dirty="0"/>
              <a:t>AÇÕES </a:t>
            </a:r>
            <a:r>
              <a:rPr lang="pt-BR" sz="2200" dirty="0" smtClean="0"/>
              <a:t>INOVADORAS PROPICIAM UMA EDUCAÇÃO DE QUALIDADE.”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0028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620688"/>
            <a:ext cx="914400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50" name="Picture 2" descr="C:\Users\Ana Paula\Documents\ANA PAULA\SAIEMS\imagem_saiems - Có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3"/>
          <a:stretch/>
        </p:blipFill>
        <p:spPr bwMode="auto">
          <a:xfrm>
            <a:off x="666972" y="1088104"/>
            <a:ext cx="7865468" cy="4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688"/>
            <a:ext cx="914400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01744139"/>
              </p:ext>
            </p:extLst>
          </p:nvPr>
        </p:nvGraphicFramePr>
        <p:xfrm>
          <a:off x="323528" y="1052736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4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620688"/>
            <a:ext cx="914400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203848" y="5157192"/>
            <a:ext cx="23042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latin typeface="Comic Sans MS" panose="030F0702030302020204" pitchFamily="66" charset="0"/>
              </a:rPr>
              <a:t>OBRIGADA!</a:t>
            </a:r>
            <a:endParaRPr lang="pt-BR" sz="2800" dirty="0"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1556792"/>
            <a:ext cx="691276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SECRETARIA DE ESTADO DE EDUCAÇÃO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SUPERINTENDÊNCIA DE PLANEJAMENTO E APOIO INSTITUCIONAL/SUPAI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COORDENADORIA DE PLANEJAMENTO/COPLAN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1600" y="3645024"/>
            <a:ext cx="687586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TELEFONES PARA CONTATO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3318-2370/2226/2306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00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9585" y="610585"/>
            <a:ext cx="914400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4" y="2648797"/>
            <a:ext cx="1274944" cy="127494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74" y="5106384"/>
            <a:ext cx="1274944" cy="12749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322592" y="2848362"/>
            <a:ext cx="6271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142F50"/>
                </a:solidFill>
                <a:cs typeface="Arial" pitchFamily="34" charset="0"/>
              </a:rPr>
              <a:t>Garantir a qualidade do ensino e da aprendizagem nas escolas da Rede Estadual de Ensino – REE, fortalecendo-as e respeitando a diversidade do cidadão sul-mato-grossense.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30752" y="5328357"/>
            <a:ext cx="6290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142F50"/>
                </a:solidFill>
                <a:cs typeface="Arial" pitchFamily="34" charset="0"/>
              </a:rPr>
              <a:t>Ser referência em educação pela qualidade dos serviços prestados, por meio de ações inovadoras, da valorização, do respeito aos servidores e do cumprimento dos preceitos legais e da ética</a:t>
            </a:r>
            <a:r>
              <a:rPr lang="pt-BR" sz="1600" dirty="0" smtClean="0">
                <a:solidFill>
                  <a:srgbClr val="142F5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37176" y="2057383"/>
            <a:ext cx="931378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142F50"/>
                </a:solidFill>
              </a:rPr>
              <a:t>Missão</a:t>
            </a:r>
            <a:endParaRPr lang="pt-BR" dirty="0">
              <a:solidFill>
                <a:srgbClr val="142F5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4481447"/>
            <a:ext cx="1658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142F50"/>
                </a:solidFill>
              </a:rPr>
              <a:t>Visão de Futuro</a:t>
            </a:r>
            <a:endParaRPr lang="pt-BR" dirty="0">
              <a:solidFill>
                <a:srgbClr val="142F50"/>
              </a:solidFill>
            </a:endParaRPr>
          </a:p>
        </p:txBody>
      </p:sp>
      <p:pic>
        <p:nvPicPr>
          <p:cNvPr id="11" name="Imagem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8498" y="764704"/>
            <a:ext cx="384571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24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606758"/>
            <a:ext cx="914400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t-BR" b="1" u="sng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971038"/>
            <a:ext cx="247754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84222" y="2636911"/>
            <a:ext cx="2183522" cy="1903583"/>
          </a:xfrm>
          <a:prstGeom prst="rect">
            <a:avLst/>
          </a:prstGeom>
          <a:solidFill>
            <a:srgbClr val="DBE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25924" y="2808647"/>
            <a:ext cx="1903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b="1" dirty="0" smtClean="0">
                <a:solidFill>
                  <a:srgbClr val="142F50"/>
                </a:solidFill>
              </a:rPr>
              <a:t>HISTÓRICO</a:t>
            </a:r>
          </a:p>
          <a:p>
            <a:pPr lvl="0" algn="ctr"/>
            <a:endParaRPr lang="pt-BR" sz="1050" b="1" u="sng" dirty="0">
              <a:solidFill>
                <a:srgbClr val="142F5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b="1" dirty="0" smtClean="0">
                <a:solidFill>
                  <a:srgbClr val="142F50"/>
                </a:solidFill>
              </a:rPr>
              <a:t>2001 </a:t>
            </a:r>
            <a:r>
              <a:rPr lang="pt-BR" sz="1050" b="1" dirty="0">
                <a:solidFill>
                  <a:srgbClr val="142F50"/>
                </a:solidFill>
              </a:rPr>
              <a:t>a 2008: Questionários impressos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b="1" dirty="0" smtClean="0">
                <a:solidFill>
                  <a:srgbClr val="142F50"/>
                </a:solidFill>
              </a:rPr>
              <a:t>2009 </a:t>
            </a:r>
            <a:r>
              <a:rPr lang="pt-BR" sz="1050" b="1" dirty="0">
                <a:solidFill>
                  <a:srgbClr val="142F50"/>
                </a:solidFill>
              </a:rPr>
              <a:t>a 2014: Parcialmente Digital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b="1" dirty="0" smtClean="0">
                <a:solidFill>
                  <a:srgbClr val="142F50"/>
                </a:solidFill>
              </a:rPr>
              <a:t>2015 </a:t>
            </a:r>
            <a:r>
              <a:rPr lang="pt-BR" sz="1050" b="1" dirty="0">
                <a:solidFill>
                  <a:srgbClr val="142F50"/>
                </a:solidFill>
              </a:rPr>
              <a:t>a 2016: Totalmente digital </a:t>
            </a:r>
          </a:p>
          <a:p>
            <a:pPr algn="ctr"/>
            <a:endParaRPr lang="pt-BR" sz="1050" dirty="0"/>
          </a:p>
        </p:txBody>
      </p:sp>
      <p:sp>
        <p:nvSpPr>
          <p:cNvPr id="5" name="Retângulo 4"/>
          <p:cNvSpPr/>
          <p:nvPr/>
        </p:nvSpPr>
        <p:spPr>
          <a:xfrm>
            <a:off x="2348233" y="2643299"/>
            <a:ext cx="2183522" cy="1903583"/>
          </a:xfrm>
          <a:prstGeom prst="rect">
            <a:avLst/>
          </a:prstGeom>
          <a:solidFill>
            <a:srgbClr val="DBE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365754" y="2812543"/>
            <a:ext cx="212104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b="1" dirty="0" smtClean="0">
                <a:solidFill>
                  <a:srgbClr val="142F50"/>
                </a:solidFill>
              </a:rPr>
              <a:t>OBJETIVOS</a:t>
            </a:r>
          </a:p>
          <a:p>
            <a:pPr lvl="0" algn="ctr"/>
            <a:endParaRPr lang="pt-BR" sz="1200" b="1" dirty="0">
              <a:solidFill>
                <a:srgbClr val="142F5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b="1" dirty="0" smtClean="0">
                <a:solidFill>
                  <a:srgbClr val="142F50"/>
                </a:solidFill>
              </a:rPr>
              <a:t>Diagnosticar </a:t>
            </a:r>
            <a:r>
              <a:rPr lang="pt-BR" sz="1050" b="1" dirty="0">
                <a:solidFill>
                  <a:srgbClr val="142F50"/>
                </a:solidFill>
              </a:rPr>
              <a:t>as fragilidades e forças da escola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b="1" dirty="0" smtClean="0">
                <a:solidFill>
                  <a:srgbClr val="142F50"/>
                </a:solidFill>
              </a:rPr>
              <a:t>Gerar </a:t>
            </a:r>
            <a:r>
              <a:rPr lang="pt-BR" sz="1050" b="1" dirty="0">
                <a:solidFill>
                  <a:srgbClr val="142F50"/>
                </a:solidFill>
              </a:rPr>
              <a:t>indicadores;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b="1" dirty="0" smtClean="0">
                <a:solidFill>
                  <a:srgbClr val="142F50"/>
                </a:solidFill>
              </a:rPr>
              <a:t>Renovar </a:t>
            </a:r>
            <a:r>
              <a:rPr lang="pt-BR" sz="1050" b="1" dirty="0">
                <a:solidFill>
                  <a:srgbClr val="142F50"/>
                </a:solidFill>
              </a:rPr>
              <a:t>Autorização de Funcionamento;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b="1" dirty="0" smtClean="0">
                <a:solidFill>
                  <a:srgbClr val="142F50"/>
                </a:solidFill>
              </a:rPr>
              <a:t>Subsidiar </a:t>
            </a:r>
            <a:r>
              <a:rPr lang="pt-BR" sz="1050" b="1" dirty="0">
                <a:solidFill>
                  <a:srgbClr val="142F50"/>
                </a:solidFill>
              </a:rPr>
              <a:t>as tomadas de decisões</a:t>
            </a:r>
            <a:r>
              <a:rPr lang="pt-BR" sz="1050" dirty="0">
                <a:solidFill>
                  <a:srgbClr val="142F50"/>
                </a:solidFill>
              </a:rPr>
              <a:t>.</a:t>
            </a: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612244" y="2636912"/>
            <a:ext cx="2183522" cy="1903583"/>
          </a:xfrm>
          <a:prstGeom prst="rect">
            <a:avLst/>
          </a:prstGeom>
          <a:solidFill>
            <a:srgbClr val="DBE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73947" y="2815414"/>
            <a:ext cx="2063479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b="1" dirty="0">
                <a:solidFill>
                  <a:srgbClr val="142F50"/>
                </a:solidFill>
              </a:rPr>
              <a:t>INSTITUIÇÕES </a:t>
            </a:r>
            <a:r>
              <a:rPr lang="pt-BR" sz="1200" b="1" dirty="0" smtClean="0">
                <a:solidFill>
                  <a:srgbClr val="142F50"/>
                </a:solidFill>
              </a:rPr>
              <a:t>AVALIADAS</a:t>
            </a:r>
          </a:p>
          <a:p>
            <a:pPr lvl="0"/>
            <a:endParaRPr lang="pt-BR" sz="1050" b="1" u="sng" dirty="0">
              <a:solidFill>
                <a:srgbClr val="142F5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b="1" dirty="0" smtClean="0">
                <a:solidFill>
                  <a:srgbClr val="142F50"/>
                </a:solidFill>
              </a:rPr>
              <a:t>Escolas </a:t>
            </a:r>
            <a:r>
              <a:rPr lang="pt-BR" sz="1050" b="1" dirty="0">
                <a:solidFill>
                  <a:srgbClr val="142F50"/>
                </a:solidFill>
              </a:rPr>
              <a:t>Estaduais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b="1" dirty="0" smtClean="0">
                <a:solidFill>
                  <a:srgbClr val="142F50"/>
                </a:solidFill>
              </a:rPr>
              <a:t>Escolas </a:t>
            </a:r>
            <a:r>
              <a:rPr lang="pt-BR" sz="1050" b="1" dirty="0">
                <a:solidFill>
                  <a:srgbClr val="142F50"/>
                </a:solidFill>
              </a:rPr>
              <a:t>Municipais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b="1" dirty="0" smtClean="0">
                <a:solidFill>
                  <a:srgbClr val="142F50"/>
                </a:solidFill>
              </a:rPr>
              <a:t>Escolas </a:t>
            </a:r>
            <a:r>
              <a:rPr lang="pt-BR" sz="1050" b="1" dirty="0">
                <a:solidFill>
                  <a:srgbClr val="142F50"/>
                </a:solidFill>
              </a:rPr>
              <a:t>Privadas</a:t>
            </a:r>
          </a:p>
          <a:p>
            <a:endParaRPr lang="pt-BR" sz="1050" dirty="0"/>
          </a:p>
        </p:txBody>
      </p:sp>
      <p:sp>
        <p:nvSpPr>
          <p:cNvPr id="8" name="Retângulo 7"/>
          <p:cNvSpPr/>
          <p:nvPr/>
        </p:nvSpPr>
        <p:spPr>
          <a:xfrm>
            <a:off x="6876256" y="2636912"/>
            <a:ext cx="2183522" cy="1903583"/>
          </a:xfrm>
          <a:prstGeom prst="rect">
            <a:avLst/>
          </a:prstGeom>
          <a:solidFill>
            <a:srgbClr val="DBE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876256" y="2815414"/>
            <a:ext cx="205696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b="1" dirty="0">
                <a:solidFill>
                  <a:srgbClr val="142F50"/>
                </a:solidFill>
              </a:rPr>
              <a:t>RESULTADOS </a:t>
            </a:r>
            <a:r>
              <a:rPr lang="pt-BR" sz="1200" b="1" dirty="0" smtClean="0">
                <a:solidFill>
                  <a:srgbClr val="142F50"/>
                </a:solidFill>
              </a:rPr>
              <a:t>GERADOS</a:t>
            </a:r>
          </a:p>
          <a:p>
            <a:pPr lvl="0" algn="ctr"/>
            <a:endParaRPr lang="pt-BR" sz="1200" b="1" dirty="0">
              <a:solidFill>
                <a:srgbClr val="142F5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b="1" dirty="0" smtClean="0">
                <a:solidFill>
                  <a:srgbClr val="142F50"/>
                </a:solidFill>
              </a:rPr>
              <a:t>Relatórios </a:t>
            </a:r>
            <a:r>
              <a:rPr lang="pt-BR" sz="1050" b="1" dirty="0">
                <a:solidFill>
                  <a:srgbClr val="142F50"/>
                </a:solidFill>
              </a:rPr>
              <a:t>Analíticos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b="1" dirty="0" smtClean="0">
                <a:solidFill>
                  <a:srgbClr val="142F50"/>
                </a:solidFill>
              </a:rPr>
              <a:t>Relatórios </a:t>
            </a:r>
            <a:r>
              <a:rPr lang="pt-BR" sz="1050" b="1" dirty="0">
                <a:solidFill>
                  <a:srgbClr val="142F50"/>
                </a:solidFill>
              </a:rPr>
              <a:t>Consolidados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b="1" dirty="0" smtClean="0">
                <a:solidFill>
                  <a:srgbClr val="142F50"/>
                </a:solidFill>
              </a:rPr>
              <a:t>Indicadores </a:t>
            </a:r>
            <a:r>
              <a:rPr lang="pt-BR" sz="1050" b="1" dirty="0">
                <a:solidFill>
                  <a:srgbClr val="142F50"/>
                </a:solidFill>
              </a:rPr>
              <a:t>para tomadas de decisões</a:t>
            </a:r>
          </a:p>
          <a:p>
            <a:pPr lvl="0"/>
            <a:endParaRPr lang="pt-BR" sz="1050" b="1" dirty="0"/>
          </a:p>
          <a:p>
            <a:endParaRPr lang="pt-BR" sz="1050" dirty="0"/>
          </a:p>
        </p:txBody>
      </p:sp>
      <p:grpSp>
        <p:nvGrpSpPr>
          <p:cNvPr id="13" name="Grupo 12"/>
          <p:cNvGrpSpPr/>
          <p:nvPr/>
        </p:nvGrpSpPr>
        <p:grpSpPr>
          <a:xfrm>
            <a:off x="3549329" y="4697731"/>
            <a:ext cx="1636651" cy="1582811"/>
            <a:chOff x="3923931" y="2066573"/>
            <a:chExt cx="1636651" cy="1582811"/>
          </a:xfrm>
        </p:grpSpPr>
        <p:sp>
          <p:nvSpPr>
            <p:cNvPr id="14" name="Elipse 13"/>
            <p:cNvSpPr/>
            <p:nvPr/>
          </p:nvSpPr>
          <p:spPr>
            <a:xfrm>
              <a:off x="3923931" y="2066573"/>
              <a:ext cx="1636651" cy="1582811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4163613" y="2298370"/>
              <a:ext cx="1157287" cy="1119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300" b="1" u="sng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5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620688"/>
            <a:ext cx="914400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627784" y="837695"/>
            <a:ext cx="356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142F50"/>
                </a:solidFill>
                <a:latin typeface="+mj-lt"/>
                <a:cs typeface="Arial" pitchFamily="34" charset="0"/>
              </a:rPr>
              <a:t>QUEM PARTICIPA?</a:t>
            </a:r>
            <a:endParaRPr lang="pt-BR" sz="2400" b="1" dirty="0">
              <a:solidFill>
                <a:srgbClr val="142F5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" y="837695"/>
            <a:ext cx="9144000" cy="657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620688"/>
            <a:ext cx="9144000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7" y="2382693"/>
            <a:ext cx="2888095" cy="2774499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39924" y="4855092"/>
            <a:ext cx="3160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DIMENSÃO NÃO PONTUADA</a:t>
            </a:r>
            <a:r>
              <a:rPr lang="pt-BR" sz="1600" b="1" dirty="0" smtClean="0">
                <a:latin typeface="+mj-lt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434839" y="836712"/>
            <a:ext cx="406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142F50"/>
                </a:solidFill>
                <a:latin typeface="+mj-lt"/>
                <a:cs typeface="Arial" pitchFamily="34" charset="0"/>
              </a:rPr>
              <a:t>DIMENSÕES AVALIADAS</a:t>
            </a:r>
            <a:endParaRPr lang="pt-BR" sz="2400" b="1" dirty="0">
              <a:solidFill>
                <a:srgbClr val="142F5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CaixaDeTexto 21">
            <a:hlinkClick r:id="rId3" action="ppaction://hlinksldjump"/>
          </p:cNvPr>
          <p:cNvSpPr txBox="1"/>
          <p:nvPr/>
        </p:nvSpPr>
        <p:spPr>
          <a:xfrm>
            <a:off x="549674" y="2276872"/>
            <a:ext cx="269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PERFIL</a:t>
            </a:r>
            <a:r>
              <a:rPr lang="pt-BR" sz="2400" b="1" dirty="0" smtClean="0">
                <a:latin typeface="+mj-lt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56792"/>
            <a:ext cx="46958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24128" y="173216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DIMENSÕES PONTUADAS</a:t>
            </a:r>
            <a:endParaRPr lang="pt-BR" sz="1600" dirty="0"/>
          </a:p>
        </p:txBody>
      </p:sp>
      <p:sp>
        <p:nvSpPr>
          <p:cNvPr id="6" name="CaixaDeTexto 5">
            <a:hlinkClick r:id="rId5" action="ppaction://hlinksldjump"/>
          </p:cNvPr>
          <p:cNvSpPr txBox="1"/>
          <p:nvPr/>
        </p:nvSpPr>
        <p:spPr>
          <a:xfrm>
            <a:off x="4572000" y="220486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GESTÃO ADMINISTRATIVA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hlinkClick r:id="rId6" action="ppaction://hlinksldjump"/>
          </p:cNvPr>
          <p:cNvSpPr txBox="1"/>
          <p:nvPr/>
        </p:nvSpPr>
        <p:spPr>
          <a:xfrm>
            <a:off x="6267679" y="340061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GESTÃO PEDAGÓGICA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7" name="CaixaDeTexto 16">
            <a:hlinkClick r:id="rId7" action="ppaction://hlinksldjump"/>
          </p:cNvPr>
          <p:cNvSpPr txBox="1"/>
          <p:nvPr/>
        </p:nvSpPr>
        <p:spPr>
          <a:xfrm>
            <a:off x="4860032" y="3861048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chemeClr val="bg1"/>
                </a:solidFill>
              </a:rPr>
              <a:t>GESTÃO DE</a:t>
            </a:r>
          </a:p>
          <a:p>
            <a:r>
              <a:rPr lang="pt-BR" sz="1100" b="1" dirty="0" smtClean="0">
                <a:solidFill>
                  <a:schemeClr val="bg1"/>
                </a:solidFill>
              </a:rPr>
              <a:t> INFRAESTRUTURA E CONDIÇÕES DE FUNCIONAMENTO</a:t>
            </a:r>
            <a:endParaRPr lang="pt-BR" sz="1100" b="1" dirty="0">
              <a:solidFill>
                <a:schemeClr val="bg1"/>
              </a:solidFill>
            </a:endParaRPr>
          </a:p>
        </p:txBody>
      </p:sp>
      <p:sp>
        <p:nvSpPr>
          <p:cNvPr id="18" name="CaixaDeTexto 17">
            <a:hlinkClick r:id="rId8" action="ppaction://hlinksldjump"/>
          </p:cNvPr>
          <p:cNvSpPr txBox="1"/>
          <p:nvPr/>
        </p:nvSpPr>
        <p:spPr>
          <a:xfrm>
            <a:off x="6271840" y="5044470"/>
            <a:ext cx="194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solidFill>
                  <a:schemeClr val="bg1"/>
                </a:solidFill>
              </a:rPr>
              <a:t>GESTÃO DE INTERAÇÃO E AMBIENTE ESCOLAR</a:t>
            </a:r>
            <a:endParaRPr lang="pt-BR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hlinkClick r:id="rId2" action="ppaction://hlinksldjump"/>
              </a:rPr>
              <a:t>PERFIL</a:t>
            </a:r>
            <a:endParaRPr lang="pt-BR" dirty="0">
              <a:solidFill>
                <a:srgbClr val="FF0000"/>
              </a:solidFill>
              <a:hlinkClick r:id="rId2" action="ppaction://hlinksldjump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75656" y="2416820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Idade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Sexo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Formação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Tempo na escola e na função que exerce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hlinkClick r:id="rId2" action="ppaction://hlinksldjump"/>
              </a:rPr>
              <a:t>GESTÃO </a:t>
            </a:r>
            <a:r>
              <a:rPr lang="pt-BR" b="1" dirty="0" smtClean="0">
                <a:solidFill>
                  <a:srgbClr val="FF0000"/>
                </a:solidFill>
                <a:hlinkClick r:id="rId2" action="ppaction://hlinksldjump"/>
              </a:rPr>
              <a:t>ADMINISTRATIVA</a:t>
            </a:r>
            <a:endParaRPr lang="pt-BR" dirty="0">
              <a:solidFill>
                <a:srgbClr val="FF0000"/>
              </a:solidFill>
              <a:hlinkClick r:id="rId2" action="ppaction://hlinksldjump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700808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Gestão Escolar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Uso das ferramentas da gestão escolar (Regimento Escolar, Calendário Escolar, PDE)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Investimentos e gestão de recursos humanos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Prestação de contas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Transporte Escolar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hlinkClick r:id="rId2" action="ppaction://hlinksldjump"/>
              </a:rPr>
              <a:t>GESTÃO PEDAGÓGICA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6024" y="1528331"/>
            <a:ext cx="8748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Referencial Curricular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Projeto Político Pedagógico/PPP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Planejamento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Práticas pedagógicas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Recursos Pedagógicos e Tecnológicos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Atendimento Educacional Especializado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Modalidades de ensino ofertadas pela escola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Avaliações da aprendizagem e de desempenho dos estudantes (SAEMS, Prova Brasil, ENEM)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IDEB</a:t>
            </a:r>
          </a:p>
        </p:txBody>
      </p:sp>
    </p:spTree>
    <p:extLst>
      <p:ext uri="{BB962C8B-B14F-4D97-AF65-F5344CB8AC3E}">
        <p14:creationId xmlns:p14="http://schemas.microsoft.com/office/powerpoint/2010/main" val="37782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4573</TotalTime>
  <Words>484</Words>
  <Application>Microsoft Office PowerPoint</Application>
  <PresentationFormat>Apresentação na tela (4:3)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PERFIL</vt:lpstr>
      <vt:lpstr>GESTÃO ADMINISTRATIVA</vt:lpstr>
      <vt:lpstr>GESTÃO PEDAGÓGICA</vt:lpstr>
      <vt:lpstr>Apresentação do PowerPoint</vt:lpstr>
      <vt:lpstr>GESTÃO DE INTERAÇÃO E AMBIENTE ESCOLAR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fbaptista</dc:creator>
  <cp:lastModifiedBy>Guido Brey Junior</cp:lastModifiedBy>
  <cp:revision>705</cp:revision>
  <cp:lastPrinted>2016-08-04T17:29:13Z</cp:lastPrinted>
  <dcterms:created xsi:type="dcterms:W3CDTF">2015-02-04T11:39:51Z</dcterms:created>
  <dcterms:modified xsi:type="dcterms:W3CDTF">2016-08-22T19:52:36Z</dcterms:modified>
</cp:coreProperties>
</file>