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notesMasterIdLst>
    <p:notesMasterId r:id="rId12"/>
  </p:notesMasterIdLst>
  <p:sldIdLst>
    <p:sldId id="284" r:id="rId2"/>
    <p:sldId id="619" r:id="rId3"/>
    <p:sldId id="487" r:id="rId4"/>
    <p:sldId id="636" r:id="rId5"/>
    <p:sldId id="627" r:id="rId6"/>
    <p:sldId id="621" r:id="rId7"/>
    <p:sldId id="625" r:id="rId8"/>
    <p:sldId id="622" r:id="rId9"/>
    <p:sldId id="633" r:id="rId10"/>
    <p:sldId id="617" r:id="rId11"/>
  </p:sldIdLst>
  <p:sldSz cx="12960350" cy="360045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44546A"/>
    <a:srgbClr val="1F95DA"/>
    <a:srgbClr val="A6CE39"/>
    <a:srgbClr val="F5821F"/>
    <a:srgbClr val="607796"/>
    <a:srgbClr val="A1B0C3"/>
    <a:srgbClr val="94CFF0"/>
    <a:srgbClr val="BEDB6B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8" autoAdjust="0"/>
    <p:restoredTop sz="73250" autoAdjust="0"/>
  </p:normalViewPr>
  <p:slideViewPr>
    <p:cSldViewPr snapToGrid="0" snapToObjects="1" showGuides="1">
      <p:cViewPr varScale="1">
        <p:scale>
          <a:sx n="82" d="100"/>
          <a:sy n="82" d="100"/>
        </p:scale>
        <p:origin x="90" y="306"/>
      </p:cViewPr>
      <p:guideLst>
        <p:guide orient="horz" pos="1134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49" d="100"/>
          <a:sy n="49" d="100"/>
        </p:scale>
        <p:origin x="-2940" y="-90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3304166666666667"/>
                  <c:y val="-8.8342811315252262E-2"/>
                </c:manualLayout>
              </c:layout>
              <c:tx>
                <c:rich>
                  <a:bodyPr/>
                  <a:lstStyle/>
                  <a:p>
                    <a:fld id="{47E9F9E0-4354-4CDF-8010-C9085E3CDC50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2540080927384076"/>
                  <c:y val="7.8436497521143192E-2"/>
                </c:manualLayout>
              </c:layout>
              <c:tx>
                <c:rich>
                  <a:bodyPr/>
                  <a:lstStyle/>
                  <a:p>
                    <a:fld id="{5FFE40FB-B833-4001-8FAC-1B2A64B1A161}" type="VALUE">
                      <a:rPr lang="en-US" smtClean="0"/>
                      <a:pPr/>
                      <a:t>[VALOR]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'Política para as Mulheres'!$D$8:$D$9</c:f>
              <c:strCache>
                <c:ptCount val="2"/>
                <c:pt idx="0">
                  <c:v>Realizado</c:v>
                </c:pt>
                <c:pt idx="1">
                  <c:v>A realizar</c:v>
                </c:pt>
              </c:strCache>
            </c:strRef>
          </c:cat>
          <c:val>
            <c:numRef>
              <c:f>'Política para as Mulheres'!$E$8:$E$9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984924331428547"/>
          <c:y val="0.32002260134149896"/>
          <c:w val="0.26667797230365536"/>
          <c:h val="0.32179124758865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7.7755651511303023E-2"/>
                  <c:y val="-0.2427497179185422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536148890479604E-2"/>
                  <c:y val="0.1616670104218482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'Festival Jovem Show'!$D$8:$D$9</c:f>
              <c:strCache>
                <c:ptCount val="2"/>
                <c:pt idx="0">
                  <c:v>Realizado</c:v>
                </c:pt>
                <c:pt idx="1">
                  <c:v>A realizar</c:v>
                </c:pt>
              </c:strCache>
            </c:strRef>
          </c:cat>
          <c:val>
            <c:numRef>
              <c:f>'Festival Jovem Show'!$E$8:$E$9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714605029210055"/>
          <c:y val="0.18601992162381861"/>
          <c:w val="0.2166705798138869"/>
          <c:h val="0.4035048469480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8AD71812-C2E6-534A-A54E-DBCAAC7E1E53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625725" y="1231900"/>
            <a:ext cx="119872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F5FB60A6-5A73-5846-8D4C-A5021354B5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11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36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91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63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73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60A6-5A73-5846-8D4C-A5021354B58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98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2026" y="1118478"/>
            <a:ext cx="11016298" cy="77176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4054" y="2040260"/>
            <a:ext cx="9072245" cy="9201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318118" y="75848"/>
            <a:ext cx="4133361" cy="161270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8025" y="75848"/>
            <a:ext cx="12184080" cy="161270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-156" y="0"/>
            <a:ext cx="12962856" cy="3600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43989" y="24232"/>
            <a:ext cx="6870031" cy="1497687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PRINCIPAIS ENTREGAS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PGE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76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12032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CGE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27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SEGOV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52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SEFAZ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11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81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SEINFRA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71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BED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SEMAGRO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99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67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12032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45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SEJUSP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4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SECC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82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SEDHAST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88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CONVÊNIOS FEDERAIS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69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LICITAÇÃO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13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8478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istra Diagonal 17"/>
          <p:cNvSpPr>
            <a:spLocks noChangeAspect="1"/>
          </p:cNvSpPr>
          <p:nvPr userDrawn="1"/>
        </p:nvSpPr>
        <p:spPr>
          <a:xfrm>
            <a:off x="0" y="0"/>
            <a:ext cx="1440000" cy="1440000"/>
          </a:xfrm>
          <a:prstGeom prst="diagStripe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73922" y="343714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 algn="ctr">
              <a:spcBef>
                <a:spcPts val="1800"/>
              </a:spcBef>
            </a:pPr>
            <a:r>
              <a:rPr lang="pt-BR" sz="1200" b="1" cap="small" smtClean="0">
                <a:solidFill>
                  <a:schemeClr val="bg1"/>
                </a:solidFill>
              </a:rPr>
              <a:t>LIBERAÇÃO </a:t>
            </a:r>
            <a:br>
              <a:rPr lang="pt-BR" sz="1200" b="1" cap="small" smtClean="0">
                <a:solidFill>
                  <a:schemeClr val="bg1"/>
                </a:solidFill>
              </a:rPr>
            </a:br>
            <a:r>
              <a:rPr lang="pt-BR" sz="1200" b="1" cap="small" smtClean="0">
                <a:solidFill>
                  <a:schemeClr val="bg1"/>
                </a:solidFill>
              </a:rPr>
              <a:t>DE RECURSOS</a:t>
            </a:r>
            <a:endParaRPr lang="pt-BR" sz="1200" b="1" cap="small" dirty="0" smtClean="0">
              <a:solidFill>
                <a:schemeClr val="bg1"/>
              </a:solidFill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14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JURÍDICO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88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HUMANOS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86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778" y="2313623"/>
            <a:ext cx="11016298" cy="71508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3778" y="1526025"/>
            <a:ext cx="11016298" cy="78759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8027" y="440889"/>
            <a:ext cx="8158720" cy="1247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292753" y="440889"/>
            <a:ext cx="8158720" cy="1247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19" y="144185"/>
            <a:ext cx="11664315" cy="60007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8019" y="805934"/>
            <a:ext cx="5726405" cy="33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8019" y="1141809"/>
            <a:ext cx="5726405" cy="2074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83685" y="805934"/>
            <a:ext cx="5728655" cy="33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83685" y="1141809"/>
            <a:ext cx="5728655" cy="2074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18" y="143351"/>
            <a:ext cx="4263866" cy="6100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7137" y="143352"/>
            <a:ext cx="7245196" cy="30728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48018" y="753428"/>
            <a:ext cx="4263866" cy="24628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0319" y="2520320"/>
            <a:ext cx="7776210" cy="297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0319" y="321707"/>
            <a:ext cx="7776210" cy="21602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0319" y="2817857"/>
            <a:ext cx="7776210" cy="422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48019" y="144185"/>
            <a:ext cx="11664315" cy="60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8019" y="840109"/>
            <a:ext cx="11664315" cy="2376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48017" y="3337084"/>
            <a:ext cx="302408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5E4E7-7C11-8444-BE78-5409F34440B1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428121" y="3337084"/>
            <a:ext cx="4104111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288251" y="3337084"/>
            <a:ext cx="302408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706" r:id="rId13"/>
    <p:sldLayoutId id="2147483682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2" r:id="rId22"/>
    <p:sldLayoutId id="2147483694" r:id="rId23"/>
    <p:sldLayoutId id="2147483695" r:id="rId24"/>
    <p:sldLayoutId id="2147483698" r:id="rId25"/>
    <p:sldLayoutId id="2147483699" r:id="rId26"/>
    <p:sldLayoutId id="2147483702" r:id="rId27"/>
    <p:sldLayoutId id="2147483703" r:id="rId28"/>
    <p:sldLayoutId id="2147483704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7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2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1024" y="191691"/>
            <a:ext cx="11178302" cy="695921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Image result for governo mato grosso do sul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603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31878" y="4036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endParaRPr lang="pt-BR" sz="19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31636" y="228138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endParaRPr lang="pt-BR" sz="19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51647" y="2958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endParaRPr lang="pt-BR" sz="19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2"/>
          <a:srcRect l="2627" t="8834" r="3863" b="9878"/>
          <a:stretch/>
        </p:blipFill>
        <p:spPr>
          <a:xfrm>
            <a:off x="9909911" y="2582727"/>
            <a:ext cx="2840648" cy="86835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04458" y="2004496"/>
            <a:ext cx="2735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cap="small" dirty="0">
                <a:solidFill>
                  <a:schemeClr val="tx2"/>
                </a:solidFill>
              </a:rPr>
              <a:t>Obrigado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59580" y="2773937"/>
            <a:ext cx="4651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cap="small" dirty="0"/>
              <a:t>Pontos focais: </a:t>
            </a:r>
            <a:r>
              <a:rPr lang="pt-BR" sz="1400" cap="small" dirty="0" smtClean="0"/>
              <a:t>Edgar Nazareth</a:t>
            </a:r>
            <a:endParaRPr lang="pt-BR" sz="1400" cap="small" dirty="0"/>
          </a:p>
          <a:p>
            <a:r>
              <a:rPr lang="pt-BR" sz="1400" cap="small" dirty="0" err="1"/>
              <a:t>Setorialistas</a:t>
            </a:r>
            <a:r>
              <a:rPr lang="pt-BR" sz="1400" cap="small" dirty="0"/>
              <a:t>: </a:t>
            </a:r>
            <a:r>
              <a:rPr lang="pt-BR" sz="1400" cap="small" dirty="0" err="1"/>
              <a:t>Adriney</a:t>
            </a:r>
            <a:r>
              <a:rPr lang="pt-BR" sz="1400" cap="small" dirty="0"/>
              <a:t> Alves</a:t>
            </a:r>
          </a:p>
          <a:p>
            <a:r>
              <a:rPr lang="pt-BR" sz="1400" cap="small" dirty="0"/>
              <a:t>                       </a:t>
            </a:r>
            <a:r>
              <a:rPr lang="pt-BR" sz="1400" cap="small" dirty="0" smtClean="0"/>
              <a:t> Guilherme </a:t>
            </a:r>
            <a:r>
              <a:rPr lang="pt-BR" sz="1400" cap="small" dirty="0"/>
              <a:t>Santana</a:t>
            </a:r>
          </a:p>
        </p:txBody>
      </p:sp>
      <p:pic>
        <p:nvPicPr>
          <p:cNvPr id="9" name="Picture 2" descr="Resultado de imagem para campanha agosto lilá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5" y="1434"/>
            <a:ext cx="6278196" cy="20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40175" y="0"/>
            <a:ext cx="6480000" cy="3600450"/>
          </a:xfrm>
          <a:prstGeom prst="rect">
            <a:avLst/>
          </a:prstGeom>
          <a:solidFill>
            <a:srgbClr val="FDFDF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0678" y="1074056"/>
            <a:ext cx="5004636" cy="1654629"/>
          </a:xfrm>
        </p:spPr>
        <p:txBody>
          <a:bodyPr>
            <a:noAutofit/>
          </a:bodyPr>
          <a:lstStyle/>
          <a:p>
            <a:r>
              <a:rPr lang="pt-BR" sz="3200" b="1" cap="sm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REUNIÃO MENSAL </a:t>
            </a:r>
            <a:br>
              <a:rPr lang="pt-BR" sz="3200" b="1" cap="sm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pt-BR" sz="1800" cap="small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SECC</a:t>
            </a:r>
            <a:r>
              <a:rPr lang="pt-BR" sz="1800" cap="sm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1800" cap="sm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pt-BR" sz="1800" cap="sm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SECRETARIA DE ESTADO DE </a:t>
            </a:r>
            <a:r>
              <a:rPr lang="pt-BR" sz="1800" cap="small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CULTURA E CIDADANIA</a:t>
            </a:r>
            <a:br>
              <a:rPr lang="pt-BR" sz="1800" cap="small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pt-BR" sz="1800" cap="small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05/09/2017</a:t>
            </a:r>
            <a:endParaRPr lang="pt-BR" sz="1800" cap="small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70756" t="49414" r="21366" b="34490"/>
          <a:stretch/>
        </p:blipFill>
        <p:spPr>
          <a:xfrm>
            <a:off x="9720175" y="0"/>
            <a:ext cx="3241082" cy="361405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70756" t="49414" r="21366" b="34490"/>
          <a:stretch/>
        </p:blipFill>
        <p:spPr>
          <a:xfrm>
            <a:off x="-192865" y="-13608"/>
            <a:ext cx="3454183" cy="3851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35" y="0"/>
            <a:ext cx="6477332" cy="359094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70756" t="49414" r="21366" b="34490"/>
          <a:stretch/>
        </p:blipFill>
        <p:spPr>
          <a:xfrm>
            <a:off x="9720175" y="0"/>
            <a:ext cx="3241082" cy="361405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70756" t="49414" r="21366" b="34490"/>
          <a:stretch/>
        </p:blipFill>
        <p:spPr>
          <a:xfrm>
            <a:off x="9720175" y="0"/>
            <a:ext cx="3241082" cy="361405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70756" t="49414" r="21366" b="34490"/>
          <a:stretch/>
        </p:blipFill>
        <p:spPr>
          <a:xfrm>
            <a:off x="-637674" y="-13609"/>
            <a:ext cx="3898992" cy="434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240175" y="212514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Arial" charset="0"/>
                <a:ea typeface="Arial" charset="0"/>
                <a:cs typeface="Arial" charset="0"/>
              </a:rPr>
              <a:t>PRINCIPAIS </a:t>
            </a:r>
            <a:r>
              <a:rPr lang="pt-BR" sz="1800" b="1" dirty="0" smtClean="0">
                <a:latin typeface="Arial" charset="0"/>
                <a:ea typeface="Arial" charset="0"/>
                <a:cs typeface="Arial" charset="0"/>
              </a:rPr>
              <a:t>PONTOS DE ATENÇÃO PARA EXECUÇÃO </a:t>
            </a:r>
            <a:r>
              <a:rPr lang="pt-BR" sz="1800" b="1" dirty="0">
                <a:latin typeface="Arial" charset="0"/>
                <a:ea typeface="Arial" charset="0"/>
                <a:cs typeface="Arial" charset="0"/>
              </a:rPr>
              <a:t>NO SISTEMA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40175" y="1055989"/>
            <a:ext cx="647909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Atenção </a:t>
            </a:r>
            <a:r>
              <a:rPr lang="pt-BR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anexar os documentos de comprovação e acompanhamento.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todos os </a:t>
            </a:r>
            <a:r>
              <a:rPr lang="pt-BR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módulos, </a:t>
            </a:r>
            <a:r>
              <a:rPr lang="pt-BR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mesmo que a atividade registrada no período ainda não tenha sido </a:t>
            </a:r>
            <a:r>
              <a:rPr lang="pt-BR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concluída, </a:t>
            </a:r>
            <a:r>
              <a:rPr lang="pt-BR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 importante que o gerente registre um percentual de andamento da atividade</a:t>
            </a:r>
            <a:r>
              <a:rPr lang="pt-BR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 extremamente importante alimentar os indicadores do Contrato de Gestão, são eles que possibilitam o monitoramento adequado das ações da Secretaria.</a:t>
            </a:r>
            <a:endParaRPr lang="pt-BR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70756" t="49414" r="21366" b="34490"/>
          <a:stretch/>
        </p:blipFill>
        <p:spPr>
          <a:xfrm>
            <a:off x="9720175" y="-13608"/>
            <a:ext cx="3241082" cy="361405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70756" t="49414" r="21366" b="34490"/>
          <a:stretch/>
        </p:blipFill>
        <p:spPr>
          <a:xfrm>
            <a:off x="0" y="-13608"/>
            <a:ext cx="3241082" cy="3614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7985" y="-26670"/>
            <a:ext cx="319026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cap="small" dirty="0" smtClean="0"/>
              <a:t>Interiorizar  e fortalecer no Estado Organismos Governamentais de Políticas para as Mulheres</a:t>
            </a:r>
            <a:endParaRPr lang="pt-BR" sz="1600" b="1" cap="small" dirty="0"/>
          </a:p>
          <a:p>
            <a:r>
              <a:rPr lang="pt-BR" sz="1100" cap="small" dirty="0"/>
              <a:t>Gerente:  </a:t>
            </a:r>
            <a:r>
              <a:rPr lang="pt-BR" sz="1100" cap="small" dirty="0" smtClean="0"/>
              <a:t>Rosana Fernandes Leal</a:t>
            </a:r>
          </a:p>
          <a:p>
            <a:r>
              <a:rPr lang="pt-BR" sz="1100" cap="small" dirty="0" smtClean="0"/>
              <a:t>Entrega</a:t>
            </a:r>
            <a:r>
              <a:rPr lang="pt-BR" sz="1100" cap="small" dirty="0"/>
              <a:t>: </a:t>
            </a:r>
            <a:r>
              <a:rPr lang="pt-BR" sz="1100" cap="small" dirty="0" smtClean="0"/>
              <a:t>Aumentar em 30% o número de Organismos Governamentais de Políticas para as Mulheres no interior do Estado (considerando total de 27 em Dezembro de 2016); Envolver 50% dos municípios em campanhas diversas no decorrer do ano.</a:t>
            </a:r>
            <a:endParaRPr lang="pt-BR" sz="1100" cap="small" dirty="0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899334"/>
              </p:ext>
            </p:extLst>
          </p:nvPr>
        </p:nvGraphicFramePr>
        <p:xfrm>
          <a:off x="-723524" y="1698625"/>
          <a:ext cx="3657224" cy="226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3231902" y="53476"/>
            <a:ext cx="3180506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/>
              <a:t>Destaques</a:t>
            </a:r>
          </a:p>
          <a:p>
            <a:endParaRPr lang="pt-BR" sz="400" b="1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Campanha </a:t>
            </a:r>
            <a:r>
              <a:rPr lang="pt-BR" sz="1400" b="1" cap="small" dirty="0" smtClean="0"/>
              <a:t>Agosto Lilás</a:t>
            </a:r>
            <a:endParaRPr lang="pt-BR" sz="1200" b="1" cap="small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quase 160 mil pessoas atingidas em todo o estado, abrangendo 57 municípios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Mais de 60 mil alunos de escolas públicas beneficiados por palestras (contabilizando 45 cidades)</a:t>
            </a:r>
          </a:p>
        </p:txBody>
      </p:sp>
      <p:sp>
        <p:nvSpPr>
          <p:cNvPr id="6" name="Retângulo 5"/>
          <p:cNvSpPr/>
          <p:nvPr/>
        </p:nvSpPr>
        <p:spPr>
          <a:xfrm>
            <a:off x="9728417" y="37897"/>
            <a:ext cx="321732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/>
              <a:t>Destaques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Ações transversais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Termo de cooperação entre  SECC e SEJUSP para obtenção do ônibus lilás, que atenderá mulheres em aldeias indígenas, distritos e comunidades quilombolas na Delegacia de Atendimento à Mulher de Dourados (DAM)</a:t>
            </a:r>
            <a:endParaRPr lang="pt-BR" sz="1100" dirty="0"/>
          </a:p>
        </p:txBody>
      </p:sp>
      <p:pic>
        <p:nvPicPr>
          <p:cNvPr id="1028" name="Picture 4" descr="http://www.ms.gov.br/wp-content/uploads/sites/150/2017/08/unidade-mov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420" y="1819989"/>
            <a:ext cx="3216318" cy="17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jpnews.com.br/img/c/840/513/dn_noticia/2017/09/agosto-lil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02" y="1817057"/>
            <a:ext cx="3225196" cy="177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l="32160" t="12978" r="37235" b="-608"/>
          <a:stretch/>
        </p:blipFill>
        <p:spPr>
          <a:xfrm>
            <a:off x="6919653" y="0"/>
            <a:ext cx="2374258" cy="362294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1764" y="84028"/>
            <a:ext cx="194697" cy="17883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9794" y="76674"/>
            <a:ext cx="194697" cy="17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F3F8EE"/>
            </a:gs>
            <a:gs pos="0">
              <a:srgbClr val="F5F9F1"/>
            </a:gs>
            <a:gs pos="62826">
              <a:srgbClr val="F0F6E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6349"/>
            <a:ext cx="326202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cap="small" dirty="0" smtClean="0"/>
              <a:t>Realizar o Festival de Inverno de Bonito</a:t>
            </a:r>
            <a:endParaRPr lang="pt-BR" sz="1600" b="1" cap="small" dirty="0"/>
          </a:p>
          <a:p>
            <a:r>
              <a:rPr lang="pt-BR" sz="1100" b="1" cap="small" dirty="0"/>
              <a:t>Gerente:</a:t>
            </a:r>
            <a:r>
              <a:rPr lang="pt-BR" sz="1100" cap="small" dirty="0"/>
              <a:t> </a:t>
            </a:r>
            <a:r>
              <a:rPr lang="pt-BR" sz="1100" cap="small" dirty="0" smtClean="0"/>
              <a:t>Cristina Dalva Ourives Maciel de Moura</a:t>
            </a:r>
            <a:endParaRPr lang="pt-BR" sz="1100" cap="small" dirty="0" smtClean="0"/>
          </a:p>
          <a:p>
            <a:r>
              <a:rPr lang="pt-BR" sz="1100" b="1" cap="small" dirty="0" smtClean="0"/>
              <a:t>Entrega: </a:t>
            </a:r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100" cap="small" dirty="0" smtClean="0"/>
              <a:t>4 dias de programação artística na cidade de Bonito</a:t>
            </a:r>
            <a:endParaRPr lang="pt-BR" sz="1100" cap="small" dirty="0"/>
          </a:p>
          <a:p>
            <a:endParaRPr lang="pt-BR" sz="1200" cap="small" dirty="0"/>
          </a:p>
        </p:txBody>
      </p:sp>
      <p:sp>
        <p:nvSpPr>
          <p:cNvPr id="2" name="Retângulo 1"/>
          <p:cNvSpPr/>
          <p:nvPr/>
        </p:nvSpPr>
        <p:spPr>
          <a:xfrm>
            <a:off x="3255885" y="7833"/>
            <a:ext cx="313531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/>
              <a:t>Destaques</a:t>
            </a:r>
          </a:p>
          <a:p>
            <a:endParaRPr lang="pt-BR" sz="1400" b="1" cap="small" dirty="0" smtClean="0"/>
          </a:p>
          <a:p>
            <a:r>
              <a:rPr lang="pt-BR" sz="1400" cap="small" dirty="0" smtClean="0"/>
              <a:t>Público total: 80 mil pessoas</a:t>
            </a:r>
          </a:p>
          <a:p>
            <a:r>
              <a:rPr lang="pt-BR" sz="800" cap="small" dirty="0" smtClean="0"/>
              <a:t>Fonte: Instituto de Cultura e Desenvolvimento Solidário Máximo Social</a:t>
            </a:r>
          </a:p>
          <a:p>
            <a:endParaRPr lang="pt-BR" sz="900" cap="small" dirty="0" smtClean="0"/>
          </a:p>
          <a:p>
            <a:r>
              <a:rPr lang="pt-BR" sz="1400" cap="small" dirty="0" smtClean="0"/>
              <a:t>Investimento total: R$ 3.153.719,33</a:t>
            </a:r>
            <a:endParaRPr lang="pt-BR" sz="1200" cap="small" dirty="0"/>
          </a:p>
          <a:p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6461536" y="8781"/>
            <a:ext cx="3135312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/>
              <a:t>Destaques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149 atrações artísticas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32 oficinas (música, dança, artesanato, dentre outros)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9 estandes com envolvimento da comunidade, Artistas locais e nacionais, estudantes universitários, poder público, empresariado e terceiro setor.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dirty="0"/>
          </a:p>
        </p:txBody>
      </p:sp>
      <p:sp>
        <p:nvSpPr>
          <p:cNvPr id="4" name="Retângulo 3"/>
          <p:cNvSpPr/>
          <p:nvPr/>
        </p:nvSpPr>
        <p:spPr>
          <a:xfrm>
            <a:off x="19286564" y="4174553"/>
            <a:ext cx="1398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/>
              <a:t>Participação de 6 </a:t>
            </a:r>
            <a:r>
              <a:rPr lang="pt-BR" sz="1200" cap="small" dirty="0" smtClean="0"/>
              <a:t>associações </a:t>
            </a:r>
            <a:r>
              <a:rPr lang="pt-BR" sz="1200" cap="small" dirty="0"/>
              <a:t>de Mato Grosso do Sul beneficiando </a:t>
            </a:r>
            <a:r>
              <a:rPr lang="pt-BR" sz="1200" b="1" cap="small" dirty="0"/>
              <a:t>320</a:t>
            </a:r>
            <a:r>
              <a:rPr lang="pt-BR" sz="1200" cap="small" dirty="0"/>
              <a:t> artesões e 84 artesões do estado de Alagoas convidado para esta edição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55608" y="2141204"/>
            <a:ext cx="3186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/>
              <a:t>19 marcas de empreendedores locais no </a:t>
            </a:r>
            <a:r>
              <a:rPr lang="pt-BR" sz="1200" cap="small" dirty="0" smtClean="0"/>
              <a:t>estande de território </a:t>
            </a:r>
            <a:r>
              <a:rPr lang="pt-BR" sz="1200" cap="small" dirty="0"/>
              <a:t>criativo. Participação dos municípios de campo grande, Dourados, Jardim, </a:t>
            </a:r>
            <a:r>
              <a:rPr lang="pt-BR" sz="1200" cap="small" dirty="0" err="1"/>
              <a:t>Jaraguari</a:t>
            </a:r>
            <a:r>
              <a:rPr lang="pt-BR" sz="1200" cap="small" dirty="0"/>
              <a:t>, Maracaju e Ponta </a:t>
            </a:r>
            <a:r>
              <a:rPr lang="pt-BR" sz="1200" cap="small" dirty="0" smtClean="0"/>
              <a:t>Porã.</a:t>
            </a:r>
            <a:endParaRPr lang="pt-BR" sz="1200" cap="smal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cap="smal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cap="small" dirty="0"/>
          </a:p>
        </p:txBody>
      </p:sp>
      <p:pic>
        <p:nvPicPr>
          <p:cNvPr id="1026" name="Picture 2" descr="http://www.festivaldeinvernodebonito.ms.gov.br/wp-content/uploads/sites/169/2017/07/MG_0192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03" y="1816933"/>
            <a:ext cx="1367967" cy="9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estivaldeinvernodebonito.ms.gov.br/wp-content/uploads/sites/169/2017/07/MG_0171-3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507" y="1816567"/>
            <a:ext cx="1002519" cy="6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estivaldeinvernodebonito.ms.gov.br/wp-content/uploads/sites/169/2017/07/RicardoGomes-6-672x3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302" y="2729202"/>
            <a:ext cx="1561396" cy="8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estivaldeinvernodebonito.ms.gov.br/wp-content/uploads/sites/169/2017/08/1-fib-2017-assentamento-guaicuru-EM-300x2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3"/>
          <a:stretch/>
        </p:blipFill>
        <p:spPr bwMode="auto">
          <a:xfrm>
            <a:off x="3231512" y="1816566"/>
            <a:ext cx="3227940" cy="17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fundacaodecultura.ms.gov.br/wp-content/uploads/sites/19/2017/07/artesanato-alagoas-300x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53" y="2729202"/>
            <a:ext cx="1296516" cy="8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fundacaodecultura.ms.gov.br/wp-content/uploads/sites/19/2017/07/artesanato-alagoas2-300x20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/>
          <a:stretch/>
        </p:blipFill>
        <p:spPr bwMode="auto">
          <a:xfrm>
            <a:off x="9716880" y="1816566"/>
            <a:ext cx="907542" cy="9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fundacaodecultura.ms.gov.br/wp-content/uploads/sites/19/2017/07/IMG_1993-300x20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6325" r="32334"/>
          <a:stretch/>
        </p:blipFill>
        <p:spPr bwMode="auto">
          <a:xfrm>
            <a:off x="11007442" y="2728913"/>
            <a:ext cx="711761" cy="8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fundacaodecultura.ms.gov.br/wp-content/uploads/sites/19/2017/07/IMG_2014-672x37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26164" r="394" b="31836"/>
          <a:stretch/>
        </p:blipFill>
        <p:spPr bwMode="auto">
          <a:xfrm>
            <a:off x="10621626" y="2443163"/>
            <a:ext cx="1208549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5158" y="1768804"/>
            <a:ext cx="3210582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/>
              <a:t>Destaques</a:t>
            </a:r>
            <a:endParaRPr lang="pt-BR" sz="1200" b="1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Alcance do FIB no </a:t>
            </a:r>
            <a:r>
              <a:rPr lang="pt-BR" sz="1200" cap="small" dirty="0" err="1" smtClean="0"/>
              <a:t>Facebook</a:t>
            </a:r>
            <a:r>
              <a:rPr lang="pt-BR" sz="1200" cap="small" dirty="0" smtClean="0"/>
              <a:t> (14/06 – 08/08)</a:t>
            </a:r>
          </a:p>
          <a:p>
            <a:pPr lvl="1"/>
            <a:r>
              <a:rPr lang="pt-BR" sz="1100" cap="small" dirty="0" smtClean="0"/>
              <a:t>210</a:t>
            </a:r>
            <a:r>
              <a:rPr lang="pt-BR" sz="1100" cap="small" dirty="0"/>
              <a:t> publicações no </a:t>
            </a:r>
            <a:r>
              <a:rPr lang="pt-BR" sz="1100" cap="small" dirty="0" err="1"/>
              <a:t>facebook</a:t>
            </a:r>
            <a:r>
              <a:rPr lang="pt-BR" sz="1100" cap="small" dirty="0"/>
              <a:t/>
            </a:r>
            <a:br>
              <a:rPr lang="pt-BR" sz="1100" cap="small" dirty="0"/>
            </a:br>
            <a:r>
              <a:rPr lang="pt-BR" sz="1100" cap="small" dirty="0"/>
              <a:t>1.201.127 </a:t>
            </a:r>
            <a:r>
              <a:rPr lang="pt-BR" sz="1100" cap="small" dirty="0" smtClean="0"/>
              <a:t>pessoas alcançadas </a:t>
            </a:r>
            <a:r>
              <a:rPr lang="pt-BR" sz="1100" cap="small" dirty="0"/>
              <a:t/>
            </a:r>
            <a:br>
              <a:rPr lang="pt-BR" sz="1100" cap="small" dirty="0"/>
            </a:br>
            <a:r>
              <a:rPr lang="pt-BR" sz="1100" cap="small" dirty="0"/>
              <a:t>106.905 </a:t>
            </a:r>
            <a:r>
              <a:rPr lang="pt-BR" sz="1100" cap="small" dirty="0" smtClean="0"/>
              <a:t>visualizações de </a:t>
            </a:r>
            <a:r>
              <a:rPr lang="pt-BR" sz="1100" cap="small" dirty="0"/>
              <a:t>vídeos</a:t>
            </a:r>
            <a:br>
              <a:rPr lang="pt-BR" sz="1100" cap="small" dirty="0"/>
            </a:br>
            <a:r>
              <a:rPr lang="pt-BR" sz="1100" cap="small" dirty="0"/>
              <a:t>1.029 comentários</a:t>
            </a:r>
            <a:br>
              <a:rPr lang="pt-BR" sz="1100" cap="small" dirty="0"/>
            </a:br>
            <a:r>
              <a:rPr lang="pt-BR" sz="1100" cap="small" dirty="0"/>
              <a:t>3.361 compartilhamentos</a:t>
            </a:r>
            <a:br>
              <a:rPr lang="pt-BR" sz="1100" cap="small" dirty="0"/>
            </a:br>
            <a:r>
              <a:rPr lang="pt-BR" sz="1100" cap="small" dirty="0"/>
              <a:t>10.434 curtidas</a:t>
            </a:r>
            <a:br>
              <a:rPr lang="pt-BR" sz="1100" cap="small" dirty="0"/>
            </a:br>
            <a:r>
              <a:rPr lang="pt-BR" sz="1100" cap="small" dirty="0"/>
              <a:t>novos fãs </a:t>
            </a:r>
            <a:r>
              <a:rPr lang="pt-BR" sz="1100" cap="small" dirty="0" smtClean="0"/>
              <a:t>em</a:t>
            </a:r>
            <a:r>
              <a:rPr lang="pt-BR" sz="1100" cap="small" dirty="0"/>
              <a:t> 2.577 cidades mundo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2225" y="410864"/>
            <a:ext cx="3219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Participação de 6 associações de Mato Grosso do Sul beneficiando 320 </a:t>
            </a:r>
            <a:r>
              <a:rPr lang="pt-BR" sz="1200" cap="small" dirty="0" smtClean="0"/>
              <a:t>artesãos </a:t>
            </a:r>
            <a:r>
              <a:rPr lang="pt-BR" sz="1200" cap="small" dirty="0" smtClean="0"/>
              <a:t>e 84 </a:t>
            </a:r>
            <a:r>
              <a:rPr lang="pt-BR" sz="1200" cap="small" dirty="0" smtClean="0"/>
              <a:t>artesãos </a:t>
            </a:r>
            <a:r>
              <a:rPr lang="pt-BR" sz="1200" cap="small" dirty="0" smtClean="0"/>
              <a:t>do estado de Alagoas, convidados para esta edição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cap="small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3487" y="60582"/>
            <a:ext cx="194697" cy="17883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5883" y="50825"/>
            <a:ext cx="194697" cy="17883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918" y="1816933"/>
            <a:ext cx="194697" cy="17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25810"/>
            <a:ext cx="327964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cap="small" dirty="0" smtClean="0">
                <a:solidFill>
                  <a:schemeClr val="tx2"/>
                </a:solidFill>
              </a:rPr>
              <a:t>Realizar o Programa MS 40 anos</a:t>
            </a:r>
            <a:endParaRPr lang="pt-BR" sz="6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pt-BR" sz="1100" cap="small" dirty="0" smtClean="0">
                <a:solidFill>
                  <a:schemeClr val="tx2"/>
                </a:solidFill>
              </a:rPr>
              <a:t>Gerente: Edgar Nazareth</a:t>
            </a:r>
          </a:p>
          <a:p>
            <a:r>
              <a:rPr lang="pt-BR" sz="1100" cap="small" dirty="0" smtClean="0">
                <a:solidFill>
                  <a:schemeClr val="tx2"/>
                </a:solidFill>
              </a:rPr>
              <a:t>Entregas: Show de Aniversário de 40 anos do Estado; Selo “MS 40 anos”; Uma revista e 10 livros publicados sobre história, arte e cultura do Estado; 40 homenagens a artistas regionais realizadas; 40 eventos (feiras, oficinas, exposições, festas, festivais) apoiados pelo Estado com a marca “40 anos”</a:t>
            </a:r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4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Resultado de imagem para ms 40 a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" y="1817077"/>
            <a:ext cx="3193343" cy="17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51150" y="302809"/>
            <a:ext cx="315724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/>
              <a:t>Destaques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Consolidação do Selo através da publicação e utilização nos eventos de destaque, como o 18º Festival de Bonito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pt-BR" sz="1200" cap="small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pt-BR" sz="1200" cap="small" dirty="0"/>
          </a:p>
        </p:txBody>
      </p:sp>
      <p:sp>
        <p:nvSpPr>
          <p:cNvPr id="7" name="Retângulo 6"/>
          <p:cNvSpPr/>
          <p:nvPr/>
        </p:nvSpPr>
        <p:spPr>
          <a:xfrm>
            <a:off x="6449498" y="152810"/>
            <a:ext cx="32670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cap="small" dirty="0" smtClean="0">
                <a:solidFill>
                  <a:schemeClr val="tx2"/>
                </a:solidFill>
              </a:rPr>
              <a:t>Financiar Projetos Culturais</a:t>
            </a:r>
          </a:p>
          <a:p>
            <a:endParaRPr lang="pt-BR" sz="1400" b="1" cap="small" dirty="0" smtClean="0">
              <a:solidFill>
                <a:schemeClr val="tx2"/>
              </a:solidFill>
            </a:endParaRPr>
          </a:p>
          <a:p>
            <a:r>
              <a:rPr lang="pt-BR" sz="1100" cap="small" dirty="0" smtClean="0">
                <a:solidFill>
                  <a:schemeClr val="tx2"/>
                </a:solidFill>
              </a:rPr>
              <a:t>Gerente: Ricardo Maia dos Santos</a:t>
            </a:r>
          </a:p>
          <a:p>
            <a:r>
              <a:rPr lang="pt-BR" sz="1100" cap="small" dirty="0" smtClean="0">
                <a:solidFill>
                  <a:schemeClr val="tx2"/>
                </a:solidFill>
              </a:rPr>
              <a:t>Entrega: Lançamento de Editais para projetos de cultura no valor total de R$ 7 milhões.</a:t>
            </a:r>
            <a:endParaRPr lang="pt-BR" sz="1100" cap="small" dirty="0">
              <a:solidFill>
                <a:schemeClr val="tx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729146" y="140110"/>
            <a:ext cx="28178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/>
              <a:t>Destaques</a:t>
            </a:r>
          </a:p>
          <a:p>
            <a:r>
              <a:rPr lang="pt-BR" sz="1200" cap="small" dirty="0"/>
              <a:t>Editais já </a:t>
            </a:r>
            <a:r>
              <a:rPr lang="pt-BR" sz="1200" cap="small" dirty="0" smtClean="0"/>
              <a:t>realizados nos meses anteriores:</a:t>
            </a:r>
            <a:endParaRPr lang="pt-BR" sz="120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cap="small" dirty="0"/>
              <a:t>Boca de Cena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cap="small" dirty="0" err="1" smtClean="0"/>
              <a:t>Guavira</a:t>
            </a:r>
            <a:endParaRPr lang="pt-BR" sz="120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Edital </a:t>
            </a:r>
            <a:r>
              <a:rPr lang="pt-BR" sz="1200" cap="small" dirty="0"/>
              <a:t>Som  da concha</a:t>
            </a:r>
          </a:p>
        </p:txBody>
      </p:sp>
      <p:sp>
        <p:nvSpPr>
          <p:cNvPr id="9" name="Retângulo 8"/>
          <p:cNvSpPr/>
          <p:nvPr/>
        </p:nvSpPr>
        <p:spPr>
          <a:xfrm>
            <a:off x="9767942" y="1817077"/>
            <a:ext cx="31924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/>
              <a:t>Pontos de Atenção</a:t>
            </a:r>
          </a:p>
          <a:p>
            <a:r>
              <a:rPr lang="pt-BR" sz="1200" cap="small" dirty="0" smtClean="0"/>
              <a:t>Editais ainda não realizados devido ao atraso do pagamento FIC:</a:t>
            </a:r>
            <a:endParaRPr lang="pt-BR" sz="1200" cap="smal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/>
              <a:t>Premio Rubens Correa </a:t>
            </a:r>
            <a:r>
              <a:rPr lang="pt-BR" sz="1200" cap="small" dirty="0" smtClean="0"/>
              <a:t>de Teatro</a:t>
            </a:r>
            <a:endParaRPr lang="pt-BR" sz="1200" cap="smal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/>
              <a:t>Premio Celio Adolfo </a:t>
            </a:r>
            <a:r>
              <a:rPr lang="pt-BR" sz="1200" cap="small" dirty="0" smtClean="0"/>
              <a:t>de Dança</a:t>
            </a:r>
            <a:endParaRPr lang="pt-BR" sz="1200" cap="smal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/>
              <a:t>Circuito </a:t>
            </a:r>
            <a:r>
              <a:rPr lang="pt-BR" sz="1200" cap="small" dirty="0" smtClean="0"/>
              <a:t>sul-mato-grossense </a:t>
            </a:r>
            <a:r>
              <a:rPr lang="pt-BR" sz="1200" cap="small" dirty="0"/>
              <a:t>de </a:t>
            </a:r>
            <a:r>
              <a:rPr lang="pt-BR" sz="1200" cap="small" dirty="0" smtClean="0"/>
              <a:t>teatro</a:t>
            </a:r>
            <a:endParaRPr lang="pt-BR" sz="1200" cap="smal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Circuito sul-mato-grossense </a:t>
            </a:r>
            <a:r>
              <a:rPr lang="pt-BR" sz="1200" cap="small" dirty="0"/>
              <a:t>de dança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/>
              <a:t>Edital do MIS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/>
              <a:t>Edital da Economia </a:t>
            </a:r>
            <a:r>
              <a:rPr lang="pt-BR" sz="1200" cap="small" dirty="0" smtClean="0"/>
              <a:t>Criativa</a:t>
            </a:r>
          </a:p>
          <a:p>
            <a:endParaRPr lang="pt-BR" sz="1000" dirty="0"/>
          </a:p>
        </p:txBody>
      </p:sp>
      <p:sp>
        <p:nvSpPr>
          <p:cNvPr id="5" name="Retângulo 4"/>
          <p:cNvSpPr/>
          <p:nvPr/>
        </p:nvSpPr>
        <p:spPr>
          <a:xfrm>
            <a:off x="3248218" y="2255258"/>
            <a:ext cx="321000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/>
              <a:t>Pontos de Atenção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O preenchimento do sistema concomitantemente à realização dos eventos que levam o Selo dificulta o planejamento da iniciativa.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/>
          </a:p>
        </p:txBody>
      </p:sp>
      <p:sp>
        <p:nvSpPr>
          <p:cNvPr id="8" name="Retângulo 7"/>
          <p:cNvSpPr/>
          <p:nvPr/>
        </p:nvSpPr>
        <p:spPr>
          <a:xfrm>
            <a:off x="6467304" y="1846847"/>
            <a:ext cx="318421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/>
              <a:t>Destaques</a:t>
            </a:r>
          </a:p>
          <a:p>
            <a:endParaRPr lang="pt-BR" sz="500" b="1" cap="smal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Publicação em Diário Oficial de Edital para seleção de artistas nas áreas de: Artes Cênicas, Música e Audiovisual do </a:t>
            </a:r>
            <a:r>
              <a:rPr lang="pt-BR" sz="1200" u="sng" cap="small" dirty="0" smtClean="0"/>
              <a:t>Festival </a:t>
            </a:r>
            <a:r>
              <a:rPr lang="pt-BR" sz="1200" u="sng" cap="small" dirty="0"/>
              <a:t>América do </a:t>
            </a:r>
            <a:r>
              <a:rPr lang="pt-BR" sz="1200" u="sng" cap="small" dirty="0" smtClean="0"/>
              <a:t>Sul.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Prorrogação do prazo de edital para </a:t>
            </a:r>
            <a:r>
              <a:rPr lang="pt-BR" sz="1200" u="sng" cap="small" dirty="0" smtClean="0"/>
              <a:t>Produção de Telefilmes </a:t>
            </a:r>
            <a:r>
              <a:rPr lang="pt-BR" sz="1200" cap="small" dirty="0" smtClean="0"/>
              <a:t>do Mato Grosso do Sul (13/10)</a:t>
            </a:r>
            <a:endParaRPr lang="pt-BR" sz="1200" cap="small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907" y="344883"/>
            <a:ext cx="194697" cy="17883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071" y="187133"/>
            <a:ext cx="194697" cy="17883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333" y="1890752"/>
            <a:ext cx="194697" cy="178832"/>
          </a:xfrm>
          <a:prstGeom prst="rect">
            <a:avLst/>
          </a:prstGeom>
        </p:spPr>
      </p:pic>
      <p:pic>
        <p:nvPicPr>
          <p:cNvPr id="16" name="Picture 2" descr="Image result for ATENÇÃO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22" y="2305148"/>
            <a:ext cx="339131" cy="2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ATENÇÃO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505" y="1866969"/>
            <a:ext cx="339131" cy="2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8056" y="469746"/>
            <a:ext cx="335552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cap="small" dirty="0" smtClean="0"/>
              <a:t>Realizar o Festival Jovem Show</a:t>
            </a:r>
            <a:endParaRPr lang="pt-BR" sz="1600" b="1" cap="small" dirty="0"/>
          </a:p>
          <a:p>
            <a:r>
              <a:rPr lang="pt-BR" sz="1100" b="1" cap="small" dirty="0"/>
              <a:t>Gerente</a:t>
            </a:r>
            <a:r>
              <a:rPr lang="pt-BR" sz="1100" cap="small" dirty="0" smtClean="0"/>
              <a:t>: </a:t>
            </a:r>
            <a:r>
              <a:rPr lang="pt-BR" sz="1100" cap="small" dirty="0"/>
              <a:t>Diego Mariano da Silva </a:t>
            </a:r>
            <a:r>
              <a:rPr lang="pt-BR" sz="1100" cap="small" dirty="0" smtClean="0"/>
              <a:t>Souza</a:t>
            </a:r>
          </a:p>
          <a:p>
            <a:r>
              <a:rPr lang="pt-BR" sz="1100" b="1" cap="small" dirty="0" smtClean="0"/>
              <a:t>Entregas</a:t>
            </a:r>
            <a:r>
              <a:rPr lang="pt-BR" sz="1100" cap="small" dirty="0" smtClean="0"/>
              <a:t>:  Realização do Festival Jovem Show com inscrição de, no mínimo, 500 participantes</a:t>
            </a:r>
            <a:r>
              <a:rPr lang="pt-BR" sz="1200" cap="small" dirty="0"/>
              <a:t/>
            </a:r>
            <a:br>
              <a:rPr lang="pt-BR" sz="1200" cap="small" dirty="0"/>
            </a:br>
            <a:endParaRPr lang="pt-BR" sz="1200" cap="small" dirty="0"/>
          </a:p>
        </p:txBody>
      </p:sp>
      <p:sp>
        <p:nvSpPr>
          <p:cNvPr id="4" name="Retângulo 3"/>
          <p:cNvSpPr/>
          <p:nvPr/>
        </p:nvSpPr>
        <p:spPr>
          <a:xfrm>
            <a:off x="3358220" y="590912"/>
            <a:ext cx="30686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/>
              <a:t>Destaques</a:t>
            </a:r>
            <a:endParaRPr lang="pt-BR" b="1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Publicação dos 14 finalistas em Diário Oficial (dia 31/08).</a:t>
            </a:r>
            <a:endParaRPr lang="pt-BR" sz="1200" dirty="0"/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10572"/>
              </p:ext>
            </p:extLst>
          </p:nvPr>
        </p:nvGraphicFramePr>
        <p:xfrm>
          <a:off x="-736600" y="1825625"/>
          <a:ext cx="3937000" cy="206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tângulo 26"/>
          <p:cNvSpPr/>
          <p:nvPr/>
        </p:nvSpPr>
        <p:spPr>
          <a:xfrm>
            <a:off x="3358220" y="2323688"/>
            <a:ext cx="30188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/>
              <a:t>Destaques</a:t>
            </a:r>
            <a:endParaRPr lang="pt-BR" b="1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A realização da última etapa da iniciativa, a final, acontecerá em 23/set.</a:t>
            </a:r>
            <a:endParaRPr lang="pt-BR" sz="1200" dirty="0"/>
          </a:p>
        </p:txBody>
      </p:sp>
      <p:sp>
        <p:nvSpPr>
          <p:cNvPr id="6" name="Retângulo 5"/>
          <p:cNvSpPr/>
          <p:nvPr/>
        </p:nvSpPr>
        <p:spPr>
          <a:xfrm>
            <a:off x="9704388" y="406246"/>
            <a:ext cx="32051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/>
              <a:t>Pontos de Atenção</a:t>
            </a:r>
            <a:endParaRPr lang="pt-BR" b="1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Número de inscritos (140) muito inferior ao planejado (500).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cap="small" dirty="0"/>
          </a:p>
        </p:txBody>
      </p:sp>
      <p:pic>
        <p:nvPicPr>
          <p:cNvPr id="3074" name="Picture 2" descr="http://www.festivaljovemshow.secc.ms.gov.br/wp-content/uploads/sites/164/2017/02/cropped-topo_festival_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5" r="36133"/>
          <a:stretch/>
        </p:blipFill>
        <p:spPr bwMode="auto">
          <a:xfrm>
            <a:off x="6500388" y="0"/>
            <a:ext cx="3204000" cy="17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755188" y="1955954"/>
            <a:ext cx="306546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/>
              <a:t>Justificativas</a:t>
            </a:r>
          </a:p>
          <a:p>
            <a:endParaRPr lang="pt-BR" sz="1100" cap="smal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/>
              <a:t>Não houve investimento para divulgação do </a:t>
            </a:r>
            <a:r>
              <a:rPr lang="pt-BR" sz="1200" cap="small" dirty="0" smtClean="0"/>
              <a:t>Programa. Apenas 1000 cartazes </a:t>
            </a:r>
            <a:r>
              <a:rPr lang="pt-BR" sz="1200" cap="small" dirty="0"/>
              <a:t>e 10000 panfletos </a:t>
            </a:r>
            <a:r>
              <a:rPr lang="pt-BR" sz="1200" cap="small" dirty="0" smtClean="0"/>
              <a:t>foram disponibilizados. </a:t>
            </a:r>
            <a:r>
              <a:rPr lang="pt-BR" sz="1200" cap="small" dirty="0"/>
              <a:t>Houve solicitação para </a:t>
            </a:r>
            <a:r>
              <a:rPr lang="pt-BR" sz="1200" cap="small" dirty="0" smtClean="0"/>
              <a:t>divulgação </a:t>
            </a:r>
            <a:r>
              <a:rPr lang="pt-BR" sz="1200" cap="small" dirty="0" err="1" smtClean="0"/>
              <a:t>tv</a:t>
            </a:r>
            <a:r>
              <a:rPr lang="pt-BR" sz="1200" cap="small" dirty="0" smtClean="0"/>
              <a:t> </a:t>
            </a:r>
            <a:r>
              <a:rPr lang="pt-BR" sz="1200" cap="small" dirty="0"/>
              <a:t>e </a:t>
            </a:r>
            <a:r>
              <a:rPr lang="pt-BR" sz="1200" cap="small" dirty="0" smtClean="0"/>
              <a:t>rádio, porém não foi atendida.</a:t>
            </a:r>
            <a:endParaRPr lang="pt-BR" sz="1200" dirty="0"/>
          </a:p>
        </p:txBody>
      </p:sp>
      <p:pic>
        <p:nvPicPr>
          <p:cNvPr id="5" name="Picture 2" descr="https://www.mundonovo.ms.gov.br/wp-content/uploads/2017/07/20375864_836530856510402_7853243426592393552_n-696x45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3"/>
          <a:stretch/>
        </p:blipFill>
        <p:spPr bwMode="auto">
          <a:xfrm>
            <a:off x="6471024" y="1813968"/>
            <a:ext cx="3240000" cy="178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6414" y="2358148"/>
            <a:ext cx="194697" cy="17883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123" y="610297"/>
            <a:ext cx="194697" cy="178832"/>
          </a:xfrm>
          <a:prstGeom prst="rect">
            <a:avLst/>
          </a:prstGeom>
        </p:spPr>
      </p:pic>
      <p:pic>
        <p:nvPicPr>
          <p:cNvPr id="12" name="Picture 2" descr="Image result for ATENÇÃO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003" y="472788"/>
            <a:ext cx="339131" cy="2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8574" y="111804"/>
            <a:ext cx="31595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small" dirty="0" smtClean="0"/>
              <a:t>Realizar o Festival América do Sul</a:t>
            </a:r>
            <a:endParaRPr lang="pt-BR" b="1" cap="small" dirty="0"/>
          </a:p>
          <a:p>
            <a:r>
              <a:rPr lang="pt-BR" sz="1200" cap="small" dirty="0"/>
              <a:t>Gerente: </a:t>
            </a:r>
            <a:r>
              <a:rPr lang="pt-BR" sz="1200" cap="small" dirty="0" smtClean="0"/>
              <a:t>Cristina Dalva Ourives Maciel de Moura</a:t>
            </a:r>
            <a:endParaRPr lang="pt-BR" sz="1200" cap="small" dirty="0"/>
          </a:p>
          <a:p>
            <a:r>
              <a:rPr lang="pt-BR" sz="1200" cap="small" dirty="0" smtClean="0"/>
              <a:t>Entrega</a:t>
            </a:r>
            <a:r>
              <a:rPr lang="pt-BR" sz="1200" cap="small" dirty="0"/>
              <a:t>: </a:t>
            </a:r>
            <a:r>
              <a:rPr lang="pt-BR" sz="1200" cap="small" dirty="0" smtClean="0"/>
              <a:t>4 dias de programação artística variada no município de Corumbá</a:t>
            </a:r>
            <a:r>
              <a:rPr lang="pt-BR" sz="1200" cap="small" dirty="0"/>
              <a:t/>
            </a:r>
            <a:br>
              <a:rPr lang="pt-BR" sz="1200" cap="small" dirty="0"/>
            </a:br>
            <a:endParaRPr lang="pt-BR" sz="1200" cap="small" dirty="0"/>
          </a:p>
          <a:p>
            <a:endParaRPr lang="pt-BR" sz="1200" cap="small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30829" t="12488" r="35576"/>
          <a:stretch/>
        </p:blipFill>
        <p:spPr>
          <a:xfrm>
            <a:off x="3637692" y="0"/>
            <a:ext cx="2554432" cy="35463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1413" y="2014835"/>
            <a:ext cx="302468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/>
              <a:t>Destaques</a:t>
            </a:r>
            <a:endParaRPr lang="pt-BR" cap="smal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/>
              <a:t>Publicação de Edital para seleção de atrações artísticas sul-mato-grossenses (21/08</a:t>
            </a:r>
            <a:r>
              <a:rPr lang="pt-BR" sz="1200" cap="small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Publicação de Edital Mostra Economia Criativa durante o festival (31/08)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/>
          </a:p>
        </p:txBody>
      </p:sp>
      <p:sp>
        <p:nvSpPr>
          <p:cNvPr id="8" name="Retângulo 7"/>
          <p:cNvSpPr/>
          <p:nvPr/>
        </p:nvSpPr>
        <p:spPr>
          <a:xfrm>
            <a:off x="6515538" y="78812"/>
            <a:ext cx="32657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cap="small" dirty="0">
                <a:solidFill>
                  <a:schemeClr val="tx2"/>
                </a:solidFill>
              </a:rPr>
              <a:t>Fomentar a qualidade de vida do jovem e seu desenvolvimento para o mercado de trabalho</a:t>
            </a:r>
          </a:p>
          <a:p>
            <a:r>
              <a:rPr lang="pt-BR" sz="1200" cap="small" dirty="0"/>
              <a:t>Gerente: Diego Mariano da Silva </a:t>
            </a:r>
            <a:r>
              <a:rPr lang="pt-BR" sz="1200" cap="small" dirty="0" smtClean="0"/>
              <a:t>Souza</a:t>
            </a:r>
          </a:p>
          <a:p>
            <a:r>
              <a:rPr lang="pt-BR" sz="1200" cap="small" dirty="0"/>
              <a:t>Entrega: </a:t>
            </a:r>
            <a:r>
              <a:rPr lang="pt-BR" sz="1200" cap="small" dirty="0" smtClean="0"/>
              <a:t>2 mil jovens atendidos com palestras sobre saúde e prevenção contra o uso de álcool e outras drogas; Capacitação sobre empreendedorismo para 200 jovens.</a:t>
            </a:r>
            <a:endParaRPr lang="pt-BR" sz="1200" cap="small" dirty="0"/>
          </a:p>
        </p:txBody>
      </p:sp>
      <p:sp>
        <p:nvSpPr>
          <p:cNvPr id="9" name="Retângulo 8"/>
          <p:cNvSpPr/>
          <p:nvPr/>
        </p:nvSpPr>
        <p:spPr>
          <a:xfrm>
            <a:off x="9756211" y="2202403"/>
            <a:ext cx="315724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/>
              <a:t>Ponto de Atenção</a:t>
            </a:r>
            <a:endParaRPr lang="pt-BR" sz="1400" b="1" cap="smal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As palestras sobre saúde e prevenção contra as drogas acontecerão junto a Caravana da saúde, que ainda não começou seus trabalhos. Também não há previsão de início.</a:t>
            </a:r>
            <a:endParaRPr lang="pt-BR" sz="1100" cap="small" dirty="0"/>
          </a:p>
        </p:txBody>
      </p:sp>
      <p:sp>
        <p:nvSpPr>
          <p:cNvPr id="10" name="Retângulo 9"/>
          <p:cNvSpPr/>
          <p:nvPr/>
        </p:nvSpPr>
        <p:spPr>
          <a:xfrm>
            <a:off x="9803103" y="498663"/>
            <a:ext cx="31572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cap="small" dirty="0" smtClean="0"/>
              <a:t>Destaque</a:t>
            </a:r>
            <a:endParaRPr lang="pt-BR" sz="1400" b="1" cap="smal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O Termo de Cooperação com o SEBRAE assinado em 31/08 cumprirá uma das metas da iniciativa</a:t>
            </a:r>
            <a:endParaRPr lang="pt-BR" sz="1200" cap="small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073" y="536857"/>
            <a:ext cx="194697" cy="17883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33" y="2050004"/>
            <a:ext cx="194697" cy="178832"/>
          </a:xfrm>
          <a:prstGeom prst="rect">
            <a:avLst/>
          </a:prstGeom>
        </p:spPr>
      </p:pic>
      <p:pic>
        <p:nvPicPr>
          <p:cNvPr id="13" name="Picture 2" descr="Image result for ATENÇÃO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90" y="2253828"/>
            <a:ext cx="339131" cy="2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000000"/>
      </a:dk1>
      <a:lt1>
        <a:srgbClr val="EDE1F3"/>
      </a:lt1>
      <a:dk2>
        <a:srgbClr val="000000"/>
      </a:dk2>
      <a:lt2>
        <a:srgbClr val="DAE8CC"/>
      </a:lt2>
      <a:accent1>
        <a:srgbClr val="DAE8CC"/>
      </a:accent1>
      <a:accent2>
        <a:srgbClr val="DAE8CC"/>
      </a:accent2>
      <a:accent3>
        <a:srgbClr val="DAE8CC"/>
      </a:accent3>
      <a:accent4>
        <a:srgbClr val="DAE8CC"/>
      </a:accent4>
      <a:accent5>
        <a:srgbClr val="DAE8CC"/>
      </a:accent5>
      <a:accent6>
        <a:srgbClr val="EAD6EA"/>
      </a:accent6>
      <a:hlink>
        <a:srgbClr val="FFFFFF"/>
      </a:hlink>
      <a:folHlink>
        <a:srgbClr val="FFFF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9475</TotalTime>
  <Words>900</Words>
  <Application>Microsoft Office PowerPoint</Application>
  <PresentationFormat>Personalizar</PresentationFormat>
  <Paragraphs>101</Paragraphs>
  <Slides>10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do Office</vt:lpstr>
      <vt:lpstr>Apresentação do PowerPoint</vt:lpstr>
      <vt:lpstr>REUNIÃO MENSAL  SECC SECRETARIA DE ESTADO DE CULTURA E CIDADANIA 05/09/2017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Pinheiro</dc:creator>
  <cp:lastModifiedBy>SGI</cp:lastModifiedBy>
  <cp:revision>440</cp:revision>
  <cp:lastPrinted>2017-07-31T16:07:02Z</cp:lastPrinted>
  <dcterms:created xsi:type="dcterms:W3CDTF">2017-06-06T04:16:55Z</dcterms:created>
  <dcterms:modified xsi:type="dcterms:W3CDTF">2017-09-05T12:47:37Z</dcterms:modified>
</cp:coreProperties>
</file>