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766" r:id="rId2"/>
    <p:sldId id="767" r:id="rId3"/>
    <p:sldId id="768" r:id="rId4"/>
    <p:sldId id="748" r:id="rId5"/>
    <p:sldId id="776" r:id="rId6"/>
    <p:sldId id="770" r:id="rId7"/>
    <p:sldId id="769" r:id="rId8"/>
    <p:sldId id="771" r:id="rId9"/>
    <p:sldId id="772" r:id="rId10"/>
    <p:sldId id="775" r:id="rId11"/>
    <p:sldId id="774" r:id="rId12"/>
    <p:sldId id="773" r:id="rId13"/>
    <p:sldId id="617" r:id="rId14"/>
  </p:sldIdLst>
  <p:sldSz cx="12960350" cy="3600450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4" userDrawn="1">
          <p15:clr>
            <a:srgbClr val="A4A3A4"/>
          </p15:clr>
        </p15:guide>
        <p15:guide id="2" pos="408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821F"/>
    <a:srgbClr val="FF9933"/>
    <a:srgbClr val="FC8484"/>
    <a:srgbClr val="379650"/>
    <a:srgbClr val="FFCC99"/>
    <a:srgbClr val="A6CE39"/>
    <a:srgbClr val="44546A"/>
    <a:srgbClr val="1F95DA"/>
    <a:srgbClr val="607796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35" autoAdjust="0"/>
    <p:restoredTop sz="91882" autoAdjust="0"/>
  </p:normalViewPr>
  <p:slideViewPr>
    <p:cSldViewPr snapToGrid="0" snapToObjects="1" showGuides="1">
      <p:cViewPr varScale="1">
        <p:scale>
          <a:sx n="86" d="100"/>
          <a:sy n="86" d="100"/>
        </p:scale>
        <p:origin x="108" y="702"/>
      </p:cViewPr>
      <p:guideLst>
        <p:guide orient="horz" pos="1134"/>
        <p:guide pos="408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77" d="100"/>
          <a:sy n="77" d="100"/>
        </p:scale>
        <p:origin x="16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6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Pasta1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Pasta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52077750191485"/>
          <c:y val="7.4570100965888314E-2"/>
          <c:w val="0.88119467565647547"/>
          <c:h val="0.87119709833164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Plan1!$D$4</c:f>
              <c:strCache>
                <c:ptCount val="1"/>
                <c:pt idx="0">
                  <c:v>Meta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Plan1!$E$4</c:f>
              <c:numCache>
                <c:formatCode>General</c:formatCode>
                <c:ptCount val="1"/>
                <c:pt idx="0">
                  <c:v>270</c:v>
                </c:pt>
              </c:numCache>
            </c:numRef>
          </c:val>
        </c:ser>
        <c:ser>
          <c:idx val="1"/>
          <c:order val="1"/>
          <c:tx>
            <c:strRef>
              <c:f>Plan1!$D$5</c:f>
              <c:strCache>
                <c:ptCount val="1"/>
                <c:pt idx="0">
                  <c:v>Realizado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Plan1!$E$5</c:f>
              <c:numCache>
                <c:formatCode>General</c:formatCode>
                <c:ptCount val="1"/>
                <c:pt idx="0">
                  <c:v>132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axId val="211932464"/>
        <c:axId val="211926584"/>
      </c:barChart>
      <c:catAx>
        <c:axId val="2119324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211926584"/>
        <c:crosses val="autoZero"/>
        <c:auto val="1"/>
        <c:lblAlgn val="ctr"/>
        <c:lblOffset val="100"/>
        <c:noMultiLvlLbl val="0"/>
      </c:catAx>
      <c:valAx>
        <c:axId val="211926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11932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2422817466710099"/>
          <c:y val="0.14104958618131164"/>
          <c:w val="0.22310513973897614"/>
          <c:h val="0.216246887352174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914531640983792"/>
          <c:y val="0.12880290166835251"/>
          <c:w val="0.68653577503108132"/>
          <c:h val="0.783068797190143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Plan2!$E$6</c:f>
              <c:strCache>
                <c:ptCount val="1"/>
                <c:pt idx="0">
                  <c:v>Meta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Plan2!$F$6</c:f>
              <c:numCache>
                <c:formatCode>_("R$"* #,##0.00_);_("R$"* \(#,##0.00\);_("R$"* "-"??_);_(@_)</c:formatCode>
                <c:ptCount val="1"/>
                <c:pt idx="0">
                  <c:v>800000</c:v>
                </c:pt>
              </c:numCache>
            </c:numRef>
          </c:val>
        </c:ser>
        <c:ser>
          <c:idx val="1"/>
          <c:order val="1"/>
          <c:tx>
            <c:strRef>
              <c:f>Plan2!$E$7</c:f>
              <c:strCache>
                <c:ptCount val="1"/>
                <c:pt idx="0">
                  <c:v>Realizado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Plan2!$F$7</c:f>
              <c:numCache>
                <c:formatCode>_("R$"* #,##0.00_);_("R$"* \(#,##0.00\);_("R$"* "-"??_);_(@_)</c:formatCode>
                <c:ptCount val="1"/>
                <c:pt idx="0">
                  <c:v>549792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axId val="211929720"/>
        <c:axId val="211928936"/>
      </c:barChart>
      <c:catAx>
        <c:axId val="2119297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211928936"/>
        <c:crosses val="autoZero"/>
        <c:auto val="1"/>
        <c:lblAlgn val="ctr"/>
        <c:lblOffset val="100"/>
        <c:noMultiLvlLbl val="0"/>
      </c:catAx>
      <c:valAx>
        <c:axId val="211928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_(&quot;R$&quot;* #,##0.00_);_(&quot;R$&quot;* \(#,##0.00\);_(&quot;R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11929720"/>
        <c:crosses val="autoZero"/>
        <c:crossBetween val="between"/>
        <c:dispUnits>
          <c:builtInUnit val="thousands"/>
          <c:dispUnitsLbl>
            <c:layout/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23525309122522"/>
          <c:y val="0.1003749856544634"/>
          <c:w val="0.20836837710042885"/>
          <c:h val="0.216246887352174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174595646718234E-2"/>
          <c:y val="0.17300231617930975"/>
          <c:w val="0.4397433744026506"/>
          <c:h val="0.74180295308695199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3.6405792519258458E-3"/>
                  <c:y val="2.4839925553281995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Plan3!$C$8:$C$9</c:f>
              <c:strCache>
                <c:ptCount val="2"/>
                <c:pt idx="0">
                  <c:v>Realizado</c:v>
                </c:pt>
                <c:pt idx="1">
                  <c:v>Meta</c:v>
                </c:pt>
              </c:strCache>
            </c:strRef>
          </c:cat>
          <c:val>
            <c:numRef>
              <c:f>Plan3!$D$8:$D$9</c:f>
              <c:numCache>
                <c:formatCode>General</c:formatCode>
                <c:ptCount val="2"/>
                <c:pt idx="0">
                  <c:v>1</c:v>
                </c:pt>
                <c:pt idx="1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2944574535705913"/>
          <c:y val="0.37556661390585405"/>
          <c:w val="0.32278474342380448"/>
          <c:h val="0.280749933192477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-7.7755651511303064E-2"/>
                  <c:y val="-0.2427497179185422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1536148890479715E-2"/>
                  <c:y val="0.16166701042184828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'Festival Jovem Show'!$D$8:$D$9</c:f>
              <c:strCache>
                <c:ptCount val="2"/>
                <c:pt idx="0">
                  <c:v>Realizado</c:v>
                </c:pt>
                <c:pt idx="1">
                  <c:v>A realizar</c:v>
                </c:pt>
              </c:strCache>
            </c:strRef>
          </c:cat>
          <c:val>
            <c:numRef>
              <c:f>'Festival Jovem Show'!$E$8:$E$9</c:f>
              <c:numCache>
                <c:formatCode>General</c:formatCode>
                <c:ptCount val="2"/>
                <c:pt idx="0">
                  <c:v>84</c:v>
                </c:pt>
                <c:pt idx="1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1714605029210088"/>
          <c:y val="0.18601992162381861"/>
          <c:w val="0.21667057981388679"/>
          <c:h val="0.4035048469480607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pt-BR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-0.13651419765373959"/>
                  <c:y val="-0.1724941745535664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65</a:t>
                    </a:r>
                    <a:r>
                      <a:rPr lang="en-US" baseline="0" dirty="0" smtClean="0"/>
                      <a:t> </a:t>
                    </a:r>
                    <a:r>
                      <a:rPr lang="en-US" dirty="0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2540080927384067"/>
                  <c:y val="7.843649752114328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35</a:t>
                    </a:r>
                    <a:r>
                      <a:rPr lang="en-US" baseline="0" dirty="0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'Política para as Mulheres'!$D$8:$D$9</c:f>
              <c:strCache>
                <c:ptCount val="2"/>
                <c:pt idx="0">
                  <c:v>Realizado</c:v>
                </c:pt>
                <c:pt idx="1">
                  <c:v>A realizar</c:v>
                </c:pt>
              </c:strCache>
            </c:strRef>
          </c:cat>
          <c:val>
            <c:numRef>
              <c:f>'Política para as Mulheres'!$E$8:$E$9</c:f>
              <c:numCache>
                <c:formatCode>General</c:formatCode>
                <c:ptCount val="2"/>
                <c:pt idx="0">
                  <c:v>65</c:v>
                </c:pt>
                <c:pt idx="1">
                  <c:v>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2984924331428624"/>
          <c:y val="0.32002260134149929"/>
          <c:w val="0.26667797230365553"/>
          <c:h val="0.321791247588658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pt-B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60" cy="495348"/>
          </a:xfrm>
          <a:prstGeom prst="rect">
            <a:avLst/>
          </a:prstGeom>
        </p:spPr>
        <p:txBody>
          <a:bodyPr vert="horz" lIns="91801" tIns="45900" rIns="91801" bIns="4590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60" cy="495348"/>
          </a:xfrm>
          <a:prstGeom prst="rect">
            <a:avLst/>
          </a:prstGeom>
        </p:spPr>
        <p:txBody>
          <a:bodyPr vert="horz" lIns="91801" tIns="45900" rIns="91801" bIns="45900" rtlCol="0"/>
          <a:lstStyle>
            <a:lvl1pPr algn="r">
              <a:defRPr sz="1200"/>
            </a:lvl1pPr>
          </a:lstStyle>
          <a:p>
            <a:fld id="{8AD71812-C2E6-534A-A54E-DBCAAC7E1E53}" type="datetimeFigureOut">
              <a:rPr lang="pt-BR" smtClean="0"/>
              <a:pPr/>
              <a:t>31/10/2017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2601913" y="1231900"/>
            <a:ext cx="12001501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01" tIns="45900" rIns="91801" bIns="4590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22"/>
            <a:ext cx="5438140" cy="3887361"/>
          </a:xfrm>
          <a:prstGeom prst="rect">
            <a:avLst/>
          </a:prstGeom>
        </p:spPr>
        <p:txBody>
          <a:bodyPr vert="horz" lIns="91801" tIns="45900" rIns="91801" bIns="4590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7318"/>
            <a:ext cx="2945660" cy="495347"/>
          </a:xfrm>
          <a:prstGeom prst="rect">
            <a:avLst/>
          </a:prstGeom>
        </p:spPr>
        <p:txBody>
          <a:bodyPr vert="horz" lIns="91801" tIns="45900" rIns="91801" bIns="4590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8"/>
            <a:ext cx="2945660" cy="495347"/>
          </a:xfrm>
          <a:prstGeom prst="rect">
            <a:avLst/>
          </a:prstGeom>
        </p:spPr>
        <p:txBody>
          <a:bodyPr vert="horz" lIns="91801" tIns="45900" rIns="91801" bIns="45900" rtlCol="0" anchor="b"/>
          <a:lstStyle>
            <a:lvl1pPr algn="r">
              <a:defRPr sz="1200"/>
            </a:lvl1pPr>
          </a:lstStyle>
          <a:p>
            <a:fld id="{F5FB60A6-5A73-5846-8D4C-A5021354B5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6117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B60A6-5A73-5846-8D4C-A5021354B582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4846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B60A6-5A73-5846-8D4C-A5021354B582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3635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B60A6-5A73-5846-8D4C-A5021354B582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8529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B60A6-5A73-5846-8D4C-A5021354B582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804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B60A6-5A73-5846-8D4C-A5021354B582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6089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0044" y="589241"/>
            <a:ext cx="9720263" cy="1253490"/>
          </a:xfrm>
        </p:spPr>
        <p:txBody>
          <a:bodyPr anchor="b"/>
          <a:lstStyle>
            <a:lvl1pPr algn="ctr">
              <a:defRPr sz="3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0044" y="1891070"/>
            <a:ext cx="9720263" cy="869275"/>
          </a:xfrm>
        </p:spPr>
        <p:txBody>
          <a:bodyPr/>
          <a:lstStyle>
            <a:lvl1pPr marL="0" indent="0" algn="ctr">
              <a:buNone/>
              <a:defRPr sz="1260"/>
            </a:lvl1pPr>
            <a:lvl2pPr marL="240030" indent="0" algn="ctr">
              <a:buNone/>
              <a:defRPr sz="1050"/>
            </a:lvl2pPr>
            <a:lvl3pPr marL="480060" indent="0" algn="ctr">
              <a:buNone/>
              <a:defRPr sz="945"/>
            </a:lvl3pPr>
            <a:lvl4pPr marL="720090" indent="0" algn="ctr">
              <a:buNone/>
              <a:defRPr sz="840"/>
            </a:lvl4pPr>
            <a:lvl5pPr marL="960120" indent="0" algn="ctr">
              <a:buNone/>
              <a:defRPr sz="840"/>
            </a:lvl5pPr>
            <a:lvl6pPr marL="1200150" indent="0" algn="ctr">
              <a:buNone/>
              <a:defRPr sz="840"/>
            </a:lvl6pPr>
            <a:lvl7pPr marL="1440180" indent="0" algn="ctr">
              <a:buNone/>
              <a:defRPr sz="840"/>
            </a:lvl7pPr>
            <a:lvl8pPr marL="1680210" indent="0" algn="ctr">
              <a:buNone/>
              <a:defRPr sz="840"/>
            </a:lvl8pPr>
            <a:lvl9pPr marL="1920240" indent="0" algn="ctr">
              <a:buNone/>
              <a:defRPr sz="8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5E4E7-7C11-8444-BE78-5409F34440B1}" type="datetimeFigureOut">
              <a:rPr lang="pt-BR" smtClean="0"/>
              <a:pPr/>
              <a:t>31/10/2017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0DDDC-E910-9841-A20A-38D7D4AEBA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 userDrawn="1"/>
        </p:nvSpPr>
        <p:spPr>
          <a:xfrm>
            <a:off x="0" y="0"/>
            <a:ext cx="12960350" cy="36004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12"/>
          <p:cNvSpPr/>
          <p:nvPr userDrawn="1"/>
        </p:nvSpPr>
        <p:spPr>
          <a:xfrm>
            <a:off x="6470825" y="0"/>
            <a:ext cx="3249949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13"/>
          <p:cNvSpPr/>
          <p:nvPr userDrawn="1"/>
        </p:nvSpPr>
        <p:spPr>
          <a:xfrm>
            <a:off x="6470825" y="1808703"/>
            <a:ext cx="3249949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14"/>
          <p:cNvSpPr/>
          <p:nvPr userDrawn="1"/>
        </p:nvSpPr>
        <p:spPr>
          <a:xfrm>
            <a:off x="9720772" y="0"/>
            <a:ext cx="3239578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5"/>
          <p:cNvSpPr/>
          <p:nvPr userDrawn="1"/>
        </p:nvSpPr>
        <p:spPr>
          <a:xfrm>
            <a:off x="9720772" y="1808703"/>
            <a:ext cx="3239577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7"/>
          <p:cNvSpPr/>
          <p:nvPr userDrawn="1"/>
        </p:nvSpPr>
        <p:spPr>
          <a:xfrm>
            <a:off x="0" y="1808703"/>
            <a:ext cx="3241443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22"/>
          <p:cNvSpPr/>
          <p:nvPr userDrawn="1"/>
        </p:nvSpPr>
        <p:spPr>
          <a:xfrm>
            <a:off x="3241443" y="0"/>
            <a:ext cx="3229540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23"/>
          <p:cNvSpPr/>
          <p:nvPr userDrawn="1"/>
        </p:nvSpPr>
        <p:spPr>
          <a:xfrm>
            <a:off x="3241443" y="1808703"/>
            <a:ext cx="3229540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24"/>
          <p:cNvSpPr/>
          <p:nvPr userDrawn="1"/>
        </p:nvSpPr>
        <p:spPr>
          <a:xfrm>
            <a:off x="-156" y="0"/>
            <a:ext cx="3241443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Listra Diagonal 3"/>
          <p:cNvSpPr/>
          <p:nvPr userDrawn="1"/>
        </p:nvSpPr>
        <p:spPr>
          <a:xfrm>
            <a:off x="0" y="0"/>
            <a:ext cx="1080000" cy="1080000"/>
          </a:xfrm>
          <a:prstGeom prst="diagStripe">
            <a:avLst/>
          </a:prstGeom>
          <a:solidFill>
            <a:srgbClr val="F5821F"/>
          </a:solidFill>
          <a:ln>
            <a:solidFill>
              <a:srgbClr val="F582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pt-BR" dirty="0"/>
          </a:p>
        </p:txBody>
      </p:sp>
      <p:sp>
        <p:nvSpPr>
          <p:cNvPr id="5" name="CaixaDeTexto 4"/>
          <p:cNvSpPr txBox="1"/>
          <p:nvPr userDrawn="1"/>
        </p:nvSpPr>
        <p:spPr>
          <a:xfrm>
            <a:off x="-163002" y="278491"/>
            <a:ext cx="914400" cy="431577"/>
          </a:xfrm>
          <a:prstGeom prst="rect">
            <a:avLst/>
          </a:prstGeom>
          <a:scene3d>
            <a:camera prst="orthographicFront">
              <a:rot lat="0" lon="0" rev="2700000"/>
            </a:camera>
            <a:lightRig rig="threePt" dir="t"/>
          </a:scene3d>
        </p:spPr>
        <p:txBody>
          <a:bodyPr vert="horz" wrap="none" lIns="91440" tIns="45720" rIns="91440" bIns="45720" rtlCol="0" anchor="t">
            <a:normAutofit/>
          </a:bodyPr>
          <a:lstStyle/>
          <a:p>
            <a:pPr>
              <a:spcBef>
                <a:spcPts val="1800"/>
              </a:spcBef>
            </a:pPr>
            <a:r>
              <a:rPr lang="pt-BR" sz="1200" b="1" cap="small" dirty="0">
                <a:solidFill>
                  <a:schemeClr val="bg1"/>
                </a:solidFill>
              </a:rPr>
              <a:t>Infraestrutura</a:t>
            </a:r>
          </a:p>
        </p:txBody>
      </p:sp>
    </p:spTree>
    <p:extLst>
      <p:ext uri="{BB962C8B-B14F-4D97-AF65-F5344CB8AC3E}">
        <p14:creationId xmlns:p14="http://schemas.microsoft.com/office/powerpoint/2010/main" val="3843532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 userDrawn="1"/>
        </p:nvSpPr>
        <p:spPr>
          <a:xfrm>
            <a:off x="0" y="0"/>
            <a:ext cx="12960350" cy="36004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xmlns="" id="{AD10ECAA-204A-457D-AD03-D82E3699D344}"/>
              </a:ext>
            </a:extLst>
          </p:cNvPr>
          <p:cNvSpPr/>
          <p:nvPr userDrawn="1"/>
        </p:nvSpPr>
        <p:spPr>
          <a:xfrm>
            <a:off x="0" y="-8478"/>
            <a:ext cx="421105" cy="36089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b="1" dirty="0"/>
              <a:t>FINALIZADA</a:t>
            </a:r>
          </a:p>
        </p:txBody>
      </p:sp>
      <p:sp>
        <p:nvSpPr>
          <p:cNvPr id="8" name="Retângulo 12"/>
          <p:cNvSpPr/>
          <p:nvPr userDrawn="1"/>
        </p:nvSpPr>
        <p:spPr>
          <a:xfrm>
            <a:off x="6470825" y="0"/>
            <a:ext cx="3249949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13"/>
          <p:cNvSpPr/>
          <p:nvPr userDrawn="1"/>
        </p:nvSpPr>
        <p:spPr>
          <a:xfrm>
            <a:off x="6470825" y="1808703"/>
            <a:ext cx="3249949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14"/>
          <p:cNvSpPr/>
          <p:nvPr userDrawn="1"/>
        </p:nvSpPr>
        <p:spPr>
          <a:xfrm>
            <a:off x="9720772" y="0"/>
            <a:ext cx="3239578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5"/>
          <p:cNvSpPr/>
          <p:nvPr userDrawn="1"/>
        </p:nvSpPr>
        <p:spPr>
          <a:xfrm>
            <a:off x="9720772" y="1808703"/>
            <a:ext cx="3239577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7"/>
          <p:cNvSpPr/>
          <p:nvPr userDrawn="1"/>
        </p:nvSpPr>
        <p:spPr>
          <a:xfrm>
            <a:off x="0" y="1808703"/>
            <a:ext cx="3241443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22"/>
          <p:cNvSpPr/>
          <p:nvPr userDrawn="1"/>
        </p:nvSpPr>
        <p:spPr>
          <a:xfrm>
            <a:off x="3241443" y="0"/>
            <a:ext cx="3229540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23"/>
          <p:cNvSpPr/>
          <p:nvPr userDrawn="1"/>
        </p:nvSpPr>
        <p:spPr>
          <a:xfrm>
            <a:off x="3241443" y="1808703"/>
            <a:ext cx="3229540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24"/>
          <p:cNvSpPr/>
          <p:nvPr userDrawn="1"/>
        </p:nvSpPr>
        <p:spPr>
          <a:xfrm>
            <a:off x="-156" y="0"/>
            <a:ext cx="3241443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0322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 userDrawn="1"/>
        </p:nvSpPr>
        <p:spPr>
          <a:xfrm>
            <a:off x="0" y="0"/>
            <a:ext cx="12960350" cy="36004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xmlns="" id="{AD10ECAA-204A-457D-AD03-D82E3699D344}"/>
              </a:ext>
            </a:extLst>
          </p:cNvPr>
          <p:cNvSpPr/>
          <p:nvPr userDrawn="1"/>
        </p:nvSpPr>
        <p:spPr>
          <a:xfrm>
            <a:off x="0" y="8478"/>
            <a:ext cx="421105" cy="36004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/>
            <a:r>
              <a:rPr lang="pt-BR" b="1" dirty="0"/>
              <a:t>EXECUÇÃO EM DIA</a:t>
            </a:r>
          </a:p>
        </p:txBody>
      </p:sp>
      <p:sp>
        <p:nvSpPr>
          <p:cNvPr id="8" name="Retângulo 12"/>
          <p:cNvSpPr/>
          <p:nvPr userDrawn="1"/>
        </p:nvSpPr>
        <p:spPr>
          <a:xfrm>
            <a:off x="6470825" y="0"/>
            <a:ext cx="3249949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13"/>
          <p:cNvSpPr/>
          <p:nvPr userDrawn="1"/>
        </p:nvSpPr>
        <p:spPr>
          <a:xfrm>
            <a:off x="6470825" y="1808703"/>
            <a:ext cx="3249949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14"/>
          <p:cNvSpPr/>
          <p:nvPr userDrawn="1"/>
        </p:nvSpPr>
        <p:spPr>
          <a:xfrm>
            <a:off x="9720772" y="0"/>
            <a:ext cx="3239578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5"/>
          <p:cNvSpPr/>
          <p:nvPr userDrawn="1"/>
        </p:nvSpPr>
        <p:spPr>
          <a:xfrm>
            <a:off x="9720772" y="1808703"/>
            <a:ext cx="3239577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7"/>
          <p:cNvSpPr/>
          <p:nvPr userDrawn="1"/>
        </p:nvSpPr>
        <p:spPr>
          <a:xfrm>
            <a:off x="0" y="1808703"/>
            <a:ext cx="3241443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22"/>
          <p:cNvSpPr/>
          <p:nvPr userDrawn="1"/>
        </p:nvSpPr>
        <p:spPr>
          <a:xfrm>
            <a:off x="3241443" y="0"/>
            <a:ext cx="3229540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23"/>
          <p:cNvSpPr/>
          <p:nvPr userDrawn="1"/>
        </p:nvSpPr>
        <p:spPr>
          <a:xfrm>
            <a:off x="3241443" y="1808703"/>
            <a:ext cx="3229540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24"/>
          <p:cNvSpPr/>
          <p:nvPr userDrawn="1"/>
        </p:nvSpPr>
        <p:spPr>
          <a:xfrm>
            <a:off x="-156" y="0"/>
            <a:ext cx="3241443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8863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 userDrawn="1"/>
        </p:nvSpPr>
        <p:spPr>
          <a:xfrm>
            <a:off x="0" y="0"/>
            <a:ext cx="12960350" cy="36004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xmlns="" id="{AD10ECAA-204A-457D-AD03-D82E3699D344}"/>
              </a:ext>
            </a:extLst>
          </p:cNvPr>
          <p:cNvSpPr/>
          <p:nvPr userDrawn="1"/>
        </p:nvSpPr>
        <p:spPr>
          <a:xfrm>
            <a:off x="15718" y="8478"/>
            <a:ext cx="421105" cy="36004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/>
            <a:r>
              <a:rPr lang="pt-BR" b="1" dirty="0"/>
              <a:t>EXECUÇÃO ATRASADA</a:t>
            </a:r>
          </a:p>
        </p:txBody>
      </p:sp>
      <p:sp>
        <p:nvSpPr>
          <p:cNvPr id="8" name="Retângulo 12"/>
          <p:cNvSpPr/>
          <p:nvPr userDrawn="1"/>
        </p:nvSpPr>
        <p:spPr>
          <a:xfrm>
            <a:off x="6470825" y="0"/>
            <a:ext cx="3249949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13"/>
          <p:cNvSpPr/>
          <p:nvPr userDrawn="1"/>
        </p:nvSpPr>
        <p:spPr>
          <a:xfrm>
            <a:off x="6470825" y="1808703"/>
            <a:ext cx="3249949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14"/>
          <p:cNvSpPr/>
          <p:nvPr userDrawn="1"/>
        </p:nvSpPr>
        <p:spPr>
          <a:xfrm>
            <a:off x="9720772" y="0"/>
            <a:ext cx="3239578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5"/>
          <p:cNvSpPr/>
          <p:nvPr userDrawn="1"/>
        </p:nvSpPr>
        <p:spPr>
          <a:xfrm>
            <a:off x="9720772" y="1808703"/>
            <a:ext cx="3239577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7"/>
          <p:cNvSpPr/>
          <p:nvPr userDrawn="1"/>
        </p:nvSpPr>
        <p:spPr>
          <a:xfrm>
            <a:off x="0" y="1808703"/>
            <a:ext cx="3241443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22"/>
          <p:cNvSpPr/>
          <p:nvPr userDrawn="1"/>
        </p:nvSpPr>
        <p:spPr>
          <a:xfrm>
            <a:off x="3241443" y="0"/>
            <a:ext cx="3229540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23"/>
          <p:cNvSpPr/>
          <p:nvPr userDrawn="1"/>
        </p:nvSpPr>
        <p:spPr>
          <a:xfrm>
            <a:off x="3241443" y="1808703"/>
            <a:ext cx="3229540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24"/>
          <p:cNvSpPr/>
          <p:nvPr userDrawn="1"/>
        </p:nvSpPr>
        <p:spPr>
          <a:xfrm>
            <a:off x="-156" y="0"/>
            <a:ext cx="3241443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539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 userDrawn="1"/>
        </p:nvSpPr>
        <p:spPr>
          <a:xfrm>
            <a:off x="0" y="0"/>
            <a:ext cx="12960350" cy="36004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xmlns="" id="{AD10ECAA-204A-457D-AD03-D82E3699D344}"/>
              </a:ext>
            </a:extLst>
          </p:cNvPr>
          <p:cNvSpPr/>
          <p:nvPr userDrawn="1"/>
        </p:nvSpPr>
        <p:spPr>
          <a:xfrm>
            <a:off x="0" y="8478"/>
            <a:ext cx="421105" cy="3591972"/>
          </a:xfrm>
          <a:prstGeom prst="rect">
            <a:avLst/>
          </a:prstGeom>
          <a:solidFill>
            <a:srgbClr val="FC8484"/>
          </a:solidFill>
          <a:ln>
            <a:solidFill>
              <a:srgbClr val="FC84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/>
            <a:r>
              <a:rPr lang="pt-BR" b="1" dirty="0"/>
              <a:t>EXECUÇÃO NÃO INICIADA</a:t>
            </a:r>
          </a:p>
        </p:txBody>
      </p:sp>
      <p:sp>
        <p:nvSpPr>
          <p:cNvPr id="8" name="Retângulo 12"/>
          <p:cNvSpPr/>
          <p:nvPr userDrawn="1"/>
        </p:nvSpPr>
        <p:spPr>
          <a:xfrm>
            <a:off x="6470825" y="0"/>
            <a:ext cx="3249949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13"/>
          <p:cNvSpPr/>
          <p:nvPr userDrawn="1"/>
        </p:nvSpPr>
        <p:spPr>
          <a:xfrm>
            <a:off x="6470825" y="1808703"/>
            <a:ext cx="3249949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14"/>
          <p:cNvSpPr/>
          <p:nvPr userDrawn="1"/>
        </p:nvSpPr>
        <p:spPr>
          <a:xfrm>
            <a:off x="9720772" y="0"/>
            <a:ext cx="3239578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5"/>
          <p:cNvSpPr/>
          <p:nvPr userDrawn="1"/>
        </p:nvSpPr>
        <p:spPr>
          <a:xfrm>
            <a:off x="9720772" y="1808703"/>
            <a:ext cx="3239577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7"/>
          <p:cNvSpPr/>
          <p:nvPr userDrawn="1"/>
        </p:nvSpPr>
        <p:spPr>
          <a:xfrm>
            <a:off x="0" y="1808703"/>
            <a:ext cx="3241443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22"/>
          <p:cNvSpPr/>
          <p:nvPr userDrawn="1"/>
        </p:nvSpPr>
        <p:spPr>
          <a:xfrm>
            <a:off x="3241443" y="0"/>
            <a:ext cx="3229540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23"/>
          <p:cNvSpPr/>
          <p:nvPr userDrawn="1"/>
        </p:nvSpPr>
        <p:spPr>
          <a:xfrm>
            <a:off x="3241443" y="1808703"/>
            <a:ext cx="3229540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24"/>
          <p:cNvSpPr/>
          <p:nvPr userDrawn="1"/>
        </p:nvSpPr>
        <p:spPr>
          <a:xfrm>
            <a:off x="-156" y="0"/>
            <a:ext cx="3241443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9807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 userDrawn="1"/>
        </p:nvSpPr>
        <p:spPr>
          <a:xfrm>
            <a:off x="383060" y="0"/>
            <a:ext cx="2858227" cy="3600451"/>
          </a:xfrm>
          <a:prstGeom prst="rect">
            <a:avLst/>
          </a:prstGeom>
          <a:solidFill>
            <a:srgbClr val="FAC0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5"/>
          <p:cNvSpPr/>
          <p:nvPr userDrawn="1"/>
        </p:nvSpPr>
        <p:spPr>
          <a:xfrm rot="16200000">
            <a:off x="-1608696" y="1608696"/>
            <a:ext cx="3600452" cy="383058"/>
          </a:xfrm>
          <a:prstGeom prst="rect">
            <a:avLst/>
          </a:prstGeom>
          <a:solidFill>
            <a:srgbClr val="F58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SEINFRA</a:t>
            </a:r>
          </a:p>
        </p:txBody>
      </p:sp>
      <p:sp>
        <p:nvSpPr>
          <p:cNvPr id="8" name="Retângulo 12"/>
          <p:cNvSpPr/>
          <p:nvPr userDrawn="1"/>
        </p:nvSpPr>
        <p:spPr>
          <a:xfrm>
            <a:off x="6470825" y="0"/>
            <a:ext cx="3249949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13"/>
          <p:cNvSpPr/>
          <p:nvPr userDrawn="1"/>
        </p:nvSpPr>
        <p:spPr>
          <a:xfrm>
            <a:off x="6470825" y="1808703"/>
            <a:ext cx="3249949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14"/>
          <p:cNvSpPr/>
          <p:nvPr userDrawn="1"/>
        </p:nvSpPr>
        <p:spPr>
          <a:xfrm>
            <a:off x="9720772" y="0"/>
            <a:ext cx="3239578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5"/>
          <p:cNvSpPr/>
          <p:nvPr userDrawn="1"/>
        </p:nvSpPr>
        <p:spPr>
          <a:xfrm>
            <a:off x="9720772" y="1808703"/>
            <a:ext cx="3239577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7"/>
          <p:cNvSpPr/>
          <p:nvPr userDrawn="1"/>
        </p:nvSpPr>
        <p:spPr>
          <a:xfrm>
            <a:off x="0" y="1808703"/>
            <a:ext cx="3241443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22"/>
          <p:cNvSpPr/>
          <p:nvPr userDrawn="1"/>
        </p:nvSpPr>
        <p:spPr>
          <a:xfrm>
            <a:off x="3241443" y="0"/>
            <a:ext cx="3229540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23"/>
          <p:cNvSpPr/>
          <p:nvPr userDrawn="1"/>
        </p:nvSpPr>
        <p:spPr>
          <a:xfrm>
            <a:off x="3241443" y="1808703"/>
            <a:ext cx="3229540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24"/>
          <p:cNvSpPr/>
          <p:nvPr userDrawn="1"/>
        </p:nvSpPr>
        <p:spPr>
          <a:xfrm>
            <a:off x="-156" y="0"/>
            <a:ext cx="3241443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4715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 userDrawn="1"/>
        </p:nvSpPr>
        <p:spPr>
          <a:xfrm>
            <a:off x="0" y="0"/>
            <a:ext cx="12960350" cy="36004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12"/>
          <p:cNvSpPr/>
          <p:nvPr userDrawn="1"/>
        </p:nvSpPr>
        <p:spPr>
          <a:xfrm>
            <a:off x="6470825" y="0"/>
            <a:ext cx="3249949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13"/>
          <p:cNvSpPr/>
          <p:nvPr userDrawn="1"/>
        </p:nvSpPr>
        <p:spPr>
          <a:xfrm>
            <a:off x="6470825" y="1808703"/>
            <a:ext cx="3249949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14"/>
          <p:cNvSpPr/>
          <p:nvPr userDrawn="1"/>
        </p:nvSpPr>
        <p:spPr>
          <a:xfrm>
            <a:off x="9720772" y="0"/>
            <a:ext cx="3239578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5"/>
          <p:cNvSpPr/>
          <p:nvPr userDrawn="1"/>
        </p:nvSpPr>
        <p:spPr>
          <a:xfrm>
            <a:off x="9720772" y="1808703"/>
            <a:ext cx="3239577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7"/>
          <p:cNvSpPr/>
          <p:nvPr userDrawn="1"/>
        </p:nvSpPr>
        <p:spPr>
          <a:xfrm>
            <a:off x="0" y="1808703"/>
            <a:ext cx="3241443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22"/>
          <p:cNvSpPr/>
          <p:nvPr userDrawn="1"/>
        </p:nvSpPr>
        <p:spPr>
          <a:xfrm>
            <a:off x="3241443" y="0"/>
            <a:ext cx="3229540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23"/>
          <p:cNvSpPr/>
          <p:nvPr userDrawn="1"/>
        </p:nvSpPr>
        <p:spPr>
          <a:xfrm>
            <a:off x="3241443" y="1808703"/>
            <a:ext cx="3229540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24"/>
          <p:cNvSpPr/>
          <p:nvPr userDrawn="1"/>
        </p:nvSpPr>
        <p:spPr>
          <a:xfrm>
            <a:off x="-156" y="0"/>
            <a:ext cx="3241443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Listra Diagonal 3"/>
          <p:cNvSpPr/>
          <p:nvPr userDrawn="1"/>
        </p:nvSpPr>
        <p:spPr>
          <a:xfrm>
            <a:off x="0" y="0"/>
            <a:ext cx="1080000" cy="1080000"/>
          </a:xfrm>
          <a:prstGeom prst="diagStripe">
            <a:avLst/>
          </a:prstGeom>
          <a:solidFill>
            <a:srgbClr val="A6CE39"/>
          </a:solidFill>
          <a:ln>
            <a:solidFill>
              <a:srgbClr val="A6C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pt-BR" dirty="0"/>
          </a:p>
        </p:txBody>
      </p:sp>
      <p:sp>
        <p:nvSpPr>
          <p:cNvPr id="5" name="CaixaDeTexto 4"/>
          <p:cNvSpPr txBox="1"/>
          <p:nvPr userDrawn="1"/>
        </p:nvSpPr>
        <p:spPr>
          <a:xfrm>
            <a:off x="-71562" y="232771"/>
            <a:ext cx="914400" cy="431577"/>
          </a:xfrm>
          <a:prstGeom prst="rect">
            <a:avLst/>
          </a:prstGeom>
          <a:scene3d>
            <a:camera prst="orthographicFront">
              <a:rot lat="0" lon="0" rev="2700000"/>
            </a:camera>
            <a:lightRig rig="threePt" dir="t"/>
          </a:scene3d>
        </p:spPr>
        <p:txBody>
          <a:bodyPr vert="horz" wrap="none" lIns="91440" tIns="45720" rIns="91440" bIns="45720" rtlCol="0" anchor="t">
            <a:normAutofit lnSpcReduction="10000"/>
          </a:bodyPr>
          <a:lstStyle/>
          <a:p>
            <a:pPr>
              <a:spcBef>
                <a:spcPts val="1800"/>
              </a:spcBef>
            </a:pPr>
            <a:r>
              <a:rPr lang="pt-BR" sz="1200" b="1" cap="small" dirty="0">
                <a:solidFill>
                  <a:schemeClr val="bg1"/>
                </a:solidFill>
              </a:rPr>
              <a:t>Econômico </a:t>
            </a:r>
            <a:br>
              <a:rPr lang="pt-BR" sz="1200" b="1" cap="small" dirty="0">
                <a:solidFill>
                  <a:schemeClr val="bg1"/>
                </a:solidFill>
              </a:rPr>
            </a:br>
            <a:r>
              <a:rPr lang="pt-BR" sz="1200" b="1" cap="small" dirty="0">
                <a:solidFill>
                  <a:schemeClr val="bg1"/>
                </a:solidFill>
              </a:rPr>
              <a:t>e ambiental</a:t>
            </a:r>
          </a:p>
        </p:txBody>
      </p:sp>
    </p:spTree>
    <p:extLst>
      <p:ext uri="{BB962C8B-B14F-4D97-AF65-F5344CB8AC3E}">
        <p14:creationId xmlns:p14="http://schemas.microsoft.com/office/powerpoint/2010/main" val="9661847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 userDrawn="1"/>
        </p:nvSpPr>
        <p:spPr>
          <a:xfrm>
            <a:off x="383060" y="0"/>
            <a:ext cx="2858227" cy="3600451"/>
          </a:xfrm>
          <a:prstGeom prst="rect">
            <a:avLst/>
          </a:prstGeom>
          <a:solidFill>
            <a:srgbClr val="BEDB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5"/>
          <p:cNvSpPr/>
          <p:nvPr userDrawn="1"/>
        </p:nvSpPr>
        <p:spPr>
          <a:xfrm rot="16200000">
            <a:off x="-1608696" y="1608696"/>
            <a:ext cx="3600452" cy="383058"/>
          </a:xfrm>
          <a:prstGeom prst="rect">
            <a:avLst/>
          </a:prstGeom>
          <a:solidFill>
            <a:srgbClr val="A6C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SEMAGRO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12"/>
          <p:cNvSpPr/>
          <p:nvPr userDrawn="1"/>
        </p:nvSpPr>
        <p:spPr>
          <a:xfrm>
            <a:off x="6470825" y="0"/>
            <a:ext cx="3249949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13"/>
          <p:cNvSpPr/>
          <p:nvPr userDrawn="1"/>
        </p:nvSpPr>
        <p:spPr>
          <a:xfrm>
            <a:off x="6470825" y="1808703"/>
            <a:ext cx="3249949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14"/>
          <p:cNvSpPr/>
          <p:nvPr userDrawn="1"/>
        </p:nvSpPr>
        <p:spPr>
          <a:xfrm>
            <a:off x="9720772" y="0"/>
            <a:ext cx="3239578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5"/>
          <p:cNvSpPr/>
          <p:nvPr userDrawn="1"/>
        </p:nvSpPr>
        <p:spPr>
          <a:xfrm>
            <a:off x="9720772" y="1808703"/>
            <a:ext cx="3239577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7"/>
          <p:cNvSpPr/>
          <p:nvPr userDrawn="1"/>
        </p:nvSpPr>
        <p:spPr>
          <a:xfrm>
            <a:off x="0" y="1808703"/>
            <a:ext cx="3241443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22"/>
          <p:cNvSpPr/>
          <p:nvPr userDrawn="1"/>
        </p:nvSpPr>
        <p:spPr>
          <a:xfrm>
            <a:off x="3241443" y="0"/>
            <a:ext cx="3229540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23"/>
          <p:cNvSpPr/>
          <p:nvPr userDrawn="1"/>
        </p:nvSpPr>
        <p:spPr>
          <a:xfrm>
            <a:off x="3241443" y="1808703"/>
            <a:ext cx="3229540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24"/>
          <p:cNvSpPr/>
          <p:nvPr userDrawn="1"/>
        </p:nvSpPr>
        <p:spPr>
          <a:xfrm>
            <a:off x="-156" y="0"/>
            <a:ext cx="3241443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89978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 userDrawn="1"/>
        </p:nvSpPr>
        <p:spPr>
          <a:xfrm>
            <a:off x="0" y="0"/>
            <a:ext cx="12960350" cy="36004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12"/>
          <p:cNvSpPr/>
          <p:nvPr userDrawn="1"/>
        </p:nvSpPr>
        <p:spPr>
          <a:xfrm>
            <a:off x="6470825" y="0"/>
            <a:ext cx="3249949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13"/>
          <p:cNvSpPr/>
          <p:nvPr userDrawn="1"/>
        </p:nvSpPr>
        <p:spPr>
          <a:xfrm>
            <a:off x="6470825" y="1808703"/>
            <a:ext cx="3249949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14"/>
          <p:cNvSpPr/>
          <p:nvPr userDrawn="1"/>
        </p:nvSpPr>
        <p:spPr>
          <a:xfrm>
            <a:off x="9720772" y="0"/>
            <a:ext cx="3239578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5"/>
          <p:cNvSpPr/>
          <p:nvPr userDrawn="1"/>
        </p:nvSpPr>
        <p:spPr>
          <a:xfrm>
            <a:off x="9720772" y="1808703"/>
            <a:ext cx="3239577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7"/>
          <p:cNvSpPr/>
          <p:nvPr userDrawn="1"/>
        </p:nvSpPr>
        <p:spPr>
          <a:xfrm>
            <a:off x="0" y="1808703"/>
            <a:ext cx="3241443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22"/>
          <p:cNvSpPr/>
          <p:nvPr userDrawn="1"/>
        </p:nvSpPr>
        <p:spPr>
          <a:xfrm>
            <a:off x="3241443" y="0"/>
            <a:ext cx="3229540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23"/>
          <p:cNvSpPr/>
          <p:nvPr userDrawn="1"/>
        </p:nvSpPr>
        <p:spPr>
          <a:xfrm>
            <a:off x="3241443" y="1808703"/>
            <a:ext cx="3229540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24"/>
          <p:cNvSpPr/>
          <p:nvPr userDrawn="1"/>
        </p:nvSpPr>
        <p:spPr>
          <a:xfrm>
            <a:off x="-156" y="0"/>
            <a:ext cx="3241443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Listra Diagonal 3"/>
          <p:cNvSpPr/>
          <p:nvPr userDrawn="1"/>
        </p:nvSpPr>
        <p:spPr>
          <a:xfrm>
            <a:off x="0" y="0"/>
            <a:ext cx="1080000" cy="1080000"/>
          </a:xfrm>
          <a:prstGeom prst="diagStripe">
            <a:avLst/>
          </a:prstGeom>
          <a:solidFill>
            <a:srgbClr val="1F95DA"/>
          </a:solidFill>
          <a:ln>
            <a:solidFill>
              <a:srgbClr val="1F95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pt-BR" dirty="0"/>
          </a:p>
        </p:txBody>
      </p:sp>
      <p:sp>
        <p:nvSpPr>
          <p:cNvPr id="5" name="CaixaDeTexto 4"/>
          <p:cNvSpPr txBox="1"/>
          <p:nvPr userDrawn="1"/>
        </p:nvSpPr>
        <p:spPr>
          <a:xfrm>
            <a:off x="-8640" y="158314"/>
            <a:ext cx="914400" cy="431577"/>
          </a:xfrm>
          <a:prstGeom prst="rect">
            <a:avLst/>
          </a:prstGeom>
          <a:scene3d>
            <a:camera prst="orthographicFront">
              <a:rot lat="0" lon="0" rev="2700000"/>
            </a:camera>
            <a:lightRig rig="threePt" dir="t"/>
          </a:scene3d>
        </p:spPr>
        <p:txBody>
          <a:bodyPr vert="horz" wrap="none" lIns="91440" tIns="45720" rIns="91440" bIns="45720" rtlCol="0" anchor="t">
            <a:normAutofit/>
          </a:bodyPr>
          <a:lstStyle/>
          <a:p>
            <a:pPr>
              <a:spcBef>
                <a:spcPts val="1800"/>
              </a:spcBef>
            </a:pPr>
            <a:r>
              <a:rPr lang="pt-BR" sz="1900" b="1" cap="small" dirty="0">
                <a:solidFill>
                  <a:schemeClr val="bg1"/>
                </a:solidFill>
              </a:rPr>
              <a:t>social</a:t>
            </a:r>
          </a:p>
        </p:txBody>
      </p:sp>
    </p:spTree>
    <p:extLst>
      <p:ext uri="{BB962C8B-B14F-4D97-AF65-F5344CB8AC3E}">
        <p14:creationId xmlns:p14="http://schemas.microsoft.com/office/powerpoint/2010/main" val="18537085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 userDrawn="1"/>
        </p:nvSpPr>
        <p:spPr>
          <a:xfrm>
            <a:off x="383060" y="0"/>
            <a:ext cx="2858227" cy="3600451"/>
          </a:xfrm>
          <a:prstGeom prst="rect">
            <a:avLst/>
          </a:prstGeom>
          <a:solidFill>
            <a:srgbClr val="94C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5"/>
          <p:cNvSpPr/>
          <p:nvPr userDrawn="1"/>
        </p:nvSpPr>
        <p:spPr>
          <a:xfrm rot="16200000">
            <a:off x="-1608696" y="1608696"/>
            <a:ext cx="3600452" cy="383058"/>
          </a:xfrm>
          <a:prstGeom prst="rect">
            <a:avLst/>
          </a:prstGeom>
          <a:solidFill>
            <a:srgbClr val="0095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</a:p>
        </p:txBody>
      </p:sp>
      <p:sp>
        <p:nvSpPr>
          <p:cNvPr id="8" name="Retângulo 12"/>
          <p:cNvSpPr/>
          <p:nvPr userDrawn="1"/>
        </p:nvSpPr>
        <p:spPr>
          <a:xfrm>
            <a:off x="6470825" y="0"/>
            <a:ext cx="3249949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13"/>
          <p:cNvSpPr/>
          <p:nvPr userDrawn="1"/>
        </p:nvSpPr>
        <p:spPr>
          <a:xfrm>
            <a:off x="6470825" y="1808703"/>
            <a:ext cx="3249949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14"/>
          <p:cNvSpPr/>
          <p:nvPr userDrawn="1"/>
        </p:nvSpPr>
        <p:spPr>
          <a:xfrm>
            <a:off x="9720772" y="0"/>
            <a:ext cx="3239578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5"/>
          <p:cNvSpPr/>
          <p:nvPr userDrawn="1"/>
        </p:nvSpPr>
        <p:spPr>
          <a:xfrm>
            <a:off x="9720772" y="1808703"/>
            <a:ext cx="3239577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7"/>
          <p:cNvSpPr/>
          <p:nvPr userDrawn="1"/>
        </p:nvSpPr>
        <p:spPr>
          <a:xfrm>
            <a:off x="0" y="1808703"/>
            <a:ext cx="3241443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22"/>
          <p:cNvSpPr/>
          <p:nvPr userDrawn="1"/>
        </p:nvSpPr>
        <p:spPr>
          <a:xfrm>
            <a:off x="3241443" y="0"/>
            <a:ext cx="3229540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23"/>
          <p:cNvSpPr/>
          <p:nvPr userDrawn="1"/>
        </p:nvSpPr>
        <p:spPr>
          <a:xfrm>
            <a:off x="3241443" y="1808703"/>
            <a:ext cx="3229540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24"/>
          <p:cNvSpPr/>
          <p:nvPr userDrawn="1"/>
        </p:nvSpPr>
        <p:spPr>
          <a:xfrm>
            <a:off x="-156" y="0"/>
            <a:ext cx="3241443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8674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0DDDC-E910-9841-A20A-38D7D4AEBA9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-156" y="0"/>
            <a:ext cx="12962856" cy="36004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12"/>
          <p:cNvSpPr/>
          <p:nvPr userDrawn="1"/>
        </p:nvSpPr>
        <p:spPr>
          <a:xfrm>
            <a:off x="6470825" y="0"/>
            <a:ext cx="3249949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13"/>
          <p:cNvSpPr/>
          <p:nvPr userDrawn="1"/>
        </p:nvSpPr>
        <p:spPr>
          <a:xfrm>
            <a:off x="6470825" y="1808703"/>
            <a:ext cx="3249949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4"/>
          <p:cNvSpPr/>
          <p:nvPr userDrawn="1"/>
        </p:nvSpPr>
        <p:spPr>
          <a:xfrm>
            <a:off x="9720772" y="0"/>
            <a:ext cx="3239578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5"/>
          <p:cNvSpPr/>
          <p:nvPr userDrawn="1"/>
        </p:nvSpPr>
        <p:spPr>
          <a:xfrm>
            <a:off x="9720772" y="1808703"/>
            <a:ext cx="3239577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7"/>
          <p:cNvSpPr/>
          <p:nvPr userDrawn="1"/>
        </p:nvSpPr>
        <p:spPr>
          <a:xfrm>
            <a:off x="0" y="1808703"/>
            <a:ext cx="3241443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22"/>
          <p:cNvSpPr/>
          <p:nvPr userDrawn="1"/>
        </p:nvSpPr>
        <p:spPr>
          <a:xfrm>
            <a:off x="3241443" y="0"/>
            <a:ext cx="3229540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23"/>
          <p:cNvSpPr/>
          <p:nvPr userDrawn="1"/>
        </p:nvSpPr>
        <p:spPr>
          <a:xfrm>
            <a:off x="3241443" y="1808703"/>
            <a:ext cx="3229540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24"/>
          <p:cNvSpPr/>
          <p:nvPr userDrawn="1"/>
        </p:nvSpPr>
        <p:spPr>
          <a:xfrm>
            <a:off x="-156" y="0"/>
            <a:ext cx="3241443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3043989" y="24232"/>
            <a:ext cx="6870031" cy="1497687"/>
          </a:xfrm>
        </p:spPr>
        <p:txBody>
          <a:bodyPr anchor="b">
            <a:normAutofit/>
          </a:bodyPr>
          <a:lstStyle>
            <a:lvl1pPr algn="ctr"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PRINCIPAIS ENTREGAS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/>
          <p:nvPr userDrawn="1"/>
        </p:nvSpPr>
        <p:spPr>
          <a:xfrm>
            <a:off x="383060" y="12032"/>
            <a:ext cx="2858227" cy="3600451"/>
          </a:xfrm>
          <a:prstGeom prst="rect">
            <a:avLst/>
          </a:prstGeom>
          <a:solidFill>
            <a:srgbClr val="94C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5"/>
          <p:cNvSpPr/>
          <p:nvPr userDrawn="1"/>
        </p:nvSpPr>
        <p:spPr>
          <a:xfrm rot="16200000">
            <a:off x="-1608696" y="1608696"/>
            <a:ext cx="3600452" cy="383058"/>
          </a:xfrm>
          <a:prstGeom prst="rect">
            <a:avLst/>
          </a:prstGeom>
          <a:solidFill>
            <a:srgbClr val="0095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SES</a:t>
            </a:r>
          </a:p>
        </p:txBody>
      </p:sp>
      <p:sp>
        <p:nvSpPr>
          <p:cNvPr id="8" name="Retângulo 12"/>
          <p:cNvSpPr/>
          <p:nvPr userDrawn="1"/>
        </p:nvSpPr>
        <p:spPr>
          <a:xfrm>
            <a:off x="6470825" y="0"/>
            <a:ext cx="3249949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13"/>
          <p:cNvSpPr/>
          <p:nvPr userDrawn="1"/>
        </p:nvSpPr>
        <p:spPr>
          <a:xfrm>
            <a:off x="6470825" y="1808703"/>
            <a:ext cx="3249949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14"/>
          <p:cNvSpPr/>
          <p:nvPr userDrawn="1"/>
        </p:nvSpPr>
        <p:spPr>
          <a:xfrm>
            <a:off x="9720772" y="0"/>
            <a:ext cx="3239578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5"/>
          <p:cNvSpPr/>
          <p:nvPr userDrawn="1"/>
        </p:nvSpPr>
        <p:spPr>
          <a:xfrm>
            <a:off x="9720772" y="1808703"/>
            <a:ext cx="3239577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7"/>
          <p:cNvSpPr/>
          <p:nvPr userDrawn="1"/>
        </p:nvSpPr>
        <p:spPr>
          <a:xfrm>
            <a:off x="0" y="1808703"/>
            <a:ext cx="3241443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22"/>
          <p:cNvSpPr/>
          <p:nvPr userDrawn="1"/>
        </p:nvSpPr>
        <p:spPr>
          <a:xfrm>
            <a:off x="3241443" y="0"/>
            <a:ext cx="3229540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23"/>
          <p:cNvSpPr/>
          <p:nvPr userDrawn="1"/>
        </p:nvSpPr>
        <p:spPr>
          <a:xfrm>
            <a:off x="3241443" y="1808703"/>
            <a:ext cx="3229540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24"/>
          <p:cNvSpPr/>
          <p:nvPr userDrawn="1"/>
        </p:nvSpPr>
        <p:spPr>
          <a:xfrm>
            <a:off x="-156" y="0"/>
            <a:ext cx="3241443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84557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/>
          <p:nvPr userDrawn="1"/>
        </p:nvSpPr>
        <p:spPr>
          <a:xfrm>
            <a:off x="383060" y="0"/>
            <a:ext cx="2858227" cy="3600451"/>
          </a:xfrm>
          <a:prstGeom prst="rect">
            <a:avLst/>
          </a:prstGeom>
          <a:solidFill>
            <a:srgbClr val="94C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5"/>
          <p:cNvSpPr/>
          <p:nvPr userDrawn="1"/>
        </p:nvSpPr>
        <p:spPr>
          <a:xfrm rot="16200000">
            <a:off x="-1608696" y="1608696"/>
            <a:ext cx="3600452" cy="383058"/>
          </a:xfrm>
          <a:prstGeom prst="rect">
            <a:avLst/>
          </a:prstGeom>
          <a:solidFill>
            <a:srgbClr val="0095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SEJUSP</a:t>
            </a:r>
          </a:p>
        </p:txBody>
      </p:sp>
      <p:sp>
        <p:nvSpPr>
          <p:cNvPr id="8" name="Retângulo 12"/>
          <p:cNvSpPr/>
          <p:nvPr userDrawn="1"/>
        </p:nvSpPr>
        <p:spPr>
          <a:xfrm>
            <a:off x="6470825" y="0"/>
            <a:ext cx="3249949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13"/>
          <p:cNvSpPr/>
          <p:nvPr userDrawn="1"/>
        </p:nvSpPr>
        <p:spPr>
          <a:xfrm>
            <a:off x="6470825" y="1808703"/>
            <a:ext cx="3249949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14"/>
          <p:cNvSpPr/>
          <p:nvPr userDrawn="1"/>
        </p:nvSpPr>
        <p:spPr>
          <a:xfrm>
            <a:off x="9720772" y="0"/>
            <a:ext cx="3239578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5"/>
          <p:cNvSpPr/>
          <p:nvPr userDrawn="1"/>
        </p:nvSpPr>
        <p:spPr>
          <a:xfrm>
            <a:off x="9720772" y="1808703"/>
            <a:ext cx="3239577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7"/>
          <p:cNvSpPr/>
          <p:nvPr userDrawn="1"/>
        </p:nvSpPr>
        <p:spPr>
          <a:xfrm>
            <a:off x="0" y="1808703"/>
            <a:ext cx="3241443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22"/>
          <p:cNvSpPr/>
          <p:nvPr userDrawn="1"/>
        </p:nvSpPr>
        <p:spPr>
          <a:xfrm>
            <a:off x="3241443" y="0"/>
            <a:ext cx="3229540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23"/>
          <p:cNvSpPr/>
          <p:nvPr userDrawn="1"/>
        </p:nvSpPr>
        <p:spPr>
          <a:xfrm>
            <a:off x="3241443" y="1808703"/>
            <a:ext cx="3229540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24"/>
          <p:cNvSpPr/>
          <p:nvPr userDrawn="1"/>
        </p:nvSpPr>
        <p:spPr>
          <a:xfrm>
            <a:off x="-156" y="0"/>
            <a:ext cx="3241443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69436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/>
          <p:nvPr userDrawn="1"/>
        </p:nvSpPr>
        <p:spPr>
          <a:xfrm>
            <a:off x="383060" y="0"/>
            <a:ext cx="2858227" cy="3600451"/>
          </a:xfrm>
          <a:prstGeom prst="rect">
            <a:avLst/>
          </a:prstGeom>
          <a:solidFill>
            <a:srgbClr val="94C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5"/>
          <p:cNvSpPr/>
          <p:nvPr userDrawn="1"/>
        </p:nvSpPr>
        <p:spPr>
          <a:xfrm rot="16200000">
            <a:off x="-1608696" y="1608696"/>
            <a:ext cx="3600452" cy="383058"/>
          </a:xfrm>
          <a:prstGeom prst="rect">
            <a:avLst/>
          </a:prstGeom>
          <a:solidFill>
            <a:srgbClr val="0095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SECC</a:t>
            </a:r>
          </a:p>
        </p:txBody>
      </p:sp>
      <p:sp>
        <p:nvSpPr>
          <p:cNvPr id="8" name="Retângulo 12"/>
          <p:cNvSpPr/>
          <p:nvPr userDrawn="1"/>
        </p:nvSpPr>
        <p:spPr>
          <a:xfrm>
            <a:off x="6470825" y="0"/>
            <a:ext cx="3249949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13"/>
          <p:cNvSpPr/>
          <p:nvPr userDrawn="1"/>
        </p:nvSpPr>
        <p:spPr>
          <a:xfrm>
            <a:off x="6470825" y="1808703"/>
            <a:ext cx="3249949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14"/>
          <p:cNvSpPr/>
          <p:nvPr userDrawn="1"/>
        </p:nvSpPr>
        <p:spPr>
          <a:xfrm>
            <a:off x="9720772" y="0"/>
            <a:ext cx="3239578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5"/>
          <p:cNvSpPr/>
          <p:nvPr userDrawn="1"/>
        </p:nvSpPr>
        <p:spPr>
          <a:xfrm>
            <a:off x="9720772" y="1808703"/>
            <a:ext cx="3239577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7"/>
          <p:cNvSpPr/>
          <p:nvPr userDrawn="1"/>
        </p:nvSpPr>
        <p:spPr>
          <a:xfrm>
            <a:off x="0" y="1808703"/>
            <a:ext cx="3241443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22"/>
          <p:cNvSpPr/>
          <p:nvPr userDrawn="1"/>
        </p:nvSpPr>
        <p:spPr>
          <a:xfrm>
            <a:off x="3241443" y="0"/>
            <a:ext cx="3229540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23"/>
          <p:cNvSpPr/>
          <p:nvPr userDrawn="1"/>
        </p:nvSpPr>
        <p:spPr>
          <a:xfrm>
            <a:off x="3241443" y="1808703"/>
            <a:ext cx="3229540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24"/>
          <p:cNvSpPr/>
          <p:nvPr userDrawn="1"/>
        </p:nvSpPr>
        <p:spPr>
          <a:xfrm>
            <a:off x="-156" y="0"/>
            <a:ext cx="3241443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38298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/>
          <p:nvPr userDrawn="1"/>
        </p:nvSpPr>
        <p:spPr>
          <a:xfrm>
            <a:off x="383060" y="0"/>
            <a:ext cx="2858227" cy="3600451"/>
          </a:xfrm>
          <a:prstGeom prst="rect">
            <a:avLst/>
          </a:prstGeom>
          <a:solidFill>
            <a:srgbClr val="94C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5"/>
          <p:cNvSpPr/>
          <p:nvPr userDrawn="1"/>
        </p:nvSpPr>
        <p:spPr>
          <a:xfrm rot="16200000">
            <a:off x="-1608696" y="1608696"/>
            <a:ext cx="3600452" cy="383058"/>
          </a:xfrm>
          <a:prstGeom prst="rect">
            <a:avLst/>
          </a:prstGeom>
          <a:solidFill>
            <a:srgbClr val="0095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SEDHAST</a:t>
            </a:r>
          </a:p>
        </p:txBody>
      </p:sp>
      <p:sp>
        <p:nvSpPr>
          <p:cNvPr id="8" name="Retângulo 12"/>
          <p:cNvSpPr/>
          <p:nvPr userDrawn="1"/>
        </p:nvSpPr>
        <p:spPr>
          <a:xfrm>
            <a:off x="6470825" y="0"/>
            <a:ext cx="3249949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13"/>
          <p:cNvSpPr/>
          <p:nvPr userDrawn="1"/>
        </p:nvSpPr>
        <p:spPr>
          <a:xfrm>
            <a:off x="6470825" y="1808703"/>
            <a:ext cx="3249949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14"/>
          <p:cNvSpPr/>
          <p:nvPr userDrawn="1"/>
        </p:nvSpPr>
        <p:spPr>
          <a:xfrm>
            <a:off x="9720772" y="0"/>
            <a:ext cx="3239578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5"/>
          <p:cNvSpPr/>
          <p:nvPr userDrawn="1"/>
        </p:nvSpPr>
        <p:spPr>
          <a:xfrm>
            <a:off x="9720772" y="1808703"/>
            <a:ext cx="3239577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7"/>
          <p:cNvSpPr/>
          <p:nvPr userDrawn="1"/>
        </p:nvSpPr>
        <p:spPr>
          <a:xfrm>
            <a:off x="0" y="1808703"/>
            <a:ext cx="3241443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22"/>
          <p:cNvSpPr/>
          <p:nvPr userDrawn="1"/>
        </p:nvSpPr>
        <p:spPr>
          <a:xfrm>
            <a:off x="3241443" y="0"/>
            <a:ext cx="3229540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23"/>
          <p:cNvSpPr/>
          <p:nvPr userDrawn="1"/>
        </p:nvSpPr>
        <p:spPr>
          <a:xfrm>
            <a:off x="3241443" y="1808703"/>
            <a:ext cx="3229540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24"/>
          <p:cNvSpPr/>
          <p:nvPr userDrawn="1"/>
        </p:nvSpPr>
        <p:spPr>
          <a:xfrm>
            <a:off x="-156" y="0"/>
            <a:ext cx="3241443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18882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0DDDC-E910-9841-A20A-38D7D4AEBA9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-156" y="0"/>
            <a:ext cx="12962856" cy="36004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12"/>
          <p:cNvSpPr/>
          <p:nvPr userDrawn="1"/>
        </p:nvSpPr>
        <p:spPr>
          <a:xfrm>
            <a:off x="6470825" y="0"/>
            <a:ext cx="3249949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13"/>
          <p:cNvSpPr/>
          <p:nvPr userDrawn="1"/>
        </p:nvSpPr>
        <p:spPr>
          <a:xfrm>
            <a:off x="6470825" y="1808703"/>
            <a:ext cx="3249949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4"/>
          <p:cNvSpPr/>
          <p:nvPr userDrawn="1"/>
        </p:nvSpPr>
        <p:spPr>
          <a:xfrm>
            <a:off x="9720772" y="0"/>
            <a:ext cx="3239578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5"/>
          <p:cNvSpPr/>
          <p:nvPr userDrawn="1"/>
        </p:nvSpPr>
        <p:spPr>
          <a:xfrm>
            <a:off x="9720772" y="1808703"/>
            <a:ext cx="3239577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7"/>
          <p:cNvSpPr/>
          <p:nvPr userDrawn="1"/>
        </p:nvSpPr>
        <p:spPr>
          <a:xfrm>
            <a:off x="0" y="1808703"/>
            <a:ext cx="3241443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22"/>
          <p:cNvSpPr/>
          <p:nvPr userDrawn="1"/>
        </p:nvSpPr>
        <p:spPr>
          <a:xfrm>
            <a:off x="3241443" y="0"/>
            <a:ext cx="3229540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23"/>
          <p:cNvSpPr/>
          <p:nvPr userDrawn="1"/>
        </p:nvSpPr>
        <p:spPr>
          <a:xfrm>
            <a:off x="3241443" y="1808703"/>
            <a:ext cx="3229540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24"/>
          <p:cNvSpPr/>
          <p:nvPr userDrawn="1"/>
        </p:nvSpPr>
        <p:spPr>
          <a:xfrm>
            <a:off x="-156" y="0"/>
            <a:ext cx="3241443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3043989" y="24232"/>
            <a:ext cx="6870031" cy="1497687"/>
          </a:xfrm>
        </p:spPr>
        <p:txBody>
          <a:bodyPr anchor="b">
            <a:normAutofit/>
          </a:bodyPr>
          <a:lstStyle>
            <a:lvl1pPr algn="ctr"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PONTOS DE ATENÇÃO</a:t>
            </a:r>
          </a:p>
        </p:txBody>
      </p:sp>
    </p:spTree>
    <p:extLst>
      <p:ext uri="{BB962C8B-B14F-4D97-AF65-F5344CB8AC3E}">
        <p14:creationId xmlns:p14="http://schemas.microsoft.com/office/powerpoint/2010/main" val="17876626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/>
          <p:nvPr userDrawn="1"/>
        </p:nvSpPr>
        <p:spPr>
          <a:xfrm>
            <a:off x="0" y="0"/>
            <a:ext cx="12960350" cy="36004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Listra Diagonal 17"/>
          <p:cNvSpPr>
            <a:spLocks noChangeAspect="1"/>
          </p:cNvSpPr>
          <p:nvPr userDrawn="1"/>
        </p:nvSpPr>
        <p:spPr>
          <a:xfrm>
            <a:off x="0" y="0"/>
            <a:ext cx="1440000" cy="1440000"/>
          </a:xfrm>
          <a:prstGeom prst="diagStripe">
            <a:avLst/>
          </a:prstGeom>
          <a:solidFill>
            <a:srgbClr val="44546A"/>
          </a:solidFill>
          <a:ln>
            <a:solidFill>
              <a:srgbClr val="4454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pt-BR" dirty="0"/>
          </a:p>
        </p:txBody>
      </p:sp>
      <p:sp>
        <p:nvSpPr>
          <p:cNvPr id="8" name="Retângulo 12"/>
          <p:cNvSpPr/>
          <p:nvPr userDrawn="1"/>
        </p:nvSpPr>
        <p:spPr>
          <a:xfrm>
            <a:off x="6470825" y="0"/>
            <a:ext cx="3249949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13"/>
          <p:cNvSpPr/>
          <p:nvPr userDrawn="1"/>
        </p:nvSpPr>
        <p:spPr>
          <a:xfrm>
            <a:off x="6470825" y="1808703"/>
            <a:ext cx="3249949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14"/>
          <p:cNvSpPr/>
          <p:nvPr userDrawn="1"/>
        </p:nvSpPr>
        <p:spPr>
          <a:xfrm>
            <a:off x="9720772" y="0"/>
            <a:ext cx="3239578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5"/>
          <p:cNvSpPr/>
          <p:nvPr userDrawn="1"/>
        </p:nvSpPr>
        <p:spPr>
          <a:xfrm>
            <a:off x="9720772" y="1808703"/>
            <a:ext cx="3239577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7"/>
          <p:cNvSpPr/>
          <p:nvPr userDrawn="1"/>
        </p:nvSpPr>
        <p:spPr>
          <a:xfrm>
            <a:off x="0" y="1808703"/>
            <a:ext cx="3241443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22"/>
          <p:cNvSpPr/>
          <p:nvPr userDrawn="1"/>
        </p:nvSpPr>
        <p:spPr>
          <a:xfrm>
            <a:off x="3241443" y="0"/>
            <a:ext cx="3229540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23"/>
          <p:cNvSpPr/>
          <p:nvPr userDrawn="1"/>
        </p:nvSpPr>
        <p:spPr>
          <a:xfrm>
            <a:off x="3241443" y="1808703"/>
            <a:ext cx="3229540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24"/>
          <p:cNvSpPr/>
          <p:nvPr userDrawn="1"/>
        </p:nvSpPr>
        <p:spPr>
          <a:xfrm>
            <a:off x="-156" y="0"/>
            <a:ext cx="3241443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/>
          <p:cNvSpPr txBox="1"/>
          <p:nvPr userDrawn="1"/>
        </p:nvSpPr>
        <p:spPr>
          <a:xfrm>
            <a:off x="-158304" y="387256"/>
            <a:ext cx="914400" cy="431577"/>
          </a:xfrm>
          <a:prstGeom prst="rect">
            <a:avLst/>
          </a:prstGeom>
          <a:scene3d>
            <a:camera prst="orthographicFront">
              <a:rot lat="0" lon="0" rev="2700000"/>
            </a:camera>
            <a:lightRig rig="threePt" dir="t"/>
          </a:scene3d>
        </p:spPr>
        <p:txBody>
          <a:bodyPr vert="horz" wrap="none" lIns="91440" tIns="45720" rIns="91440" bIns="45720" rtlCol="0" anchor="t">
            <a:normAutofit/>
          </a:bodyPr>
          <a:lstStyle/>
          <a:p>
            <a:pPr>
              <a:spcBef>
                <a:spcPts val="1800"/>
              </a:spcBef>
            </a:pPr>
            <a:r>
              <a:rPr lang="pt-BR" sz="1600" b="1" cap="small" dirty="0">
                <a:solidFill>
                  <a:schemeClr val="bg1"/>
                </a:solidFill>
              </a:rPr>
              <a:t>TECNOLOGIA</a:t>
            </a:r>
          </a:p>
        </p:txBody>
      </p:sp>
    </p:spTree>
    <p:extLst>
      <p:ext uri="{BB962C8B-B14F-4D97-AF65-F5344CB8AC3E}">
        <p14:creationId xmlns:p14="http://schemas.microsoft.com/office/powerpoint/2010/main" val="8596661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5"/>
          <p:cNvSpPr/>
          <p:nvPr userDrawn="1"/>
        </p:nvSpPr>
        <p:spPr>
          <a:xfrm rot="16200000">
            <a:off x="-1608696" y="1608696"/>
            <a:ext cx="3600452" cy="3830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CONVÊNIOS FEDERAIS</a:t>
            </a:r>
          </a:p>
        </p:txBody>
      </p:sp>
      <p:sp>
        <p:nvSpPr>
          <p:cNvPr id="8" name="Retângulo 12"/>
          <p:cNvSpPr/>
          <p:nvPr userDrawn="1"/>
        </p:nvSpPr>
        <p:spPr>
          <a:xfrm>
            <a:off x="6470825" y="0"/>
            <a:ext cx="3249949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13"/>
          <p:cNvSpPr/>
          <p:nvPr userDrawn="1"/>
        </p:nvSpPr>
        <p:spPr>
          <a:xfrm>
            <a:off x="6470825" y="1808703"/>
            <a:ext cx="3249949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14"/>
          <p:cNvSpPr/>
          <p:nvPr userDrawn="1"/>
        </p:nvSpPr>
        <p:spPr>
          <a:xfrm>
            <a:off x="9720772" y="0"/>
            <a:ext cx="3239578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5"/>
          <p:cNvSpPr/>
          <p:nvPr userDrawn="1"/>
        </p:nvSpPr>
        <p:spPr>
          <a:xfrm>
            <a:off x="9720772" y="1808703"/>
            <a:ext cx="3239577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7"/>
          <p:cNvSpPr/>
          <p:nvPr userDrawn="1"/>
        </p:nvSpPr>
        <p:spPr>
          <a:xfrm>
            <a:off x="0" y="1808703"/>
            <a:ext cx="3241443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22"/>
          <p:cNvSpPr/>
          <p:nvPr userDrawn="1"/>
        </p:nvSpPr>
        <p:spPr>
          <a:xfrm>
            <a:off x="3241443" y="0"/>
            <a:ext cx="3229540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23"/>
          <p:cNvSpPr/>
          <p:nvPr userDrawn="1"/>
        </p:nvSpPr>
        <p:spPr>
          <a:xfrm>
            <a:off x="3241443" y="1808703"/>
            <a:ext cx="3229540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24"/>
          <p:cNvSpPr/>
          <p:nvPr userDrawn="1"/>
        </p:nvSpPr>
        <p:spPr>
          <a:xfrm>
            <a:off x="-156" y="0"/>
            <a:ext cx="3241443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16902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5"/>
          <p:cNvSpPr/>
          <p:nvPr userDrawn="1"/>
        </p:nvSpPr>
        <p:spPr>
          <a:xfrm rot="16200000">
            <a:off x="-1608696" y="1608696"/>
            <a:ext cx="3600452" cy="3830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LICITAÇÃO</a:t>
            </a:r>
          </a:p>
        </p:txBody>
      </p:sp>
      <p:sp>
        <p:nvSpPr>
          <p:cNvPr id="8" name="Retângulo 12"/>
          <p:cNvSpPr/>
          <p:nvPr userDrawn="1"/>
        </p:nvSpPr>
        <p:spPr>
          <a:xfrm>
            <a:off x="6470825" y="0"/>
            <a:ext cx="3249949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13"/>
          <p:cNvSpPr/>
          <p:nvPr userDrawn="1"/>
        </p:nvSpPr>
        <p:spPr>
          <a:xfrm>
            <a:off x="6470825" y="1808703"/>
            <a:ext cx="3249949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14"/>
          <p:cNvSpPr/>
          <p:nvPr userDrawn="1"/>
        </p:nvSpPr>
        <p:spPr>
          <a:xfrm>
            <a:off x="9720772" y="0"/>
            <a:ext cx="3239578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5"/>
          <p:cNvSpPr/>
          <p:nvPr userDrawn="1"/>
        </p:nvSpPr>
        <p:spPr>
          <a:xfrm>
            <a:off x="9720772" y="1808703"/>
            <a:ext cx="3239577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7"/>
          <p:cNvSpPr/>
          <p:nvPr userDrawn="1"/>
        </p:nvSpPr>
        <p:spPr>
          <a:xfrm>
            <a:off x="0" y="1808703"/>
            <a:ext cx="3241443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22"/>
          <p:cNvSpPr/>
          <p:nvPr userDrawn="1"/>
        </p:nvSpPr>
        <p:spPr>
          <a:xfrm>
            <a:off x="3241443" y="0"/>
            <a:ext cx="3229540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23"/>
          <p:cNvSpPr/>
          <p:nvPr userDrawn="1"/>
        </p:nvSpPr>
        <p:spPr>
          <a:xfrm>
            <a:off x="3241443" y="1808703"/>
            <a:ext cx="3229540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24"/>
          <p:cNvSpPr/>
          <p:nvPr userDrawn="1"/>
        </p:nvSpPr>
        <p:spPr>
          <a:xfrm>
            <a:off x="-156" y="0"/>
            <a:ext cx="3241443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41341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/>
          <p:nvPr userDrawn="1"/>
        </p:nvSpPr>
        <p:spPr>
          <a:xfrm>
            <a:off x="0" y="0"/>
            <a:ext cx="12960350" cy="36004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Listra Diagonal 17"/>
          <p:cNvSpPr>
            <a:spLocks noChangeAspect="1"/>
          </p:cNvSpPr>
          <p:nvPr userDrawn="1"/>
        </p:nvSpPr>
        <p:spPr>
          <a:xfrm>
            <a:off x="0" y="0"/>
            <a:ext cx="1440000" cy="1440000"/>
          </a:xfrm>
          <a:prstGeom prst="diagStripe">
            <a:avLst/>
          </a:prstGeom>
          <a:solidFill>
            <a:srgbClr val="44546A"/>
          </a:solidFill>
          <a:ln>
            <a:solidFill>
              <a:srgbClr val="4454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pt-BR" dirty="0"/>
          </a:p>
        </p:txBody>
      </p:sp>
      <p:sp>
        <p:nvSpPr>
          <p:cNvPr id="8" name="Retângulo 12"/>
          <p:cNvSpPr/>
          <p:nvPr userDrawn="1"/>
        </p:nvSpPr>
        <p:spPr>
          <a:xfrm>
            <a:off x="6470825" y="0"/>
            <a:ext cx="3249949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13"/>
          <p:cNvSpPr/>
          <p:nvPr userDrawn="1"/>
        </p:nvSpPr>
        <p:spPr>
          <a:xfrm>
            <a:off x="6470825" y="1808703"/>
            <a:ext cx="3249949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14"/>
          <p:cNvSpPr/>
          <p:nvPr userDrawn="1"/>
        </p:nvSpPr>
        <p:spPr>
          <a:xfrm>
            <a:off x="9720772" y="0"/>
            <a:ext cx="3239578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5"/>
          <p:cNvSpPr/>
          <p:nvPr userDrawn="1"/>
        </p:nvSpPr>
        <p:spPr>
          <a:xfrm>
            <a:off x="9720772" y="1808703"/>
            <a:ext cx="3239577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7"/>
          <p:cNvSpPr/>
          <p:nvPr userDrawn="1"/>
        </p:nvSpPr>
        <p:spPr>
          <a:xfrm>
            <a:off x="0" y="1808703"/>
            <a:ext cx="3241443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22"/>
          <p:cNvSpPr/>
          <p:nvPr userDrawn="1"/>
        </p:nvSpPr>
        <p:spPr>
          <a:xfrm>
            <a:off x="3241443" y="0"/>
            <a:ext cx="3229540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23"/>
          <p:cNvSpPr/>
          <p:nvPr userDrawn="1"/>
        </p:nvSpPr>
        <p:spPr>
          <a:xfrm>
            <a:off x="3241443" y="1808703"/>
            <a:ext cx="3229540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24"/>
          <p:cNvSpPr/>
          <p:nvPr userDrawn="1"/>
        </p:nvSpPr>
        <p:spPr>
          <a:xfrm>
            <a:off x="-156" y="0"/>
            <a:ext cx="3241443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 userDrawn="1"/>
        </p:nvSpPr>
        <p:spPr>
          <a:xfrm>
            <a:off x="44894" y="401770"/>
            <a:ext cx="914400" cy="431577"/>
          </a:xfrm>
          <a:prstGeom prst="rect">
            <a:avLst/>
          </a:prstGeom>
          <a:scene3d>
            <a:camera prst="orthographicFront">
              <a:rot lat="0" lon="0" rev="2700000"/>
            </a:camera>
            <a:lightRig rig="threePt" dir="t"/>
          </a:scene3d>
        </p:spPr>
        <p:txBody>
          <a:bodyPr vert="horz" wrap="none" lIns="91440" tIns="45720" rIns="91440" bIns="45720" rtlCol="0" anchor="t">
            <a:normAutofit/>
          </a:bodyPr>
          <a:lstStyle/>
          <a:p>
            <a:pPr>
              <a:spcBef>
                <a:spcPts val="1800"/>
              </a:spcBef>
            </a:pPr>
            <a:r>
              <a:rPr lang="pt-BR" sz="1800" b="1" cap="small" dirty="0">
                <a:solidFill>
                  <a:schemeClr val="bg1"/>
                </a:solidFill>
              </a:rPr>
              <a:t>OBRAS</a:t>
            </a:r>
          </a:p>
        </p:txBody>
      </p:sp>
    </p:spTree>
    <p:extLst>
      <p:ext uri="{BB962C8B-B14F-4D97-AF65-F5344CB8AC3E}">
        <p14:creationId xmlns:p14="http://schemas.microsoft.com/office/powerpoint/2010/main" val="39781177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/>
          <p:nvPr userDrawn="1"/>
        </p:nvSpPr>
        <p:spPr>
          <a:xfrm>
            <a:off x="0" y="8478"/>
            <a:ext cx="12960350" cy="36004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Listra Diagonal 17"/>
          <p:cNvSpPr>
            <a:spLocks noChangeAspect="1"/>
          </p:cNvSpPr>
          <p:nvPr userDrawn="1"/>
        </p:nvSpPr>
        <p:spPr>
          <a:xfrm>
            <a:off x="0" y="0"/>
            <a:ext cx="1440000" cy="1440000"/>
          </a:xfrm>
          <a:prstGeom prst="diagStripe">
            <a:avLst/>
          </a:prstGeom>
          <a:solidFill>
            <a:srgbClr val="44546A"/>
          </a:solidFill>
          <a:ln>
            <a:solidFill>
              <a:srgbClr val="4454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pt-BR" dirty="0"/>
          </a:p>
        </p:txBody>
      </p:sp>
      <p:sp>
        <p:nvSpPr>
          <p:cNvPr id="19" name="CaixaDeTexto 18"/>
          <p:cNvSpPr txBox="1"/>
          <p:nvPr userDrawn="1"/>
        </p:nvSpPr>
        <p:spPr>
          <a:xfrm>
            <a:off x="73922" y="343714"/>
            <a:ext cx="914400" cy="431577"/>
          </a:xfrm>
          <a:prstGeom prst="rect">
            <a:avLst/>
          </a:prstGeom>
          <a:scene3d>
            <a:camera prst="orthographicFront">
              <a:rot lat="0" lon="0" rev="2700000"/>
            </a:camera>
            <a:lightRig rig="threePt" dir="t"/>
          </a:scene3d>
        </p:spPr>
        <p:txBody>
          <a:bodyPr vert="horz" wrap="none" lIns="91440" tIns="45720" rIns="91440" bIns="45720" rtlCol="0" anchor="t">
            <a:normAutofit lnSpcReduction="10000"/>
          </a:bodyPr>
          <a:lstStyle/>
          <a:p>
            <a:pPr algn="ctr">
              <a:spcBef>
                <a:spcPts val="1800"/>
              </a:spcBef>
            </a:pPr>
            <a:r>
              <a:rPr lang="pt-BR" sz="1200" b="1" cap="small">
                <a:solidFill>
                  <a:schemeClr val="bg1"/>
                </a:solidFill>
              </a:rPr>
              <a:t>LIBERAÇÃO </a:t>
            </a:r>
            <a:br>
              <a:rPr lang="pt-BR" sz="1200" b="1" cap="small">
                <a:solidFill>
                  <a:schemeClr val="bg1"/>
                </a:solidFill>
              </a:rPr>
            </a:br>
            <a:r>
              <a:rPr lang="pt-BR" sz="1200" b="1" cap="small">
                <a:solidFill>
                  <a:schemeClr val="bg1"/>
                </a:solidFill>
              </a:rPr>
              <a:t>DE RECURSOS</a:t>
            </a:r>
            <a:endParaRPr lang="pt-BR" sz="1200" b="1" cap="small" dirty="0">
              <a:solidFill>
                <a:schemeClr val="bg1"/>
              </a:solidFill>
            </a:endParaRPr>
          </a:p>
        </p:txBody>
      </p:sp>
      <p:sp>
        <p:nvSpPr>
          <p:cNvPr id="8" name="Retângulo 12"/>
          <p:cNvSpPr/>
          <p:nvPr userDrawn="1"/>
        </p:nvSpPr>
        <p:spPr>
          <a:xfrm>
            <a:off x="6470825" y="0"/>
            <a:ext cx="3249949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13"/>
          <p:cNvSpPr/>
          <p:nvPr userDrawn="1"/>
        </p:nvSpPr>
        <p:spPr>
          <a:xfrm>
            <a:off x="6470825" y="1808703"/>
            <a:ext cx="3249949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14"/>
          <p:cNvSpPr/>
          <p:nvPr userDrawn="1"/>
        </p:nvSpPr>
        <p:spPr>
          <a:xfrm>
            <a:off x="9720772" y="0"/>
            <a:ext cx="3239578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5"/>
          <p:cNvSpPr/>
          <p:nvPr userDrawn="1"/>
        </p:nvSpPr>
        <p:spPr>
          <a:xfrm>
            <a:off x="9720772" y="1808703"/>
            <a:ext cx="3239577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7"/>
          <p:cNvSpPr/>
          <p:nvPr userDrawn="1"/>
        </p:nvSpPr>
        <p:spPr>
          <a:xfrm>
            <a:off x="0" y="1808703"/>
            <a:ext cx="3241443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22"/>
          <p:cNvSpPr/>
          <p:nvPr userDrawn="1"/>
        </p:nvSpPr>
        <p:spPr>
          <a:xfrm>
            <a:off x="3241443" y="0"/>
            <a:ext cx="3229540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23"/>
          <p:cNvSpPr/>
          <p:nvPr userDrawn="1"/>
        </p:nvSpPr>
        <p:spPr>
          <a:xfrm>
            <a:off x="3241443" y="1808703"/>
            <a:ext cx="3229540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24"/>
          <p:cNvSpPr/>
          <p:nvPr userDrawn="1"/>
        </p:nvSpPr>
        <p:spPr>
          <a:xfrm>
            <a:off x="-156" y="0"/>
            <a:ext cx="3241443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9146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/>
          <p:nvPr userDrawn="1"/>
        </p:nvSpPr>
        <p:spPr>
          <a:xfrm>
            <a:off x="0" y="0"/>
            <a:ext cx="12960350" cy="36004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12"/>
          <p:cNvSpPr/>
          <p:nvPr userDrawn="1"/>
        </p:nvSpPr>
        <p:spPr>
          <a:xfrm>
            <a:off x="6470825" y="0"/>
            <a:ext cx="3249949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13"/>
          <p:cNvSpPr/>
          <p:nvPr userDrawn="1"/>
        </p:nvSpPr>
        <p:spPr>
          <a:xfrm>
            <a:off x="6470825" y="1808703"/>
            <a:ext cx="3249949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14"/>
          <p:cNvSpPr/>
          <p:nvPr userDrawn="1"/>
        </p:nvSpPr>
        <p:spPr>
          <a:xfrm>
            <a:off x="9720772" y="0"/>
            <a:ext cx="3239578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5"/>
          <p:cNvSpPr/>
          <p:nvPr userDrawn="1"/>
        </p:nvSpPr>
        <p:spPr>
          <a:xfrm>
            <a:off x="9720772" y="1808703"/>
            <a:ext cx="3239577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7"/>
          <p:cNvSpPr/>
          <p:nvPr userDrawn="1"/>
        </p:nvSpPr>
        <p:spPr>
          <a:xfrm>
            <a:off x="0" y="1808703"/>
            <a:ext cx="3241443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22"/>
          <p:cNvSpPr/>
          <p:nvPr userDrawn="1"/>
        </p:nvSpPr>
        <p:spPr>
          <a:xfrm>
            <a:off x="3241443" y="0"/>
            <a:ext cx="3229540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23"/>
          <p:cNvSpPr/>
          <p:nvPr userDrawn="1"/>
        </p:nvSpPr>
        <p:spPr>
          <a:xfrm>
            <a:off x="3241443" y="1808703"/>
            <a:ext cx="3229540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24"/>
          <p:cNvSpPr/>
          <p:nvPr userDrawn="1"/>
        </p:nvSpPr>
        <p:spPr>
          <a:xfrm>
            <a:off x="-156" y="0"/>
            <a:ext cx="3241443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Listra Diagonal 3"/>
          <p:cNvSpPr/>
          <p:nvPr userDrawn="1"/>
        </p:nvSpPr>
        <p:spPr>
          <a:xfrm>
            <a:off x="0" y="0"/>
            <a:ext cx="1080000" cy="1080000"/>
          </a:xfrm>
          <a:prstGeom prst="diagStrip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pt-BR" dirty="0"/>
          </a:p>
        </p:txBody>
      </p:sp>
      <p:sp>
        <p:nvSpPr>
          <p:cNvPr id="5" name="CaixaDeTexto 4"/>
          <p:cNvSpPr txBox="1"/>
          <p:nvPr userDrawn="1"/>
        </p:nvSpPr>
        <p:spPr>
          <a:xfrm>
            <a:off x="-69306" y="248346"/>
            <a:ext cx="914400" cy="431577"/>
          </a:xfrm>
          <a:prstGeom prst="rect">
            <a:avLst/>
          </a:prstGeom>
          <a:scene3d>
            <a:camera prst="orthographicFront">
              <a:rot lat="0" lon="0" rev="2700000"/>
            </a:camera>
            <a:lightRig rig="threePt" dir="t"/>
          </a:scene3d>
        </p:spPr>
        <p:txBody>
          <a:bodyPr vert="horz" wrap="none" lIns="91440" tIns="45720" rIns="91440" bIns="45720" rtlCol="0" anchor="t">
            <a:normAutofit/>
          </a:bodyPr>
          <a:lstStyle/>
          <a:p>
            <a:pPr>
              <a:spcBef>
                <a:spcPts val="1800"/>
              </a:spcBef>
            </a:pPr>
            <a:r>
              <a:rPr lang="pt-BR" sz="1900" b="1" cap="small" dirty="0">
                <a:solidFill>
                  <a:schemeClr val="bg1"/>
                </a:solidFill>
              </a:rPr>
              <a:t>gestão</a:t>
            </a:r>
          </a:p>
        </p:txBody>
      </p:sp>
    </p:spTree>
    <p:extLst>
      <p:ext uri="{BB962C8B-B14F-4D97-AF65-F5344CB8AC3E}">
        <p14:creationId xmlns:p14="http://schemas.microsoft.com/office/powerpoint/2010/main" val="19572176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5"/>
          <p:cNvSpPr/>
          <p:nvPr userDrawn="1"/>
        </p:nvSpPr>
        <p:spPr>
          <a:xfrm rot="16200000">
            <a:off x="-1608696" y="1608696"/>
            <a:ext cx="3600452" cy="3830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JURÍDICO</a:t>
            </a:r>
          </a:p>
        </p:txBody>
      </p:sp>
      <p:sp>
        <p:nvSpPr>
          <p:cNvPr id="8" name="Retângulo 12"/>
          <p:cNvSpPr/>
          <p:nvPr userDrawn="1"/>
        </p:nvSpPr>
        <p:spPr>
          <a:xfrm>
            <a:off x="6470825" y="0"/>
            <a:ext cx="3249949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13"/>
          <p:cNvSpPr/>
          <p:nvPr userDrawn="1"/>
        </p:nvSpPr>
        <p:spPr>
          <a:xfrm>
            <a:off x="6470825" y="1808703"/>
            <a:ext cx="3249949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14"/>
          <p:cNvSpPr/>
          <p:nvPr userDrawn="1"/>
        </p:nvSpPr>
        <p:spPr>
          <a:xfrm>
            <a:off x="9720772" y="0"/>
            <a:ext cx="3239578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5"/>
          <p:cNvSpPr/>
          <p:nvPr userDrawn="1"/>
        </p:nvSpPr>
        <p:spPr>
          <a:xfrm>
            <a:off x="9720772" y="1808703"/>
            <a:ext cx="3239577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7"/>
          <p:cNvSpPr/>
          <p:nvPr userDrawn="1"/>
        </p:nvSpPr>
        <p:spPr>
          <a:xfrm>
            <a:off x="0" y="1808703"/>
            <a:ext cx="3241443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22"/>
          <p:cNvSpPr/>
          <p:nvPr userDrawn="1"/>
        </p:nvSpPr>
        <p:spPr>
          <a:xfrm>
            <a:off x="3241443" y="0"/>
            <a:ext cx="3229540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23"/>
          <p:cNvSpPr/>
          <p:nvPr userDrawn="1"/>
        </p:nvSpPr>
        <p:spPr>
          <a:xfrm>
            <a:off x="3241443" y="1808703"/>
            <a:ext cx="3229540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24"/>
          <p:cNvSpPr/>
          <p:nvPr userDrawn="1"/>
        </p:nvSpPr>
        <p:spPr>
          <a:xfrm>
            <a:off x="-156" y="0"/>
            <a:ext cx="3241443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68863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5"/>
          <p:cNvSpPr/>
          <p:nvPr userDrawn="1"/>
        </p:nvSpPr>
        <p:spPr>
          <a:xfrm rot="16200000">
            <a:off x="-1608696" y="1608696"/>
            <a:ext cx="3600452" cy="3830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RECURSOS HUMANOS</a:t>
            </a:r>
          </a:p>
        </p:txBody>
      </p:sp>
      <p:sp>
        <p:nvSpPr>
          <p:cNvPr id="8" name="Retângulo 12"/>
          <p:cNvSpPr/>
          <p:nvPr userDrawn="1"/>
        </p:nvSpPr>
        <p:spPr>
          <a:xfrm>
            <a:off x="6470825" y="0"/>
            <a:ext cx="3249949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13"/>
          <p:cNvSpPr/>
          <p:nvPr userDrawn="1"/>
        </p:nvSpPr>
        <p:spPr>
          <a:xfrm>
            <a:off x="6470825" y="1808703"/>
            <a:ext cx="3249949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14"/>
          <p:cNvSpPr/>
          <p:nvPr userDrawn="1"/>
        </p:nvSpPr>
        <p:spPr>
          <a:xfrm>
            <a:off x="9720772" y="0"/>
            <a:ext cx="3239578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5"/>
          <p:cNvSpPr/>
          <p:nvPr userDrawn="1"/>
        </p:nvSpPr>
        <p:spPr>
          <a:xfrm>
            <a:off x="9720772" y="1808703"/>
            <a:ext cx="3239577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7"/>
          <p:cNvSpPr/>
          <p:nvPr userDrawn="1"/>
        </p:nvSpPr>
        <p:spPr>
          <a:xfrm>
            <a:off x="0" y="1808703"/>
            <a:ext cx="3241443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22"/>
          <p:cNvSpPr/>
          <p:nvPr userDrawn="1"/>
        </p:nvSpPr>
        <p:spPr>
          <a:xfrm>
            <a:off x="3241443" y="0"/>
            <a:ext cx="3229540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23"/>
          <p:cNvSpPr/>
          <p:nvPr userDrawn="1"/>
        </p:nvSpPr>
        <p:spPr>
          <a:xfrm>
            <a:off x="3241443" y="1808703"/>
            <a:ext cx="3229540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24"/>
          <p:cNvSpPr/>
          <p:nvPr userDrawn="1"/>
        </p:nvSpPr>
        <p:spPr>
          <a:xfrm>
            <a:off x="-156" y="0"/>
            <a:ext cx="3241443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88637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 userDrawn="1"/>
        </p:nvSpPr>
        <p:spPr>
          <a:xfrm>
            <a:off x="0" y="8478"/>
            <a:ext cx="12960350" cy="36004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Listra Diagonal 16"/>
          <p:cNvSpPr>
            <a:spLocks noChangeAspect="1"/>
          </p:cNvSpPr>
          <p:nvPr userDrawn="1"/>
        </p:nvSpPr>
        <p:spPr>
          <a:xfrm>
            <a:off x="0" y="0"/>
            <a:ext cx="1440000" cy="1440000"/>
          </a:xfrm>
          <a:prstGeom prst="diagStripe">
            <a:avLst/>
          </a:prstGeom>
          <a:solidFill>
            <a:srgbClr val="44546A"/>
          </a:solidFill>
          <a:ln>
            <a:solidFill>
              <a:srgbClr val="4454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pt-BR" dirty="0"/>
          </a:p>
        </p:txBody>
      </p:sp>
      <p:sp>
        <p:nvSpPr>
          <p:cNvPr id="18" name="CaixaDeTexto 17"/>
          <p:cNvSpPr txBox="1"/>
          <p:nvPr userDrawn="1"/>
        </p:nvSpPr>
        <p:spPr>
          <a:xfrm>
            <a:off x="131978" y="372742"/>
            <a:ext cx="914400" cy="431577"/>
          </a:xfrm>
          <a:prstGeom prst="rect">
            <a:avLst/>
          </a:prstGeom>
          <a:scene3d>
            <a:camera prst="orthographicFront">
              <a:rot lat="0" lon="0" rev="2700000"/>
            </a:camera>
            <a:lightRig rig="threePt" dir="t"/>
          </a:scene3d>
        </p:spPr>
        <p:txBody>
          <a:bodyPr vert="horz" wrap="none" lIns="91440" tIns="45720" rIns="91440" bIns="45720" rtlCol="0" anchor="t">
            <a:normAutofit lnSpcReduction="10000"/>
          </a:bodyPr>
          <a:lstStyle/>
          <a:p>
            <a:pPr algn="ctr">
              <a:spcBef>
                <a:spcPts val="1800"/>
              </a:spcBef>
            </a:pPr>
            <a:r>
              <a:rPr lang="pt-BR" sz="1200" b="1" cap="small" dirty="0">
                <a:solidFill>
                  <a:schemeClr val="bg1"/>
                </a:solidFill>
              </a:rPr>
              <a:t>OUTROS PONTOS </a:t>
            </a:r>
            <a:br>
              <a:rPr lang="pt-BR" sz="1200" b="1" cap="small" dirty="0">
                <a:solidFill>
                  <a:schemeClr val="bg1"/>
                </a:solidFill>
              </a:rPr>
            </a:br>
            <a:r>
              <a:rPr lang="pt-BR" sz="1200" b="1" cap="small" dirty="0">
                <a:solidFill>
                  <a:schemeClr val="bg1"/>
                </a:solidFill>
              </a:rPr>
              <a:t>DE ATENÇÃO</a:t>
            </a:r>
          </a:p>
        </p:txBody>
      </p:sp>
      <p:sp>
        <p:nvSpPr>
          <p:cNvPr id="8" name="Retângulo 12"/>
          <p:cNvSpPr/>
          <p:nvPr userDrawn="1"/>
        </p:nvSpPr>
        <p:spPr>
          <a:xfrm>
            <a:off x="6470825" y="0"/>
            <a:ext cx="3249949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13"/>
          <p:cNvSpPr/>
          <p:nvPr userDrawn="1"/>
        </p:nvSpPr>
        <p:spPr>
          <a:xfrm>
            <a:off x="6470825" y="1808703"/>
            <a:ext cx="3249949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14"/>
          <p:cNvSpPr/>
          <p:nvPr userDrawn="1"/>
        </p:nvSpPr>
        <p:spPr>
          <a:xfrm>
            <a:off x="9720772" y="0"/>
            <a:ext cx="3239578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5"/>
          <p:cNvSpPr/>
          <p:nvPr userDrawn="1"/>
        </p:nvSpPr>
        <p:spPr>
          <a:xfrm>
            <a:off x="9720772" y="1808703"/>
            <a:ext cx="3239577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7"/>
          <p:cNvSpPr/>
          <p:nvPr userDrawn="1"/>
        </p:nvSpPr>
        <p:spPr>
          <a:xfrm>
            <a:off x="0" y="1808703"/>
            <a:ext cx="3241443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22"/>
          <p:cNvSpPr/>
          <p:nvPr userDrawn="1"/>
        </p:nvSpPr>
        <p:spPr>
          <a:xfrm>
            <a:off x="3241443" y="0"/>
            <a:ext cx="3229540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23"/>
          <p:cNvSpPr/>
          <p:nvPr userDrawn="1"/>
        </p:nvSpPr>
        <p:spPr>
          <a:xfrm>
            <a:off x="3241443" y="1808703"/>
            <a:ext cx="3229540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24"/>
          <p:cNvSpPr/>
          <p:nvPr userDrawn="1"/>
        </p:nvSpPr>
        <p:spPr>
          <a:xfrm>
            <a:off x="-156" y="0"/>
            <a:ext cx="3241443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88767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solidFill>
          <a:srgbClr val="1F95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84274" y="897613"/>
            <a:ext cx="11178302" cy="1497687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EIXO SOCIAL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4274" y="2409468"/>
            <a:ext cx="11178302" cy="787598"/>
          </a:xfrm>
        </p:spPr>
        <p:txBody>
          <a:bodyPr/>
          <a:lstStyle>
            <a:lvl1pPr marL="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1pPr>
            <a:lvl2pPr marL="24003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2pPr>
            <a:lvl3pPr marL="480060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3pPr>
            <a:lvl4pPr marL="72009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4pPr>
            <a:lvl5pPr marL="96012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5pPr>
            <a:lvl6pPr marL="120015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6pPr>
            <a:lvl7pPr marL="144018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7pPr>
            <a:lvl8pPr marL="168021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8pPr>
            <a:lvl9pPr marL="192024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5E4E7-7C11-8444-BE78-5409F34440B1}" type="datetimeFigureOut">
              <a:rPr lang="pt-BR" smtClean="0"/>
              <a:pPr/>
              <a:t>31/10/2017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0DDDC-E910-9841-A20A-38D7D4AEBA94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065748"/>
            <a:ext cx="1435384" cy="4630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solidFill>
          <a:srgbClr val="A6CE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84274" y="897613"/>
            <a:ext cx="11178302" cy="1497687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EIXO ECONÔMICO E AMBIENTAL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4274" y="2409468"/>
            <a:ext cx="11178302" cy="787598"/>
          </a:xfrm>
        </p:spPr>
        <p:txBody>
          <a:bodyPr/>
          <a:lstStyle>
            <a:lvl1pPr marL="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1pPr>
            <a:lvl2pPr marL="24003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2pPr>
            <a:lvl3pPr marL="480060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3pPr>
            <a:lvl4pPr marL="72009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4pPr>
            <a:lvl5pPr marL="96012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5pPr>
            <a:lvl6pPr marL="120015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6pPr>
            <a:lvl7pPr marL="144018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7pPr>
            <a:lvl8pPr marL="168021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8pPr>
            <a:lvl9pPr marL="192024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5E4E7-7C11-8444-BE78-5409F34440B1}" type="datetimeFigureOut">
              <a:rPr lang="pt-BR" smtClean="0"/>
              <a:pPr/>
              <a:t>31/10/2017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0DDDC-E910-9841-A20A-38D7D4AEBA94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065748"/>
            <a:ext cx="1435384" cy="4630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bg>
      <p:bgPr>
        <a:solidFill>
          <a:srgbClr val="F582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84274" y="897613"/>
            <a:ext cx="11178302" cy="1497687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EIXO INFRAESTRUTURA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4274" y="2409468"/>
            <a:ext cx="11178302" cy="787598"/>
          </a:xfrm>
        </p:spPr>
        <p:txBody>
          <a:bodyPr/>
          <a:lstStyle>
            <a:lvl1pPr marL="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1pPr>
            <a:lvl2pPr marL="24003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2pPr>
            <a:lvl3pPr marL="480060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3pPr>
            <a:lvl4pPr marL="72009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4pPr>
            <a:lvl5pPr marL="96012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5pPr>
            <a:lvl6pPr marL="120015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6pPr>
            <a:lvl7pPr marL="144018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7pPr>
            <a:lvl8pPr marL="168021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8pPr>
            <a:lvl9pPr marL="192024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5E4E7-7C11-8444-BE78-5409F34440B1}" type="datetimeFigureOut">
              <a:rPr lang="pt-BR" smtClean="0"/>
              <a:pPr/>
              <a:t>31/10/2017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0DDDC-E910-9841-A20A-38D7D4AEBA94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065748"/>
            <a:ext cx="1435384" cy="4630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bg>
      <p:bgPr>
        <a:solidFill>
          <a:srgbClr val="6D6E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84274" y="897613"/>
            <a:ext cx="11178302" cy="1497687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EIXO GESTÃO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4274" y="2409468"/>
            <a:ext cx="11178302" cy="787598"/>
          </a:xfrm>
        </p:spPr>
        <p:txBody>
          <a:bodyPr/>
          <a:lstStyle>
            <a:lvl1pPr marL="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1pPr>
            <a:lvl2pPr marL="24003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2pPr>
            <a:lvl3pPr marL="480060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3pPr>
            <a:lvl4pPr marL="72009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4pPr>
            <a:lvl5pPr marL="96012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5pPr>
            <a:lvl6pPr marL="120015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6pPr>
            <a:lvl7pPr marL="144018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7pPr>
            <a:lvl8pPr marL="168021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8pPr>
            <a:lvl9pPr marL="192024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5E4E7-7C11-8444-BE78-5409F34440B1}" type="datetimeFigureOut">
              <a:rPr lang="pt-BR" smtClean="0"/>
              <a:pPr/>
              <a:t>31/10/2017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0DDDC-E910-9841-A20A-38D7D4AEBA94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065748"/>
            <a:ext cx="1435384" cy="4630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5E4E7-7C11-8444-BE78-5409F34440B1}" type="datetimeFigureOut">
              <a:rPr lang="pt-BR" smtClean="0"/>
              <a:pPr/>
              <a:t>31/10/2017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0DDDC-E910-9841-A20A-38D7D4AEBA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5E4E7-7C11-8444-BE78-5409F34440B1}" type="datetimeFigureOut">
              <a:rPr lang="pt-BR" smtClean="0"/>
              <a:pPr/>
              <a:t>31/10/2017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0DDDC-E910-9841-A20A-38D7D4AEBA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274" y="897613"/>
            <a:ext cx="11178302" cy="1497687"/>
          </a:xfrm>
        </p:spPr>
        <p:txBody>
          <a:bodyPr anchor="b"/>
          <a:lstStyle>
            <a:lvl1pPr>
              <a:defRPr sz="3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4274" y="2409468"/>
            <a:ext cx="11178302" cy="787598"/>
          </a:xfrm>
        </p:spPr>
        <p:txBody>
          <a:bodyPr/>
          <a:lstStyle>
            <a:lvl1pPr marL="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1pPr>
            <a:lvl2pPr marL="24003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2pPr>
            <a:lvl3pPr marL="480060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3pPr>
            <a:lvl4pPr marL="72009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4pPr>
            <a:lvl5pPr marL="96012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5pPr>
            <a:lvl6pPr marL="120015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6pPr>
            <a:lvl7pPr marL="144018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7pPr>
            <a:lvl8pPr marL="168021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8pPr>
            <a:lvl9pPr marL="192024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5E4E7-7C11-8444-BE78-5409F34440B1}" type="datetimeFigureOut">
              <a:rPr lang="pt-BR" smtClean="0"/>
              <a:pPr/>
              <a:t>31/10/2017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0DDDC-E910-9841-A20A-38D7D4AEBA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/>
          <p:nvPr userDrawn="1"/>
        </p:nvSpPr>
        <p:spPr>
          <a:xfrm>
            <a:off x="0" y="0"/>
            <a:ext cx="12960350" cy="36004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xmlns="" id="{A79C1AC7-EFD9-4E34-B92F-29A17FDC0969}"/>
              </a:ext>
            </a:extLst>
          </p:cNvPr>
          <p:cNvSpPr/>
          <p:nvPr userDrawn="1"/>
        </p:nvSpPr>
        <p:spPr>
          <a:xfrm>
            <a:off x="12032" y="0"/>
            <a:ext cx="421105" cy="360892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b="1" dirty="0"/>
              <a:t>FINALIZADA</a:t>
            </a:r>
          </a:p>
        </p:txBody>
      </p:sp>
      <p:sp>
        <p:nvSpPr>
          <p:cNvPr id="8" name="Retângulo 12"/>
          <p:cNvSpPr/>
          <p:nvPr userDrawn="1"/>
        </p:nvSpPr>
        <p:spPr>
          <a:xfrm>
            <a:off x="6470825" y="0"/>
            <a:ext cx="3249949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13"/>
          <p:cNvSpPr/>
          <p:nvPr userDrawn="1"/>
        </p:nvSpPr>
        <p:spPr>
          <a:xfrm>
            <a:off x="6470825" y="1808703"/>
            <a:ext cx="3249949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14"/>
          <p:cNvSpPr/>
          <p:nvPr userDrawn="1"/>
        </p:nvSpPr>
        <p:spPr>
          <a:xfrm>
            <a:off x="9720772" y="0"/>
            <a:ext cx="3239578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5"/>
          <p:cNvSpPr/>
          <p:nvPr userDrawn="1"/>
        </p:nvSpPr>
        <p:spPr>
          <a:xfrm>
            <a:off x="9720772" y="1808703"/>
            <a:ext cx="3239577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7"/>
          <p:cNvSpPr/>
          <p:nvPr userDrawn="1"/>
        </p:nvSpPr>
        <p:spPr>
          <a:xfrm>
            <a:off x="0" y="1808703"/>
            <a:ext cx="3241443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22"/>
          <p:cNvSpPr/>
          <p:nvPr userDrawn="1"/>
        </p:nvSpPr>
        <p:spPr>
          <a:xfrm>
            <a:off x="3241443" y="0"/>
            <a:ext cx="3229540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23"/>
          <p:cNvSpPr/>
          <p:nvPr userDrawn="1"/>
        </p:nvSpPr>
        <p:spPr>
          <a:xfrm>
            <a:off x="3241443" y="1808703"/>
            <a:ext cx="3229540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24"/>
          <p:cNvSpPr/>
          <p:nvPr userDrawn="1"/>
        </p:nvSpPr>
        <p:spPr>
          <a:xfrm>
            <a:off x="-156" y="0"/>
            <a:ext cx="3241443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Listra Diagonal 3"/>
          <p:cNvSpPr/>
          <p:nvPr userDrawn="1"/>
        </p:nvSpPr>
        <p:spPr>
          <a:xfrm>
            <a:off x="0" y="0"/>
            <a:ext cx="1080000" cy="1080000"/>
          </a:xfrm>
          <a:prstGeom prst="diagStrip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pt-BR" dirty="0"/>
          </a:p>
        </p:txBody>
      </p:sp>
      <p:sp>
        <p:nvSpPr>
          <p:cNvPr id="5" name="CaixaDeTexto 4"/>
          <p:cNvSpPr txBox="1"/>
          <p:nvPr userDrawn="1"/>
        </p:nvSpPr>
        <p:spPr>
          <a:xfrm>
            <a:off x="-69306" y="248346"/>
            <a:ext cx="914400" cy="431577"/>
          </a:xfrm>
          <a:prstGeom prst="rect">
            <a:avLst/>
          </a:prstGeom>
          <a:scene3d>
            <a:camera prst="orthographicFront">
              <a:rot lat="0" lon="0" rev="2700000"/>
            </a:camera>
            <a:lightRig rig="threePt" dir="t"/>
          </a:scene3d>
        </p:spPr>
        <p:txBody>
          <a:bodyPr vert="horz" wrap="none" lIns="91440" tIns="45720" rIns="91440" bIns="45720" rtlCol="0" anchor="t">
            <a:normAutofit/>
          </a:bodyPr>
          <a:lstStyle/>
          <a:p>
            <a:pPr>
              <a:spcBef>
                <a:spcPts val="1800"/>
              </a:spcBef>
            </a:pPr>
            <a:r>
              <a:rPr lang="pt-BR" sz="1900" b="1" cap="small" dirty="0">
                <a:solidFill>
                  <a:schemeClr val="bg1"/>
                </a:solidFill>
              </a:rPr>
              <a:t>gestão</a:t>
            </a:r>
          </a:p>
        </p:txBody>
      </p:sp>
    </p:spTree>
    <p:extLst>
      <p:ext uri="{BB962C8B-B14F-4D97-AF65-F5344CB8AC3E}">
        <p14:creationId xmlns:p14="http://schemas.microsoft.com/office/powerpoint/2010/main" val="5503893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1024" y="958453"/>
            <a:ext cx="5508149" cy="2284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61177" y="958453"/>
            <a:ext cx="5508149" cy="2284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5E4E7-7C11-8444-BE78-5409F34440B1}" type="datetimeFigureOut">
              <a:rPr lang="pt-BR" smtClean="0"/>
              <a:pPr/>
              <a:t>31/10/2017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0DDDC-E910-9841-A20A-38D7D4AEBA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712" y="191691"/>
            <a:ext cx="11178302" cy="6959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2713" y="882610"/>
            <a:ext cx="5482835" cy="432554"/>
          </a:xfrm>
        </p:spPr>
        <p:txBody>
          <a:bodyPr anchor="b"/>
          <a:lstStyle>
            <a:lvl1pPr marL="0" indent="0">
              <a:buNone/>
              <a:defRPr sz="1260" b="1"/>
            </a:lvl1pPr>
            <a:lvl2pPr marL="240030" indent="0">
              <a:buNone/>
              <a:defRPr sz="1050" b="1"/>
            </a:lvl2pPr>
            <a:lvl3pPr marL="480060" indent="0">
              <a:buNone/>
              <a:defRPr sz="945" b="1"/>
            </a:lvl3pPr>
            <a:lvl4pPr marL="720090" indent="0">
              <a:buNone/>
              <a:defRPr sz="840" b="1"/>
            </a:lvl4pPr>
            <a:lvl5pPr marL="960120" indent="0">
              <a:buNone/>
              <a:defRPr sz="840" b="1"/>
            </a:lvl5pPr>
            <a:lvl6pPr marL="1200150" indent="0">
              <a:buNone/>
              <a:defRPr sz="840" b="1"/>
            </a:lvl6pPr>
            <a:lvl7pPr marL="1440180" indent="0">
              <a:buNone/>
              <a:defRPr sz="840" b="1"/>
            </a:lvl7pPr>
            <a:lvl8pPr marL="1680210" indent="0">
              <a:buNone/>
              <a:defRPr sz="840" b="1"/>
            </a:lvl8pPr>
            <a:lvl9pPr marL="1920240" indent="0">
              <a:buNone/>
              <a:defRPr sz="8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2713" y="1315164"/>
            <a:ext cx="5482835" cy="19344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61177" y="882610"/>
            <a:ext cx="5509837" cy="432554"/>
          </a:xfrm>
        </p:spPr>
        <p:txBody>
          <a:bodyPr anchor="b"/>
          <a:lstStyle>
            <a:lvl1pPr marL="0" indent="0">
              <a:buNone/>
              <a:defRPr sz="1260" b="1"/>
            </a:lvl1pPr>
            <a:lvl2pPr marL="240030" indent="0">
              <a:buNone/>
              <a:defRPr sz="1050" b="1"/>
            </a:lvl2pPr>
            <a:lvl3pPr marL="480060" indent="0">
              <a:buNone/>
              <a:defRPr sz="945" b="1"/>
            </a:lvl3pPr>
            <a:lvl4pPr marL="720090" indent="0">
              <a:buNone/>
              <a:defRPr sz="840" b="1"/>
            </a:lvl4pPr>
            <a:lvl5pPr marL="960120" indent="0">
              <a:buNone/>
              <a:defRPr sz="840" b="1"/>
            </a:lvl5pPr>
            <a:lvl6pPr marL="1200150" indent="0">
              <a:buNone/>
              <a:defRPr sz="840" b="1"/>
            </a:lvl6pPr>
            <a:lvl7pPr marL="1440180" indent="0">
              <a:buNone/>
              <a:defRPr sz="840" b="1"/>
            </a:lvl7pPr>
            <a:lvl8pPr marL="1680210" indent="0">
              <a:buNone/>
              <a:defRPr sz="840" b="1"/>
            </a:lvl8pPr>
            <a:lvl9pPr marL="1920240" indent="0">
              <a:buNone/>
              <a:defRPr sz="8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61177" y="1315164"/>
            <a:ext cx="5509837" cy="19344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5E4E7-7C11-8444-BE78-5409F34440B1}" type="datetimeFigureOut">
              <a:rPr lang="pt-BR" smtClean="0"/>
              <a:pPr/>
              <a:t>31/10/2017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0DDDC-E910-9841-A20A-38D7D4AEBA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5E4E7-7C11-8444-BE78-5409F34440B1}" type="datetimeFigureOut">
              <a:rPr lang="pt-BR" smtClean="0"/>
              <a:pPr/>
              <a:t>31/10/2017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0DDDC-E910-9841-A20A-38D7D4AEBA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5E4E7-7C11-8444-BE78-5409F34440B1}" type="datetimeFigureOut">
              <a:rPr lang="pt-BR" smtClean="0"/>
              <a:pPr/>
              <a:t>31/10/2017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0DDDC-E910-9841-A20A-38D7D4AEBA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713" y="240030"/>
            <a:ext cx="4180050" cy="840105"/>
          </a:xfrm>
        </p:spPr>
        <p:txBody>
          <a:bodyPr anchor="b"/>
          <a:lstStyle>
            <a:lvl1pPr>
              <a:defRPr sz="16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9837" y="518398"/>
            <a:ext cx="6561177" cy="2558653"/>
          </a:xfrm>
        </p:spPr>
        <p:txBody>
          <a:bodyPr/>
          <a:lstStyle>
            <a:lvl1pPr>
              <a:defRPr sz="1680"/>
            </a:lvl1pPr>
            <a:lvl2pPr>
              <a:defRPr sz="1470"/>
            </a:lvl2pPr>
            <a:lvl3pPr>
              <a:defRPr sz="126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2713" y="1080135"/>
            <a:ext cx="4180050" cy="2001084"/>
          </a:xfrm>
        </p:spPr>
        <p:txBody>
          <a:bodyPr/>
          <a:lstStyle>
            <a:lvl1pPr marL="0" indent="0">
              <a:buNone/>
              <a:defRPr sz="840"/>
            </a:lvl1pPr>
            <a:lvl2pPr marL="240030" indent="0">
              <a:buNone/>
              <a:defRPr sz="735"/>
            </a:lvl2pPr>
            <a:lvl3pPr marL="480060" indent="0">
              <a:buNone/>
              <a:defRPr sz="630"/>
            </a:lvl3pPr>
            <a:lvl4pPr marL="720090" indent="0">
              <a:buNone/>
              <a:defRPr sz="525"/>
            </a:lvl4pPr>
            <a:lvl5pPr marL="960120" indent="0">
              <a:buNone/>
              <a:defRPr sz="525"/>
            </a:lvl5pPr>
            <a:lvl6pPr marL="1200150" indent="0">
              <a:buNone/>
              <a:defRPr sz="525"/>
            </a:lvl6pPr>
            <a:lvl7pPr marL="1440180" indent="0">
              <a:buNone/>
              <a:defRPr sz="525"/>
            </a:lvl7pPr>
            <a:lvl8pPr marL="1680210" indent="0">
              <a:buNone/>
              <a:defRPr sz="525"/>
            </a:lvl8pPr>
            <a:lvl9pPr marL="1920240" indent="0">
              <a:buNone/>
              <a:defRPr sz="5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5E4E7-7C11-8444-BE78-5409F34440B1}" type="datetimeFigureOut">
              <a:rPr lang="pt-BR" smtClean="0"/>
              <a:pPr/>
              <a:t>31/10/2017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0DDDC-E910-9841-A20A-38D7D4AEBA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713" y="240030"/>
            <a:ext cx="4180050" cy="840105"/>
          </a:xfrm>
        </p:spPr>
        <p:txBody>
          <a:bodyPr anchor="b"/>
          <a:lstStyle>
            <a:lvl1pPr>
              <a:defRPr sz="16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09837" y="518398"/>
            <a:ext cx="6561177" cy="2558653"/>
          </a:xfrm>
        </p:spPr>
        <p:txBody>
          <a:bodyPr anchor="t"/>
          <a:lstStyle>
            <a:lvl1pPr marL="0" indent="0">
              <a:buNone/>
              <a:defRPr sz="1680"/>
            </a:lvl1pPr>
            <a:lvl2pPr marL="240030" indent="0">
              <a:buNone/>
              <a:defRPr sz="1470"/>
            </a:lvl2pPr>
            <a:lvl3pPr marL="480060" indent="0">
              <a:buNone/>
              <a:defRPr sz="1260"/>
            </a:lvl3pPr>
            <a:lvl4pPr marL="720090" indent="0">
              <a:buNone/>
              <a:defRPr sz="1050"/>
            </a:lvl4pPr>
            <a:lvl5pPr marL="960120" indent="0">
              <a:buNone/>
              <a:defRPr sz="1050"/>
            </a:lvl5pPr>
            <a:lvl6pPr marL="1200150" indent="0">
              <a:buNone/>
              <a:defRPr sz="1050"/>
            </a:lvl6pPr>
            <a:lvl7pPr marL="1440180" indent="0">
              <a:buNone/>
              <a:defRPr sz="1050"/>
            </a:lvl7pPr>
            <a:lvl8pPr marL="1680210" indent="0">
              <a:buNone/>
              <a:defRPr sz="1050"/>
            </a:lvl8pPr>
            <a:lvl9pPr marL="1920240" indent="0">
              <a:buNone/>
              <a:defRPr sz="105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2713" y="1080135"/>
            <a:ext cx="4180050" cy="2001084"/>
          </a:xfrm>
        </p:spPr>
        <p:txBody>
          <a:bodyPr/>
          <a:lstStyle>
            <a:lvl1pPr marL="0" indent="0">
              <a:buNone/>
              <a:defRPr sz="840"/>
            </a:lvl1pPr>
            <a:lvl2pPr marL="240030" indent="0">
              <a:buNone/>
              <a:defRPr sz="735"/>
            </a:lvl2pPr>
            <a:lvl3pPr marL="480060" indent="0">
              <a:buNone/>
              <a:defRPr sz="630"/>
            </a:lvl3pPr>
            <a:lvl4pPr marL="720090" indent="0">
              <a:buNone/>
              <a:defRPr sz="525"/>
            </a:lvl4pPr>
            <a:lvl5pPr marL="960120" indent="0">
              <a:buNone/>
              <a:defRPr sz="525"/>
            </a:lvl5pPr>
            <a:lvl6pPr marL="1200150" indent="0">
              <a:buNone/>
              <a:defRPr sz="525"/>
            </a:lvl6pPr>
            <a:lvl7pPr marL="1440180" indent="0">
              <a:buNone/>
              <a:defRPr sz="525"/>
            </a:lvl7pPr>
            <a:lvl8pPr marL="1680210" indent="0">
              <a:buNone/>
              <a:defRPr sz="525"/>
            </a:lvl8pPr>
            <a:lvl9pPr marL="1920240" indent="0">
              <a:buNone/>
              <a:defRPr sz="5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5E4E7-7C11-8444-BE78-5409F34440B1}" type="datetimeFigureOut">
              <a:rPr lang="pt-BR" smtClean="0"/>
              <a:pPr/>
              <a:t>31/10/2017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0DDDC-E910-9841-A20A-38D7D4AEBA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5E4E7-7C11-8444-BE78-5409F34440B1}" type="datetimeFigureOut">
              <a:rPr lang="pt-BR" smtClean="0"/>
              <a:pPr/>
              <a:t>31/10/2017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0DDDC-E910-9841-A20A-38D7D4AEBA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4751" y="191691"/>
            <a:ext cx="2794575" cy="305121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1024" y="191691"/>
            <a:ext cx="8221722" cy="305121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5E4E7-7C11-8444-BE78-5409F34440B1}" type="datetimeFigureOut">
              <a:rPr lang="pt-BR" smtClean="0"/>
              <a:pPr/>
              <a:t>31/10/2017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0DDDC-E910-9841-A20A-38D7D4AEBA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 userDrawn="1"/>
        </p:nvSpPr>
        <p:spPr>
          <a:xfrm>
            <a:off x="383060" y="0"/>
            <a:ext cx="2858227" cy="360045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5"/>
          <p:cNvSpPr/>
          <p:nvPr userDrawn="1"/>
        </p:nvSpPr>
        <p:spPr>
          <a:xfrm rot="16200000">
            <a:off x="-1608696" y="1608696"/>
            <a:ext cx="3600452" cy="383058"/>
          </a:xfrm>
          <a:prstGeom prst="rect">
            <a:avLst/>
          </a:prstGeom>
          <a:solidFill>
            <a:srgbClr val="6D6E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PGE</a:t>
            </a:r>
          </a:p>
        </p:txBody>
      </p:sp>
      <p:sp>
        <p:nvSpPr>
          <p:cNvPr id="8" name="Retângulo 12"/>
          <p:cNvSpPr/>
          <p:nvPr userDrawn="1"/>
        </p:nvSpPr>
        <p:spPr>
          <a:xfrm>
            <a:off x="6470825" y="0"/>
            <a:ext cx="3249949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13"/>
          <p:cNvSpPr/>
          <p:nvPr userDrawn="1"/>
        </p:nvSpPr>
        <p:spPr>
          <a:xfrm>
            <a:off x="6470825" y="1808703"/>
            <a:ext cx="3249949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14"/>
          <p:cNvSpPr/>
          <p:nvPr userDrawn="1"/>
        </p:nvSpPr>
        <p:spPr>
          <a:xfrm>
            <a:off x="9720772" y="0"/>
            <a:ext cx="3239578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5"/>
          <p:cNvSpPr/>
          <p:nvPr userDrawn="1"/>
        </p:nvSpPr>
        <p:spPr>
          <a:xfrm>
            <a:off x="9720772" y="1808703"/>
            <a:ext cx="3239577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7"/>
          <p:cNvSpPr/>
          <p:nvPr userDrawn="1"/>
        </p:nvSpPr>
        <p:spPr>
          <a:xfrm>
            <a:off x="0" y="1808703"/>
            <a:ext cx="3241443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22"/>
          <p:cNvSpPr/>
          <p:nvPr userDrawn="1"/>
        </p:nvSpPr>
        <p:spPr>
          <a:xfrm>
            <a:off x="3241443" y="0"/>
            <a:ext cx="3229540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23"/>
          <p:cNvSpPr/>
          <p:nvPr userDrawn="1"/>
        </p:nvSpPr>
        <p:spPr>
          <a:xfrm>
            <a:off x="3241443" y="1808703"/>
            <a:ext cx="3229540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24"/>
          <p:cNvSpPr/>
          <p:nvPr userDrawn="1"/>
        </p:nvSpPr>
        <p:spPr>
          <a:xfrm>
            <a:off x="-156" y="0"/>
            <a:ext cx="3241443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0763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 userDrawn="1"/>
        </p:nvSpPr>
        <p:spPr>
          <a:xfrm>
            <a:off x="383060" y="12032"/>
            <a:ext cx="2858227" cy="360045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5"/>
          <p:cNvSpPr/>
          <p:nvPr userDrawn="1"/>
        </p:nvSpPr>
        <p:spPr>
          <a:xfrm rot="16200000">
            <a:off x="-1608696" y="1608696"/>
            <a:ext cx="3600452" cy="383058"/>
          </a:xfrm>
          <a:prstGeom prst="rect">
            <a:avLst/>
          </a:prstGeom>
          <a:solidFill>
            <a:srgbClr val="6D6E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CGE</a:t>
            </a:r>
          </a:p>
        </p:txBody>
      </p:sp>
      <p:sp>
        <p:nvSpPr>
          <p:cNvPr id="8" name="Retângulo 12"/>
          <p:cNvSpPr/>
          <p:nvPr userDrawn="1"/>
        </p:nvSpPr>
        <p:spPr>
          <a:xfrm>
            <a:off x="6470825" y="0"/>
            <a:ext cx="3249949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13"/>
          <p:cNvSpPr/>
          <p:nvPr userDrawn="1"/>
        </p:nvSpPr>
        <p:spPr>
          <a:xfrm>
            <a:off x="6470825" y="1808703"/>
            <a:ext cx="3249949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14"/>
          <p:cNvSpPr/>
          <p:nvPr userDrawn="1"/>
        </p:nvSpPr>
        <p:spPr>
          <a:xfrm>
            <a:off x="9720772" y="0"/>
            <a:ext cx="3239578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5"/>
          <p:cNvSpPr/>
          <p:nvPr userDrawn="1"/>
        </p:nvSpPr>
        <p:spPr>
          <a:xfrm>
            <a:off x="9720772" y="1808703"/>
            <a:ext cx="3239577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7"/>
          <p:cNvSpPr/>
          <p:nvPr userDrawn="1"/>
        </p:nvSpPr>
        <p:spPr>
          <a:xfrm>
            <a:off x="0" y="1808703"/>
            <a:ext cx="3241443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22"/>
          <p:cNvSpPr/>
          <p:nvPr userDrawn="1"/>
        </p:nvSpPr>
        <p:spPr>
          <a:xfrm>
            <a:off x="3241443" y="0"/>
            <a:ext cx="3229540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23"/>
          <p:cNvSpPr/>
          <p:nvPr userDrawn="1"/>
        </p:nvSpPr>
        <p:spPr>
          <a:xfrm>
            <a:off x="3241443" y="1808703"/>
            <a:ext cx="3229540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24"/>
          <p:cNvSpPr/>
          <p:nvPr userDrawn="1"/>
        </p:nvSpPr>
        <p:spPr>
          <a:xfrm>
            <a:off x="-156" y="0"/>
            <a:ext cx="3241443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3275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 userDrawn="1"/>
        </p:nvSpPr>
        <p:spPr>
          <a:xfrm>
            <a:off x="383060" y="0"/>
            <a:ext cx="2858227" cy="360045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5"/>
          <p:cNvSpPr/>
          <p:nvPr userDrawn="1"/>
        </p:nvSpPr>
        <p:spPr>
          <a:xfrm rot="16200000">
            <a:off x="-1608696" y="1608696"/>
            <a:ext cx="3600452" cy="383058"/>
          </a:xfrm>
          <a:prstGeom prst="rect">
            <a:avLst/>
          </a:prstGeom>
          <a:solidFill>
            <a:srgbClr val="6D6E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SEGOV</a:t>
            </a:r>
          </a:p>
        </p:txBody>
      </p:sp>
      <p:sp>
        <p:nvSpPr>
          <p:cNvPr id="8" name="Retângulo 12"/>
          <p:cNvSpPr/>
          <p:nvPr userDrawn="1"/>
        </p:nvSpPr>
        <p:spPr>
          <a:xfrm>
            <a:off x="6470825" y="0"/>
            <a:ext cx="3249949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13"/>
          <p:cNvSpPr/>
          <p:nvPr userDrawn="1"/>
        </p:nvSpPr>
        <p:spPr>
          <a:xfrm>
            <a:off x="6470825" y="1808703"/>
            <a:ext cx="3249949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14"/>
          <p:cNvSpPr/>
          <p:nvPr userDrawn="1"/>
        </p:nvSpPr>
        <p:spPr>
          <a:xfrm>
            <a:off x="9720772" y="0"/>
            <a:ext cx="3239578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5"/>
          <p:cNvSpPr/>
          <p:nvPr userDrawn="1"/>
        </p:nvSpPr>
        <p:spPr>
          <a:xfrm>
            <a:off x="9720772" y="1808703"/>
            <a:ext cx="3239577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7"/>
          <p:cNvSpPr/>
          <p:nvPr userDrawn="1"/>
        </p:nvSpPr>
        <p:spPr>
          <a:xfrm>
            <a:off x="0" y="1808703"/>
            <a:ext cx="3241443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22"/>
          <p:cNvSpPr/>
          <p:nvPr userDrawn="1"/>
        </p:nvSpPr>
        <p:spPr>
          <a:xfrm>
            <a:off x="3241443" y="0"/>
            <a:ext cx="3229540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23"/>
          <p:cNvSpPr/>
          <p:nvPr userDrawn="1"/>
        </p:nvSpPr>
        <p:spPr>
          <a:xfrm>
            <a:off x="3241443" y="1808703"/>
            <a:ext cx="3229540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24"/>
          <p:cNvSpPr/>
          <p:nvPr userDrawn="1"/>
        </p:nvSpPr>
        <p:spPr>
          <a:xfrm>
            <a:off x="-156" y="0"/>
            <a:ext cx="3241443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2523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 userDrawn="1"/>
        </p:nvSpPr>
        <p:spPr>
          <a:xfrm>
            <a:off x="383060" y="0"/>
            <a:ext cx="2858227" cy="360045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5"/>
          <p:cNvSpPr/>
          <p:nvPr userDrawn="1"/>
        </p:nvSpPr>
        <p:spPr>
          <a:xfrm rot="16200000">
            <a:off x="-1608696" y="1608696"/>
            <a:ext cx="3600452" cy="383058"/>
          </a:xfrm>
          <a:prstGeom prst="rect">
            <a:avLst/>
          </a:prstGeom>
          <a:solidFill>
            <a:srgbClr val="6D6E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SEFAZ</a:t>
            </a:r>
          </a:p>
        </p:txBody>
      </p:sp>
      <p:sp>
        <p:nvSpPr>
          <p:cNvPr id="8" name="Retângulo 12"/>
          <p:cNvSpPr/>
          <p:nvPr userDrawn="1"/>
        </p:nvSpPr>
        <p:spPr>
          <a:xfrm>
            <a:off x="6470825" y="0"/>
            <a:ext cx="3249949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13"/>
          <p:cNvSpPr/>
          <p:nvPr userDrawn="1"/>
        </p:nvSpPr>
        <p:spPr>
          <a:xfrm>
            <a:off x="6470825" y="1808703"/>
            <a:ext cx="3249949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14"/>
          <p:cNvSpPr/>
          <p:nvPr userDrawn="1"/>
        </p:nvSpPr>
        <p:spPr>
          <a:xfrm>
            <a:off x="9720772" y="0"/>
            <a:ext cx="3239578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5"/>
          <p:cNvSpPr/>
          <p:nvPr userDrawn="1"/>
        </p:nvSpPr>
        <p:spPr>
          <a:xfrm>
            <a:off x="9720772" y="1808703"/>
            <a:ext cx="3239577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7"/>
          <p:cNvSpPr/>
          <p:nvPr userDrawn="1"/>
        </p:nvSpPr>
        <p:spPr>
          <a:xfrm>
            <a:off x="0" y="1808703"/>
            <a:ext cx="3241443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22"/>
          <p:cNvSpPr/>
          <p:nvPr userDrawn="1"/>
        </p:nvSpPr>
        <p:spPr>
          <a:xfrm>
            <a:off x="3241443" y="0"/>
            <a:ext cx="3229540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23"/>
          <p:cNvSpPr/>
          <p:nvPr userDrawn="1"/>
        </p:nvSpPr>
        <p:spPr>
          <a:xfrm>
            <a:off x="3241443" y="1808703"/>
            <a:ext cx="3229540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24"/>
          <p:cNvSpPr/>
          <p:nvPr userDrawn="1"/>
        </p:nvSpPr>
        <p:spPr>
          <a:xfrm>
            <a:off x="-156" y="0"/>
            <a:ext cx="3241443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8112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 userDrawn="1"/>
        </p:nvSpPr>
        <p:spPr>
          <a:xfrm>
            <a:off x="383060" y="0"/>
            <a:ext cx="2858227" cy="360045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5"/>
          <p:cNvSpPr/>
          <p:nvPr userDrawn="1"/>
        </p:nvSpPr>
        <p:spPr>
          <a:xfrm rot="16200000">
            <a:off x="-1608696" y="1608696"/>
            <a:ext cx="3600452" cy="383058"/>
          </a:xfrm>
          <a:prstGeom prst="rect">
            <a:avLst/>
          </a:prstGeom>
          <a:solidFill>
            <a:srgbClr val="6D6E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SAD</a:t>
            </a:r>
          </a:p>
        </p:txBody>
      </p:sp>
      <p:sp>
        <p:nvSpPr>
          <p:cNvPr id="8" name="Retângulo 12"/>
          <p:cNvSpPr/>
          <p:nvPr userDrawn="1"/>
        </p:nvSpPr>
        <p:spPr>
          <a:xfrm>
            <a:off x="6470825" y="0"/>
            <a:ext cx="3249949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13"/>
          <p:cNvSpPr/>
          <p:nvPr userDrawn="1"/>
        </p:nvSpPr>
        <p:spPr>
          <a:xfrm>
            <a:off x="6470825" y="1808703"/>
            <a:ext cx="3249949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14"/>
          <p:cNvSpPr/>
          <p:nvPr userDrawn="1"/>
        </p:nvSpPr>
        <p:spPr>
          <a:xfrm>
            <a:off x="9720772" y="0"/>
            <a:ext cx="3239578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5"/>
          <p:cNvSpPr/>
          <p:nvPr userDrawn="1"/>
        </p:nvSpPr>
        <p:spPr>
          <a:xfrm>
            <a:off x="9720772" y="1808703"/>
            <a:ext cx="3239577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7"/>
          <p:cNvSpPr/>
          <p:nvPr userDrawn="1"/>
        </p:nvSpPr>
        <p:spPr>
          <a:xfrm>
            <a:off x="0" y="1808703"/>
            <a:ext cx="3241443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22"/>
          <p:cNvSpPr/>
          <p:nvPr userDrawn="1"/>
        </p:nvSpPr>
        <p:spPr>
          <a:xfrm>
            <a:off x="3241443" y="0"/>
            <a:ext cx="3229540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23"/>
          <p:cNvSpPr/>
          <p:nvPr userDrawn="1"/>
        </p:nvSpPr>
        <p:spPr>
          <a:xfrm>
            <a:off x="3241443" y="1808703"/>
            <a:ext cx="3229540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24"/>
          <p:cNvSpPr/>
          <p:nvPr userDrawn="1"/>
        </p:nvSpPr>
        <p:spPr>
          <a:xfrm>
            <a:off x="-156" y="0"/>
            <a:ext cx="3241443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8812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024" y="191691"/>
            <a:ext cx="11178302" cy="6959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024" y="958453"/>
            <a:ext cx="11178302" cy="2284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1024" y="3337084"/>
            <a:ext cx="2916079" cy="19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5E4E7-7C11-8444-BE78-5409F34440B1}" type="datetimeFigureOut">
              <a:rPr lang="pt-BR" smtClean="0"/>
              <a:pPr/>
              <a:t>31/10/2017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93116" y="3337084"/>
            <a:ext cx="4374118" cy="19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53247" y="3337084"/>
            <a:ext cx="2916079" cy="19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0DDDC-E910-9841-A20A-38D7D4AEBA9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6600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83" r:id="rId3"/>
    <p:sldLayoutId id="2147483711" r:id="rId4"/>
    <p:sldLayoutId id="2147483706" r:id="rId5"/>
    <p:sldLayoutId id="2147483682" r:id="rId6"/>
    <p:sldLayoutId id="2147483684" r:id="rId7"/>
    <p:sldLayoutId id="2147483685" r:id="rId8"/>
    <p:sldLayoutId id="2147483686" r:id="rId9"/>
    <p:sldLayoutId id="2147483707" r:id="rId10"/>
    <p:sldLayoutId id="2147483713" r:id="rId11"/>
    <p:sldLayoutId id="2147483714" r:id="rId12"/>
    <p:sldLayoutId id="2147483715" r:id="rId13"/>
    <p:sldLayoutId id="2147483716" r:id="rId14"/>
    <p:sldLayoutId id="2147483687" r:id="rId15"/>
    <p:sldLayoutId id="2147483708" r:id="rId16"/>
    <p:sldLayoutId id="2147483688" r:id="rId17"/>
    <p:sldLayoutId id="2147483709" r:id="rId18"/>
    <p:sldLayoutId id="2147483689" r:id="rId19"/>
    <p:sldLayoutId id="2147483690" r:id="rId20"/>
    <p:sldLayoutId id="2147483692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2" r:id="rId29"/>
    <p:sldLayoutId id="2147483703" r:id="rId30"/>
    <p:sldLayoutId id="2147483704" r:id="rId31"/>
    <p:sldLayoutId id="2147483705" r:id="rId32"/>
    <p:sldLayoutId id="2147483678" r:id="rId33"/>
    <p:sldLayoutId id="2147483679" r:id="rId34"/>
    <p:sldLayoutId id="2147483680" r:id="rId35"/>
    <p:sldLayoutId id="2147483681" r:id="rId36"/>
    <p:sldLayoutId id="2147483673" r:id="rId37"/>
    <p:sldLayoutId id="2147483674" r:id="rId38"/>
    <p:sldLayoutId id="2147483663" r:id="rId39"/>
    <p:sldLayoutId id="2147483664" r:id="rId40"/>
    <p:sldLayoutId id="2147483665" r:id="rId41"/>
    <p:sldLayoutId id="2147483666" r:id="rId42"/>
    <p:sldLayoutId id="2147483667" r:id="rId43"/>
    <p:sldLayoutId id="2147483668" r:id="rId44"/>
    <p:sldLayoutId id="2147483669" r:id="rId45"/>
    <p:sldLayoutId id="2147483670" r:id="rId46"/>
    <p:sldLayoutId id="2147483671" r:id="rId47"/>
  </p:sldLayoutIdLst>
  <p:txStyles>
    <p:titleStyle>
      <a:lvl1pPr algn="l" defTabSz="480060" rtl="0" eaLnBrk="1" latinLnBrk="0" hangingPunct="1">
        <a:lnSpc>
          <a:spcPct val="90000"/>
        </a:lnSpc>
        <a:spcBef>
          <a:spcPct val="0"/>
        </a:spcBef>
        <a:buNone/>
        <a:defRPr sz="231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0015" indent="-120015" algn="l" defTabSz="48006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470" kern="1200">
          <a:solidFill>
            <a:schemeClr val="tx1"/>
          </a:solidFill>
          <a:latin typeface="+mn-lt"/>
          <a:ea typeface="+mn-ea"/>
          <a:cs typeface="+mn-cs"/>
        </a:defRPr>
      </a:lvl1pPr>
      <a:lvl2pPr marL="36004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2pPr>
      <a:lvl3pPr marL="60007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84010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4pPr>
      <a:lvl5pPr marL="108013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5pPr>
      <a:lvl6pPr marL="132016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6pPr>
      <a:lvl7pPr marL="156019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8pPr>
      <a:lvl9pPr marL="204025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1pPr>
      <a:lvl2pPr marL="24003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2pPr>
      <a:lvl3pPr marL="48006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3pPr>
      <a:lvl4pPr marL="72009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4pPr>
      <a:lvl5pPr marL="96012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5pPr>
      <a:lvl6pPr marL="120015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6pPr>
      <a:lvl7pPr marL="144018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7pPr>
      <a:lvl8pPr marL="168021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tiny.cc/ReuniaoExecutivaMS" TargetMode="External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1024" y="191691"/>
            <a:ext cx="11178302" cy="695921"/>
          </a:xfrm>
        </p:spPr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12960350" cy="3600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0" name="Picture 2" descr="Image result for governo mato grosso do sul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6035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18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468352" y="107143"/>
            <a:ext cx="27252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b="1" cap="small" dirty="0" smtClean="0"/>
              <a:t>Interiorizar  e fortalecer no Estado Organismos Governamentais de Políticas para as Mulheres</a:t>
            </a:r>
            <a:endParaRPr lang="pt-BR" sz="1100" b="1" cap="small" dirty="0"/>
          </a:p>
          <a:p>
            <a:r>
              <a:rPr lang="pt-BR" sz="900" cap="small" dirty="0"/>
              <a:t>Gerente:  </a:t>
            </a:r>
            <a:r>
              <a:rPr lang="pt-BR" sz="900" cap="small" dirty="0" smtClean="0"/>
              <a:t>Rosana Fernandes Leal</a:t>
            </a:r>
          </a:p>
          <a:p>
            <a:r>
              <a:rPr lang="pt-BR" sz="900" cap="small" dirty="0" smtClean="0"/>
              <a:t>Entrega</a:t>
            </a:r>
            <a:r>
              <a:rPr lang="pt-BR" sz="900" cap="small" dirty="0"/>
              <a:t>: </a:t>
            </a:r>
            <a:r>
              <a:rPr lang="pt-BR" sz="900" cap="small" dirty="0" smtClean="0"/>
              <a:t>Aumentar em 30% o número de Organismos Governamentais de Políticas para as Mulheres no interior do Estado (considerando total de 27 em Dezembro de 2016); Envolver 50% dos municípios em campanhas diversas no decorrer do ano.</a:t>
            </a:r>
            <a:endParaRPr lang="pt-BR" sz="900" cap="small" dirty="0"/>
          </a:p>
        </p:txBody>
      </p:sp>
      <p:graphicFrame>
        <p:nvGraphicFramePr>
          <p:cNvPr id="18" name="Gráfico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4343708"/>
              </p:ext>
            </p:extLst>
          </p:nvPr>
        </p:nvGraphicFramePr>
        <p:xfrm>
          <a:off x="-463582" y="1702823"/>
          <a:ext cx="3657224" cy="2263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tângulo 3"/>
          <p:cNvSpPr/>
          <p:nvPr/>
        </p:nvSpPr>
        <p:spPr>
          <a:xfrm>
            <a:off x="6499489" y="249950"/>
            <a:ext cx="3150644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b="1" cap="small" dirty="0" smtClean="0"/>
              <a:t>DESTAQUES</a:t>
            </a:r>
            <a:endParaRPr lang="pt-BR" sz="1400" b="1" cap="small" dirty="0" smtClean="0"/>
          </a:p>
          <a:p>
            <a:endParaRPr lang="pt-BR" sz="1400" b="1" cap="small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cap="small" dirty="0" smtClean="0"/>
              <a:t>Campanha Outubro Rosa – rodas de conversa, blitz educativas, e palestras na Capital e no interior foram realizadas no sentido de conscientizar sobre </a:t>
            </a:r>
            <a:r>
              <a:rPr lang="pt-BR" sz="1100" cap="small" dirty="0" smtClean="0"/>
              <a:t>a prevenção ao câncer </a:t>
            </a:r>
            <a:r>
              <a:rPr lang="pt-BR" sz="1100" cap="small" dirty="0" smtClean="0"/>
              <a:t>de mama.</a:t>
            </a:r>
          </a:p>
          <a:p>
            <a:endParaRPr lang="pt-BR" sz="1000" dirty="0"/>
          </a:p>
        </p:txBody>
      </p:sp>
      <p:sp>
        <p:nvSpPr>
          <p:cNvPr id="5" name="Retângulo 4"/>
          <p:cNvSpPr/>
          <p:nvPr/>
        </p:nvSpPr>
        <p:spPr>
          <a:xfrm>
            <a:off x="3295319" y="322540"/>
            <a:ext cx="311928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b="1" cap="small" dirty="0" smtClean="0"/>
              <a:t>DESTAQUES</a:t>
            </a:r>
          </a:p>
          <a:p>
            <a:endParaRPr lang="pt-BR" sz="1100" cap="small" dirty="0" smtClean="0"/>
          </a:p>
          <a:p>
            <a:pPr>
              <a:buFont typeface="Arial" pitchFamily="34" charset="0"/>
              <a:buChar char="•"/>
            </a:pPr>
            <a:r>
              <a:rPr lang="pt-BR" sz="1100" cap="small" dirty="0" smtClean="0"/>
              <a:t>  Criação do Fórum Suprapartidário “Mais Mulheres na Política” visando a maior participação das mulheres na </a:t>
            </a:r>
            <a:r>
              <a:rPr lang="pt-BR" sz="1100" cap="small" dirty="0" smtClean="0"/>
              <a:t>política partidária </a:t>
            </a:r>
            <a:r>
              <a:rPr lang="pt-BR" sz="1100" cap="small" dirty="0" smtClean="0"/>
              <a:t>do estado. </a:t>
            </a:r>
          </a:p>
          <a:p>
            <a:endParaRPr lang="pt-BR" sz="1000" dirty="0"/>
          </a:p>
        </p:txBody>
      </p:sp>
      <p:pic>
        <p:nvPicPr>
          <p:cNvPr id="6" name="Imagem 5" descr="C:\Users\Home\Downloads\folheto 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586" y="0"/>
            <a:ext cx="3305847" cy="363449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tângulo 6"/>
          <p:cNvSpPr/>
          <p:nvPr/>
        </p:nvSpPr>
        <p:spPr>
          <a:xfrm>
            <a:off x="3306470" y="1999692"/>
            <a:ext cx="3185490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b="1" cap="small" dirty="0" smtClean="0"/>
              <a:t>DESTAQUES</a:t>
            </a:r>
          </a:p>
          <a:p>
            <a:endParaRPr lang="pt-BR" sz="1100" cap="small" dirty="0" smtClean="0"/>
          </a:p>
          <a:p>
            <a:pPr>
              <a:buFont typeface="Arial" pitchFamily="34" charset="0"/>
              <a:buChar char="•"/>
            </a:pPr>
            <a:r>
              <a:rPr lang="pt-BR" sz="1100" cap="small" dirty="0" smtClean="0"/>
              <a:t>  Programa “Mulheres em foco”  - Exibição de filmes e discussão com a temática de gênero em unidades prisionais e unidades educacionais de internação femininas de MS. </a:t>
            </a:r>
          </a:p>
          <a:p>
            <a:r>
              <a:rPr lang="pt-BR" sz="1100" cap="small" dirty="0" smtClean="0"/>
              <a:t>Parceria entre </a:t>
            </a:r>
            <a:r>
              <a:rPr lang="pt-BR" sz="1100" cap="small" dirty="0" err="1" smtClean="0"/>
              <a:t>Agepen</a:t>
            </a:r>
            <a:r>
              <a:rPr lang="pt-BR" sz="1100" cap="small" dirty="0" smtClean="0"/>
              <a:t> e </a:t>
            </a:r>
            <a:r>
              <a:rPr lang="pt-BR" sz="1100" cap="small" dirty="0" smtClean="0"/>
              <a:t>SEJUSP.</a:t>
            </a:r>
            <a:endParaRPr lang="pt-BR" sz="1100" cap="small" dirty="0" smtClean="0"/>
          </a:p>
        </p:txBody>
      </p:sp>
      <p:pic>
        <p:nvPicPr>
          <p:cNvPr id="8" name="Imagem 7" descr="A imagem pode conter: 14 pessoas, pessoas sorrindo, pessoas em pé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809" y="1803182"/>
            <a:ext cx="3202777" cy="1831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6478" y="321277"/>
            <a:ext cx="194697" cy="178832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8187" y="1989499"/>
            <a:ext cx="194697" cy="178832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9912" y="259942"/>
            <a:ext cx="194697" cy="17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32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6515538" y="78812"/>
            <a:ext cx="3265716" cy="158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cap="small" dirty="0"/>
              <a:t>Fomentar a qualidade de vida do jovem e seu desenvolvimento para o mercado de trabalho</a:t>
            </a:r>
          </a:p>
          <a:p>
            <a:r>
              <a:rPr lang="pt-BR" sz="1100" cap="small" dirty="0"/>
              <a:t>Gerente: Diego Mariano da Silva </a:t>
            </a:r>
            <a:r>
              <a:rPr lang="pt-BR" sz="1100" cap="small" dirty="0" smtClean="0"/>
              <a:t>Souza</a:t>
            </a:r>
          </a:p>
          <a:p>
            <a:r>
              <a:rPr lang="pt-BR" sz="1100" cap="small" dirty="0"/>
              <a:t>Entrega: </a:t>
            </a:r>
            <a:r>
              <a:rPr lang="pt-BR" sz="1100" cap="small" dirty="0" smtClean="0"/>
              <a:t>2 mil jovens atendidos com palestras sobre saúde e prevenção contra o uso de álcool e outras drogas; Capacitação sobre empreendedorismo para 200 jovens.</a:t>
            </a:r>
            <a:endParaRPr lang="pt-BR" sz="1100" cap="small" dirty="0"/>
          </a:p>
        </p:txBody>
      </p:sp>
      <p:sp>
        <p:nvSpPr>
          <p:cNvPr id="4" name="Retângulo 3"/>
          <p:cNvSpPr/>
          <p:nvPr/>
        </p:nvSpPr>
        <p:spPr>
          <a:xfrm>
            <a:off x="473497" y="124978"/>
            <a:ext cx="2766591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cap="small" dirty="0" smtClean="0"/>
              <a:t>Carnaval 2018</a:t>
            </a:r>
          </a:p>
          <a:p>
            <a:endParaRPr lang="pt-BR" sz="1400" b="1" cap="small" dirty="0"/>
          </a:p>
          <a:p>
            <a:r>
              <a:rPr lang="pt-BR" sz="1100" cap="small" dirty="0"/>
              <a:t>Gerente: </a:t>
            </a:r>
            <a:r>
              <a:rPr lang="pt-BR" sz="1100" cap="small" dirty="0" err="1" smtClean="0"/>
              <a:t>Melly</a:t>
            </a:r>
            <a:r>
              <a:rPr lang="pt-BR" sz="1100" cap="small" dirty="0" smtClean="0"/>
              <a:t> Sena</a:t>
            </a:r>
          </a:p>
          <a:p>
            <a:r>
              <a:rPr lang="pt-BR" sz="1100" cap="small" dirty="0" smtClean="0"/>
              <a:t>Entrega: Apoio financeiro e estrutural ao Carnaval de rua de 30 municípios do interior; Apoio financeiro a 50 escolas de samba, blocos carnavalescos e cordões.</a:t>
            </a:r>
            <a:endParaRPr lang="pt-BR" sz="1100" cap="small" dirty="0"/>
          </a:p>
        </p:txBody>
      </p:sp>
      <p:sp>
        <p:nvSpPr>
          <p:cNvPr id="5" name="Retângulo 4"/>
          <p:cNvSpPr/>
          <p:nvPr/>
        </p:nvSpPr>
        <p:spPr>
          <a:xfrm>
            <a:off x="3240089" y="251755"/>
            <a:ext cx="3113820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cap="small" dirty="0" smtClean="0"/>
              <a:t>PONTO DE ATENÇÃO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BR" sz="1100" cap="small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cap="small" dirty="0" smtClean="0"/>
              <a:t>Há pouco mais três meses para o início do Carnaval, o Edital de chamamento público do Carnaval ainda não foi publicado.</a:t>
            </a:r>
            <a:endParaRPr lang="pt-BR" sz="1100" cap="small" dirty="0"/>
          </a:p>
        </p:txBody>
      </p:sp>
      <p:sp>
        <p:nvSpPr>
          <p:cNvPr id="6" name="Retângulo 5"/>
          <p:cNvSpPr/>
          <p:nvPr/>
        </p:nvSpPr>
        <p:spPr>
          <a:xfrm>
            <a:off x="9747801" y="245702"/>
            <a:ext cx="3167760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cap="small" dirty="0" smtClean="0"/>
              <a:t>PONTO DE ATENÇÃO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BR" sz="1200" cap="small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cap="small" dirty="0" smtClean="0"/>
              <a:t>Essa iniciativa depende exclusivamente da Caravana da Saúde, que ainda não foi realizada.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cap="small" dirty="0" smtClean="0"/>
              <a:t>Não estão previstas ações fora da Caravana da Saúde.</a:t>
            </a:r>
            <a:endParaRPr lang="pt-BR" sz="1100" cap="small" dirty="0"/>
          </a:p>
        </p:txBody>
      </p:sp>
      <p:pic>
        <p:nvPicPr>
          <p:cNvPr id="7" name="Picture 2" descr="Image result for ATENÇÃO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208" y="234551"/>
            <a:ext cx="455622" cy="284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ATENÇÃO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1681" y="229759"/>
            <a:ext cx="455622" cy="284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91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479502" y="22596"/>
            <a:ext cx="2708645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cap="small" dirty="0" smtClean="0"/>
              <a:t>Realizar o Festival América do Sul</a:t>
            </a:r>
            <a:endParaRPr lang="pt-BR" sz="1600" b="1" cap="small" dirty="0"/>
          </a:p>
          <a:p>
            <a:r>
              <a:rPr lang="pt-BR" sz="1100" cap="small" dirty="0"/>
              <a:t>Gerente: </a:t>
            </a:r>
            <a:r>
              <a:rPr lang="pt-BR" sz="1100" cap="small" dirty="0" smtClean="0"/>
              <a:t>Cristina Dalva Ourives Maciel de Moura</a:t>
            </a:r>
            <a:endParaRPr lang="pt-BR" sz="1100" cap="small" dirty="0"/>
          </a:p>
          <a:p>
            <a:r>
              <a:rPr lang="pt-BR" sz="1100" cap="small" dirty="0" smtClean="0"/>
              <a:t>Entrega</a:t>
            </a:r>
            <a:r>
              <a:rPr lang="pt-BR" sz="1100" cap="small" dirty="0"/>
              <a:t>: </a:t>
            </a:r>
            <a:r>
              <a:rPr lang="pt-BR" sz="1100" cap="small" dirty="0" smtClean="0"/>
              <a:t>4 dias de programação artística variada no município de Corumbá</a:t>
            </a:r>
            <a:r>
              <a:rPr lang="pt-BR" sz="1100" cap="small" dirty="0"/>
              <a:t/>
            </a:r>
            <a:br>
              <a:rPr lang="pt-BR" sz="1100" cap="small" dirty="0"/>
            </a:br>
            <a:endParaRPr lang="pt-BR" sz="1100" cap="small" dirty="0"/>
          </a:p>
          <a:p>
            <a:endParaRPr lang="pt-BR" sz="1100" cap="small" dirty="0"/>
          </a:p>
        </p:txBody>
      </p:sp>
      <p:sp>
        <p:nvSpPr>
          <p:cNvPr id="15" name="Retângulo 14"/>
          <p:cNvSpPr/>
          <p:nvPr/>
        </p:nvSpPr>
        <p:spPr>
          <a:xfrm>
            <a:off x="6557434" y="422705"/>
            <a:ext cx="312811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cap="small" dirty="0" smtClean="0"/>
              <a:t>PONTO DE ATENÇÃO</a:t>
            </a:r>
            <a:endParaRPr lang="pt-BR" sz="1600" b="1" cap="small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BR" sz="1200" cap="small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cap="small" dirty="0" smtClean="0"/>
              <a:t>O Festival América do Sul Pantanal foi adiado para Maio de 2018.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/>
          <a:srcRect l="28697" t="15797" r="34603" b="-1"/>
          <a:stretch/>
        </p:blipFill>
        <p:spPr>
          <a:xfrm>
            <a:off x="3378200" y="1"/>
            <a:ext cx="2944577" cy="3600450"/>
          </a:xfrm>
          <a:prstGeom prst="rect">
            <a:avLst/>
          </a:prstGeom>
        </p:spPr>
      </p:pic>
      <p:sp>
        <p:nvSpPr>
          <p:cNvPr id="16" name="Retângulo 15"/>
          <p:cNvSpPr/>
          <p:nvPr/>
        </p:nvSpPr>
        <p:spPr>
          <a:xfrm>
            <a:off x="6614739" y="2001600"/>
            <a:ext cx="31154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cap="small" dirty="0" smtClean="0"/>
              <a:t>JUSTIFICATIVAS</a:t>
            </a:r>
            <a:endParaRPr lang="pt-BR" b="1" cap="small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BR" sz="1200" cap="small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cap="small" dirty="0" smtClean="0"/>
              <a:t>Mais tempo para divulgar o Festival para o público;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cap="small" dirty="0" smtClean="0"/>
              <a:t>Captar mais recursos da Lei Rouanet;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cap="small" dirty="0" smtClean="0"/>
              <a:t>Coincidir a data do Festival com uma época de alta temporada no Turismo local.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75C57D5-5D03-4107-A62D-5F31E31CFCB8}"/>
              </a:ext>
            </a:extLst>
          </p:cNvPr>
          <p:cNvSpPr/>
          <p:nvPr/>
        </p:nvSpPr>
        <p:spPr>
          <a:xfrm>
            <a:off x="7038" y="0"/>
            <a:ext cx="432000" cy="36004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/>
            <a:r>
              <a:rPr lang="pt-BR" b="1" dirty="0" smtClean="0"/>
              <a:t>CANCELADA</a:t>
            </a:r>
            <a:endParaRPr lang="pt-BR" b="1" dirty="0"/>
          </a:p>
        </p:txBody>
      </p:sp>
      <p:pic>
        <p:nvPicPr>
          <p:cNvPr id="7" name="Picture 2" descr="Image result for ATENÇÃO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144" y="411554"/>
            <a:ext cx="455622" cy="284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73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0" y="0"/>
            <a:ext cx="12960350" cy="36004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131878" y="40367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pPr>
              <a:spcBef>
                <a:spcPts val="1800"/>
              </a:spcBef>
            </a:pPr>
            <a:endParaRPr lang="pt-BR" sz="1900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431636" y="2281382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pPr>
              <a:spcBef>
                <a:spcPts val="1800"/>
              </a:spcBef>
            </a:pPr>
            <a:endParaRPr lang="pt-BR" sz="1900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51647" y="295835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pPr>
              <a:spcBef>
                <a:spcPts val="1800"/>
              </a:spcBef>
            </a:pPr>
            <a:endParaRPr lang="pt-BR" sz="1900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Picture 7"/>
          <p:cNvPicPr>
            <a:picLocks noChangeAspect="1"/>
          </p:cNvPicPr>
          <p:nvPr/>
        </p:nvPicPr>
        <p:blipFill rotWithShape="1">
          <a:blip r:embed="rId2"/>
          <a:srcRect l="2627" t="8834" r="3863" b="9878"/>
          <a:stretch/>
        </p:blipFill>
        <p:spPr>
          <a:xfrm>
            <a:off x="9909911" y="2390215"/>
            <a:ext cx="2840648" cy="868351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204458" y="2004496"/>
            <a:ext cx="27355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Obrigado</a:t>
            </a:r>
            <a:endParaRPr lang="pt-BR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20606" y="2925585"/>
            <a:ext cx="3103286" cy="3606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938" algn="ctr">
              <a:lnSpc>
                <a:spcPct val="120000"/>
              </a:lnSpc>
              <a:spcAft>
                <a:spcPts val="1000"/>
              </a:spcAft>
            </a:pPr>
            <a:r>
              <a:rPr lang="pt-BR" sz="1600" b="1" u="sng" dirty="0">
                <a:solidFill>
                  <a:srgbClr val="1F95DA"/>
                </a:solidFill>
                <a:latin typeface="Arial" charset="0"/>
                <a:ea typeface="Arial" charset="0"/>
                <a:cs typeface="Arial" charset="0"/>
                <a:hlinkClick r:id="rId3"/>
              </a:rPr>
              <a:t>gestaoestrategica@ms.gov.br</a:t>
            </a:r>
            <a:endParaRPr lang="pt-BR" sz="1600" b="1" dirty="0">
              <a:solidFill>
                <a:srgbClr val="1F95DA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29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240175" y="0"/>
            <a:ext cx="6480000" cy="3600450"/>
          </a:xfrm>
          <a:prstGeom prst="rect">
            <a:avLst/>
          </a:prstGeom>
          <a:solidFill>
            <a:srgbClr val="FDFDFD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77857" y="1241325"/>
            <a:ext cx="5004636" cy="1654629"/>
          </a:xfrm>
        </p:spPr>
        <p:txBody>
          <a:bodyPr>
            <a:noAutofit/>
          </a:bodyPr>
          <a:lstStyle/>
          <a:p>
            <a:r>
              <a:rPr lang="pt-BR" sz="3200" b="1" cap="small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REUNIÃO MENSAL </a:t>
            </a:r>
            <a:r>
              <a:rPr lang="pt-BR" sz="3200" b="1" cap="small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/>
            </a:r>
            <a:br>
              <a:rPr lang="pt-BR" sz="3200" b="1" cap="small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pt-BR" sz="3200" b="1" cap="small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/>
            </a:r>
            <a:br>
              <a:rPr lang="pt-BR" sz="3200" b="1" cap="small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pt-BR" sz="1800" cap="small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SECC</a:t>
            </a:r>
            <a:br>
              <a:rPr lang="pt-BR" sz="1800" cap="small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pt-BR" sz="1800" cap="small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</a:t>
            </a:r>
            <a:r>
              <a:rPr lang="pt-BR" sz="1600" cap="small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ECRETARIA </a:t>
            </a:r>
            <a:r>
              <a:rPr lang="pt-BR" sz="1600" cap="small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DE </a:t>
            </a:r>
            <a:r>
              <a:rPr lang="pt-BR" sz="1600" cap="small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ESTADO </a:t>
            </a:r>
            <a:r>
              <a:rPr lang="pt-BR" sz="1600" cap="small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DE C</a:t>
            </a:r>
            <a:r>
              <a:rPr lang="pt-BR" sz="1600" cap="small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ULTURA E CIDADANIA</a:t>
            </a:r>
            <a:br>
              <a:rPr lang="pt-BR" sz="1600" cap="small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pt-BR" sz="1800" cap="small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/>
            </a:r>
            <a:br>
              <a:rPr lang="pt-BR" sz="1800" cap="small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pt-BR" sz="1800" cap="small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OUTUBRO 2017</a:t>
            </a:r>
            <a:endParaRPr lang="pt-BR" sz="1800" cap="small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0"/>
            <a:ext cx="3240175" cy="36004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>
            <a:biLevel thresh="75000"/>
          </a:blip>
          <a:srcRect l="70756" t="49414" r="21366" b="34490"/>
          <a:stretch/>
        </p:blipFill>
        <p:spPr>
          <a:xfrm>
            <a:off x="9720175" y="0"/>
            <a:ext cx="3241082" cy="361405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>
            <a:biLevel thresh="75000"/>
          </a:blip>
          <a:srcRect l="70756" t="49414" r="21366" b="34490"/>
          <a:stretch/>
        </p:blipFill>
        <p:spPr>
          <a:xfrm>
            <a:off x="-107005" y="-13608"/>
            <a:ext cx="3454183" cy="3614058"/>
          </a:xfrm>
          <a:prstGeom prst="rect">
            <a:avLst/>
          </a:prstGeom>
        </p:spPr>
      </p:pic>
      <p:pic>
        <p:nvPicPr>
          <p:cNvPr id="8" name="Picture 2" descr="http://www.secc.ms.gov.br/wp-content/uploads/sites/156/2017/10/LOGO-40-ANOS-M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9" y="1087576"/>
            <a:ext cx="2932113" cy="164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secc.ms.gov.br/wp-content/uploads/sites/156/2017/10/LOGO-40-ANOS-M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659" y="975568"/>
            <a:ext cx="2932113" cy="164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05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2843" y="23109"/>
            <a:ext cx="6477332" cy="359094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70756" t="49414" r="21366" b="34490"/>
          <a:stretch/>
        </p:blipFill>
        <p:spPr>
          <a:xfrm>
            <a:off x="9720175" y="0"/>
            <a:ext cx="3241082" cy="361405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>
            <a:biLevel thresh="75000"/>
          </a:blip>
          <a:srcRect l="70756" t="49414" r="21366" b="34490"/>
          <a:stretch/>
        </p:blipFill>
        <p:spPr>
          <a:xfrm>
            <a:off x="9720175" y="0"/>
            <a:ext cx="3241082" cy="361405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>
            <a:biLevel thresh="75000"/>
          </a:blip>
          <a:srcRect l="70756" t="49414" r="21366" b="34490"/>
          <a:stretch/>
        </p:blipFill>
        <p:spPr>
          <a:xfrm>
            <a:off x="-637674" y="-13609"/>
            <a:ext cx="3898992" cy="3627667"/>
          </a:xfrm>
          <a:prstGeom prst="rect">
            <a:avLst/>
          </a:prstGeom>
        </p:spPr>
      </p:pic>
      <p:sp>
        <p:nvSpPr>
          <p:cNvPr id="2" name="Retângulo de cantos arredondados 1"/>
          <p:cNvSpPr/>
          <p:nvPr/>
        </p:nvSpPr>
        <p:spPr>
          <a:xfrm>
            <a:off x="3479800" y="1930400"/>
            <a:ext cx="1701800" cy="4445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236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E8AF3850-6ED1-467F-898A-E4B05AC4B261}"/>
              </a:ext>
            </a:extLst>
          </p:cNvPr>
          <p:cNvSpPr/>
          <p:nvPr/>
        </p:nvSpPr>
        <p:spPr>
          <a:xfrm>
            <a:off x="5275053" y="35776"/>
            <a:ext cx="2894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379650"/>
                </a:solidFill>
                <a:latin typeface="Arial" charset="0"/>
                <a:cs typeface="Arial" charset="0"/>
              </a:rPr>
              <a:t>FASES DAS INICIATIVAS</a:t>
            </a:r>
            <a:endParaRPr lang="pt-BR" b="1" u="sng" dirty="0">
              <a:solidFill>
                <a:srgbClr val="379650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103D9D5B-9ADC-43B3-916A-251109AFE216}"/>
              </a:ext>
            </a:extLst>
          </p:cNvPr>
          <p:cNvSpPr/>
          <p:nvPr/>
        </p:nvSpPr>
        <p:spPr>
          <a:xfrm rot="5400000">
            <a:off x="6558347" y="248926"/>
            <a:ext cx="421105" cy="36004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/>
            <a:r>
              <a:rPr lang="pt-BR" b="1" dirty="0"/>
              <a:t>FINALIZADA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798745C1-ABA9-4D04-A524-18B75624F36A}"/>
              </a:ext>
            </a:extLst>
          </p:cNvPr>
          <p:cNvSpPr/>
          <p:nvPr/>
        </p:nvSpPr>
        <p:spPr>
          <a:xfrm rot="5400000">
            <a:off x="5168062" y="-882159"/>
            <a:ext cx="421105" cy="36004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/>
            <a:r>
              <a:rPr lang="pt-BR" b="1" dirty="0"/>
              <a:t>EXECUÇÃO ATRASADA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D75C57D5-5D03-4107-A62D-5F31E31CFCB8}"/>
              </a:ext>
            </a:extLst>
          </p:cNvPr>
          <p:cNvSpPr/>
          <p:nvPr/>
        </p:nvSpPr>
        <p:spPr>
          <a:xfrm rot="5400000">
            <a:off x="7077994" y="838625"/>
            <a:ext cx="421105" cy="3600450"/>
          </a:xfrm>
          <a:prstGeom prst="rect">
            <a:avLst/>
          </a:prstGeom>
          <a:solidFill>
            <a:srgbClr val="FC8484"/>
          </a:solidFill>
          <a:ln>
            <a:solidFill>
              <a:srgbClr val="FC84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/>
            <a:r>
              <a:rPr lang="pt-BR" b="1" dirty="0"/>
              <a:t>EXECUÇÃO NÃO INICIADA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6A720F6D-6C52-4D01-9D60-27D3F1424E93}"/>
              </a:ext>
            </a:extLst>
          </p:cNvPr>
          <p:cNvSpPr/>
          <p:nvPr/>
        </p:nvSpPr>
        <p:spPr>
          <a:xfrm rot="5400000">
            <a:off x="5887390" y="-322716"/>
            <a:ext cx="421105" cy="36004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/>
            <a:r>
              <a:rPr lang="pt-BR" b="1" dirty="0"/>
              <a:t>EXECUÇÃO EM DIA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8C5EC06F-A625-4F4A-8812-8994C205A6B6}"/>
              </a:ext>
            </a:extLst>
          </p:cNvPr>
          <p:cNvSpPr/>
          <p:nvPr/>
        </p:nvSpPr>
        <p:spPr>
          <a:xfrm>
            <a:off x="8757626" y="1838598"/>
            <a:ext cx="517358" cy="42110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b="1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2ABA85C6-4D39-4C83-A7C9-4C1F3E337DA7}"/>
              </a:ext>
            </a:extLst>
          </p:cNvPr>
          <p:cNvSpPr/>
          <p:nvPr/>
        </p:nvSpPr>
        <p:spPr>
          <a:xfrm>
            <a:off x="8093679" y="1270150"/>
            <a:ext cx="517358" cy="42110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b="1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647BF331-9ECC-413E-89CD-88486CF49D6F}"/>
              </a:ext>
            </a:extLst>
          </p:cNvPr>
          <p:cNvSpPr/>
          <p:nvPr/>
        </p:nvSpPr>
        <p:spPr>
          <a:xfrm>
            <a:off x="7393847" y="707513"/>
            <a:ext cx="517358" cy="4211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b="1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CDAA4522-9CC5-410C-B5C1-994FD027C197}"/>
              </a:ext>
            </a:extLst>
          </p:cNvPr>
          <p:cNvSpPr/>
          <p:nvPr/>
        </p:nvSpPr>
        <p:spPr>
          <a:xfrm>
            <a:off x="9323067" y="2428297"/>
            <a:ext cx="517358" cy="421106"/>
          </a:xfrm>
          <a:prstGeom prst="rect">
            <a:avLst/>
          </a:prstGeom>
          <a:solidFill>
            <a:srgbClr val="FC8484"/>
          </a:solidFill>
          <a:ln>
            <a:solidFill>
              <a:srgbClr val="FC84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2</a:t>
            </a:r>
            <a:endParaRPr lang="pt-BR" dirty="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xmlns="" id="{907DC22C-4E77-40BA-81B7-305A76B19BFE}"/>
              </a:ext>
            </a:extLst>
          </p:cNvPr>
          <p:cNvSpPr txBox="1">
            <a:spLocks/>
          </p:cNvSpPr>
          <p:nvPr/>
        </p:nvSpPr>
        <p:spPr>
          <a:xfrm>
            <a:off x="680981" y="567371"/>
            <a:ext cx="2538846" cy="1618259"/>
          </a:xfrm>
          <a:prstGeom prst="rect">
            <a:avLst/>
          </a:prstGeom>
        </p:spPr>
        <p:txBody>
          <a:bodyPr/>
          <a:lstStyle>
            <a:lvl1pPr algn="l" defTabSz="4800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31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8 </a:t>
            </a:r>
            <a:r>
              <a:rPr lang="pt-BR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INICIATIVAS </a:t>
            </a:r>
            <a:endParaRPr lang="pt-BR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t-BR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6 </a:t>
            </a:r>
            <a:r>
              <a:rPr lang="pt-BR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INDICADORES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7491206" y="72582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r>
            <a:endParaRPr lang="pt-BR" dirty="0"/>
          </a:p>
        </p:txBody>
      </p:sp>
      <p:sp>
        <p:nvSpPr>
          <p:cNvPr id="13" name="Retângulo 12"/>
          <p:cNvSpPr/>
          <p:nvPr/>
        </p:nvSpPr>
        <p:spPr>
          <a:xfrm>
            <a:off x="8201587" y="130451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0</a:t>
            </a:r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8867464" y="188609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endParaRPr lang="pt-BR" dirty="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xmlns="" id="{D75C57D5-5D03-4107-A62D-5F31E31CFCB8}"/>
              </a:ext>
            </a:extLst>
          </p:cNvPr>
          <p:cNvSpPr/>
          <p:nvPr/>
        </p:nvSpPr>
        <p:spPr>
          <a:xfrm rot="5400000">
            <a:off x="7776797" y="1392470"/>
            <a:ext cx="421105" cy="36004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/>
            <a:r>
              <a:rPr lang="pt-BR" b="1" dirty="0" smtClean="0"/>
              <a:t>CANCELADA</a:t>
            </a:r>
            <a:endParaRPr lang="pt-BR" b="1" dirty="0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xmlns="" id="{CDAA4522-9CC5-410C-B5C1-994FD027C197}"/>
              </a:ext>
            </a:extLst>
          </p:cNvPr>
          <p:cNvSpPr/>
          <p:nvPr/>
        </p:nvSpPr>
        <p:spPr>
          <a:xfrm>
            <a:off x="10021870" y="2982142"/>
            <a:ext cx="517358" cy="42110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1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0029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4732113"/>
              </p:ext>
            </p:extLst>
          </p:nvPr>
        </p:nvGraphicFramePr>
        <p:xfrm>
          <a:off x="9735015" y="-11151"/>
          <a:ext cx="3134809" cy="1873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4673337"/>
              </p:ext>
            </p:extLst>
          </p:nvPr>
        </p:nvGraphicFramePr>
        <p:xfrm>
          <a:off x="9624160" y="1764931"/>
          <a:ext cx="3356517" cy="1873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tângulo 3"/>
          <p:cNvSpPr/>
          <p:nvPr/>
        </p:nvSpPr>
        <p:spPr>
          <a:xfrm>
            <a:off x="463357" y="463885"/>
            <a:ext cx="2782306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1200" b="1" cap="small" dirty="0"/>
          </a:p>
          <a:p>
            <a:pPr algn="r"/>
            <a:r>
              <a:rPr lang="pt-BR" sz="1200" b="1" cap="small" dirty="0" smtClean="0"/>
              <a:t>Três indicadores ainda não foram apurados:</a:t>
            </a:r>
          </a:p>
          <a:p>
            <a:endParaRPr lang="pt-BR" sz="1200" b="1" cap="small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BR" sz="1100" dirty="0"/>
          </a:p>
        </p:txBody>
      </p:sp>
      <p:sp>
        <p:nvSpPr>
          <p:cNvPr id="6" name="Retângulo 5"/>
          <p:cNvSpPr/>
          <p:nvPr/>
        </p:nvSpPr>
        <p:spPr>
          <a:xfrm>
            <a:off x="6766086" y="702412"/>
            <a:ext cx="2858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 sz="1100" b="0" i="0" u="none" strike="noStrike" kern="1200" cap="none" spc="0" normalizeH="0" baseline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  <a:ea typeface="+mj-ea"/>
                <a:cs typeface="+mj-cs"/>
              </a:defRPr>
            </a:pPr>
            <a:r>
              <a:rPr lang="pt-BR" sz="1200" cap="small" dirty="0"/>
              <a:t>4. Número de artistas regionais apoiados por editais de fomento</a:t>
            </a:r>
          </a:p>
        </p:txBody>
      </p:sp>
      <p:sp>
        <p:nvSpPr>
          <p:cNvPr id="7" name="Retângulo 6"/>
          <p:cNvSpPr/>
          <p:nvPr/>
        </p:nvSpPr>
        <p:spPr>
          <a:xfrm>
            <a:off x="6454752" y="2312733"/>
            <a:ext cx="32245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 sz="1100" b="0" i="0" u="none" strike="noStrike" kern="1200" cap="none" spc="0" normalizeH="0" baseline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  <a:ea typeface="+mj-ea"/>
                <a:cs typeface="+mj-cs"/>
              </a:defRPr>
            </a:pPr>
            <a:r>
              <a:rPr lang="pt-BR" sz="1200" cap="small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  <a:ea typeface="+mj-ea"/>
                <a:cs typeface="+mj-cs"/>
              </a:rPr>
              <a:t>6. </a:t>
            </a:r>
            <a:r>
              <a:rPr lang="pt-BR" sz="1200" cap="small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  <a:ea typeface="+mj-ea"/>
                <a:cs typeface="+mj-cs"/>
              </a:rPr>
              <a:t>Captação externa de recursos para aplicação em projetos culturais</a:t>
            </a:r>
          </a:p>
        </p:txBody>
      </p:sp>
      <p:sp>
        <p:nvSpPr>
          <p:cNvPr id="8" name="Retângulo 7"/>
          <p:cNvSpPr/>
          <p:nvPr/>
        </p:nvSpPr>
        <p:spPr>
          <a:xfrm>
            <a:off x="3356518" y="579302"/>
            <a:ext cx="310135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pt-BR" sz="1100" cap="small" dirty="0"/>
              <a:t>Índice de Jovens Nem </a:t>
            </a:r>
            <a:r>
              <a:rPr lang="pt-BR" sz="1100" cap="small" dirty="0" err="1"/>
              <a:t>Nem</a:t>
            </a:r>
            <a:r>
              <a:rPr lang="pt-BR" sz="1100" cap="small" dirty="0"/>
              <a:t> </a:t>
            </a:r>
            <a:r>
              <a:rPr lang="pt-BR" sz="1100" cap="small" dirty="0" err="1"/>
              <a:t>Nem</a:t>
            </a:r>
            <a:r>
              <a:rPr lang="pt-BR" sz="1100" cap="small" dirty="0"/>
              <a:t>;</a:t>
            </a:r>
          </a:p>
          <a:p>
            <a:pPr marL="228600" indent="-228600">
              <a:buFont typeface="+mj-lt"/>
              <a:buAutoNum type="arabicPeriod"/>
            </a:pPr>
            <a:r>
              <a:rPr lang="pt-BR" sz="1100" cap="small" dirty="0"/>
              <a:t>Plano de compras elaborado e entregue;</a:t>
            </a:r>
          </a:p>
          <a:p>
            <a:pPr marL="228600" indent="-228600">
              <a:buFont typeface="+mj-lt"/>
              <a:buAutoNum type="arabicPeriod"/>
            </a:pPr>
            <a:r>
              <a:rPr lang="pt-BR" sz="1100" cap="small" dirty="0"/>
              <a:t>PGDI executado.</a:t>
            </a:r>
            <a:endParaRPr lang="pt-BR" sz="1050" cap="small" dirty="0"/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3361447"/>
              </p:ext>
            </p:extLst>
          </p:nvPr>
        </p:nvGraphicFramePr>
        <p:xfrm>
          <a:off x="3307569" y="1771820"/>
          <a:ext cx="3036330" cy="1799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Retângulo 9"/>
          <p:cNvSpPr/>
          <p:nvPr/>
        </p:nvSpPr>
        <p:spPr>
          <a:xfrm>
            <a:off x="50465" y="2317084"/>
            <a:ext cx="31028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 sz="1100" b="0" i="0" u="none" strike="noStrike" kern="1200" cap="none" spc="0" normalizeH="0" baseline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  <a:ea typeface="+mj-ea"/>
                <a:cs typeface="+mj-cs"/>
              </a:defRPr>
            </a:pPr>
            <a:r>
              <a:rPr lang="pt-BR" sz="1200" cap="small" dirty="0"/>
              <a:t>5. </a:t>
            </a:r>
            <a:r>
              <a:rPr lang="pt-BR" sz="1200" cap="small" dirty="0" smtClean="0"/>
              <a:t>Número de municípios atendidos por editais de fomento.</a:t>
            </a:r>
            <a:endParaRPr lang="pt-BR" sz="1200" cap="small" dirty="0"/>
          </a:p>
        </p:txBody>
      </p:sp>
    </p:spTree>
    <p:extLst>
      <p:ext uri="{BB962C8B-B14F-4D97-AF65-F5344CB8AC3E}">
        <p14:creationId xmlns:p14="http://schemas.microsoft.com/office/powerpoint/2010/main" val="244034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429316" y="196349"/>
            <a:ext cx="2671011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cap="small" dirty="0" smtClean="0"/>
              <a:t>Realizar o Festival de Inverno de Bonito</a:t>
            </a:r>
            <a:endParaRPr lang="pt-BR" sz="1600" b="1" cap="small" dirty="0"/>
          </a:p>
          <a:p>
            <a:r>
              <a:rPr lang="pt-BR" sz="1100" b="1" cap="small" dirty="0"/>
              <a:t>Gerente:</a:t>
            </a:r>
            <a:r>
              <a:rPr lang="pt-BR" sz="1100" cap="small" dirty="0"/>
              <a:t> </a:t>
            </a:r>
            <a:r>
              <a:rPr lang="pt-BR" sz="1100" cap="small" dirty="0" smtClean="0"/>
              <a:t>Cristina Dalva Ourives</a:t>
            </a:r>
          </a:p>
          <a:p>
            <a:r>
              <a:rPr lang="pt-BR" sz="1100" b="1" cap="small" dirty="0" smtClean="0"/>
              <a:t>Entrega: </a:t>
            </a:r>
            <a:r>
              <a:rPr lang="pt-BR" sz="11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pt-BR" sz="1100" cap="small" dirty="0" smtClean="0"/>
              <a:t>4 dias de programação artística na cidade de Bonito</a:t>
            </a:r>
            <a:endParaRPr lang="pt-BR" sz="1100" cap="small" dirty="0"/>
          </a:p>
          <a:p>
            <a:endParaRPr lang="pt-BR" sz="1200" cap="small" dirty="0"/>
          </a:p>
        </p:txBody>
      </p:sp>
      <p:sp>
        <p:nvSpPr>
          <p:cNvPr id="9" name="Retângulo 8"/>
          <p:cNvSpPr/>
          <p:nvPr/>
        </p:nvSpPr>
        <p:spPr>
          <a:xfrm>
            <a:off x="3225740" y="133082"/>
            <a:ext cx="3210582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cap="small" dirty="0" smtClean="0"/>
              <a:t>DESTAQUES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BR" sz="1200" cap="small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cap="small" dirty="0" smtClean="0"/>
              <a:t>Entrega do </a:t>
            </a:r>
            <a:r>
              <a:rPr lang="pt-BR" sz="1100" b="1" cap="small" dirty="0" smtClean="0"/>
              <a:t>Relatório Final </a:t>
            </a:r>
            <a:r>
              <a:rPr lang="pt-BR" sz="1100" cap="small" dirty="0" smtClean="0"/>
              <a:t>contendo a análise da coordenação do Festival apresentando os pontos positivos, a abrangência do festival e sua repercussão.</a:t>
            </a:r>
            <a:endParaRPr lang="pt-BR" sz="1050" cap="small" dirty="0"/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170" y="2112138"/>
            <a:ext cx="194697" cy="178832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9852025" y="314115"/>
            <a:ext cx="3108325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cap="small" dirty="0" smtClean="0"/>
              <a:t>DESTAQUES</a:t>
            </a:r>
            <a:endParaRPr lang="pt-BR" sz="1200" cap="small" dirty="0" smtClean="0"/>
          </a:p>
          <a:p>
            <a:r>
              <a:rPr lang="pt-BR" sz="1100" cap="small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cap="small" dirty="0" smtClean="0"/>
              <a:t>Alcance mundial das notícias relacionadas ao festival, em países como: EUA, Paraguai, Japão, Reino Unido, França, etc.</a:t>
            </a:r>
            <a:endParaRPr lang="pt-BR" sz="1100" dirty="0"/>
          </a:p>
        </p:txBody>
      </p:sp>
      <p:sp>
        <p:nvSpPr>
          <p:cNvPr id="11" name="Retângulo 10"/>
          <p:cNvSpPr/>
          <p:nvPr/>
        </p:nvSpPr>
        <p:spPr>
          <a:xfrm>
            <a:off x="6613897" y="1891765"/>
            <a:ext cx="2889250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cap="small" dirty="0" smtClean="0"/>
              <a:t>DESTAQUES</a:t>
            </a:r>
            <a:endParaRPr lang="pt-BR" sz="1400" b="1" cap="small" dirty="0" smtClean="0"/>
          </a:p>
          <a:p>
            <a:endParaRPr lang="pt-BR" sz="1200" b="1" cap="small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cap="small" dirty="0" smtClean="0"/>
              <a:t>R$ </a:t>
            </a:r>
            <a:r>
              <a:rPr lang="pt-BR" sz="1100" cap="small" dirty="0"/>
              <a:t>742,75 – Investimento em mídias sociais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cap="small" dirty="0"/>
              <a:t>537.611 - Número de vezes que </a:t>
            </a:r>
            <a:r>
              <a:rPr lang="pt-BR" sz="1100" cap="small" dirty="0" smtClean="0"/>
              <a:t>alguma </a:t>
            </a:r>
            <a:r>
              <a:rPr lang="pt-BR" sz="1100" cap="small" dirty="0"/>
              <a:t>publicação foi exibida nas redes sociais</a:t>
            </a:r>
            <a:r>
              <a:rPr lang="pt-BR" sz="1100" cap="small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BR" sz="1100" cap="small" dirty="0"/>
          </a:p>
          <a:p>
            <a:pPr algn="ctr"/>
            <a:r>
              <a:rPr lang="pt-BR" sz="1100" b="1" cap="small" dirty="0" smtClean="0"/>
              <a:t>Investimento baixo e alcance alto</a:t>
            </a:r>
            <a:endParaRPr lang="pt-BR" sz="1100" b="1" cap="small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4"/>
          <a:srcRect l="31723" t="19559" r="42411" b="66570"/>
          <a:stretch/>
        </p:blipFill>
        <p:spPr>
          <a:xfrm>
            <a:off x="6613897" y="501009"/>
            <a:ext cx="2987303" cy="863179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44" y="1884004"/>
            <a:ext cx="2555568" cy="16621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3" name="Retângulo 22"/>
          <p:cNvSpPr/>
          <p:nvPr/>
        </p:nvSpPr>
        <p:spPr>
          <a:xfrm>
            <a:off x="11947833" y="2902936"/>
            <a:ext cx="971017" cy="600164"/>
          </a:xfrm>
          <a:prstGeom prst="rect">
            <a:avLst/>
          </a:prstGeom>
          <a:solidFill>
            <a:srgbClr val="FDFDFD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pt-BR" sz="1100" cap="small" dirty="0" smtClean="0"/>
              <a:t>3726 curtidas no Instagram</a:t>
            </a:r>
            <a:endParaRPr lang="pt-BR" sz="1100" dirty="0"/>
          </a:p>
        </p:txBody>
      </p:sp>
      <p:sp>
        <p:nvSpPr>
          <p:cNvPr id="26" name="Retângulo 25"/>
          <p:cNvSpPr/>
          <p:nvPr/>
        </p:nvSpPr>
        <p:spPr>
          <a:xfrm>
            <a:off x="3225740" y="1933245"/>
            <a:ext cx="32105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cap="small" dirty="0" smtClean="0"/>
              <a:t>DESTAQUES DO RELATÓRIO</a:t>
            </a:r>
            <a:endParaRPr lang="pt-BR" sz="1100" b="1" cap="small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BR" sz="1200" cap="small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cap="small" dirty="0" smtClean="0"/>
              <a:t>Interação com as escolas de Bonito e a participação dos alunos foi algo inédito e positivo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cap="small" dirty="0" smtClean="0"/>
              <a:t>Atividades além da cidade de Bonito: Assentamento Guaicurus e Distrito Águas de Miranda.</a:t>
            </a:r>
            <a:endParaRPr lang="pt-BR" sz="1050" cap="small" dirty="0"/>
          </a:p>
        </p:txBody>
      </p:sp>
      <p:sp>
        <p:nvSpPr>
          <p:cNvPr id="27" name="Retângulo 26"/>
          <p:cNvSpPr/>
          <p:nvPr/>
        </p:nvSpPr>
        <p:spPr>
          <a:xfrm>
            <a:off x="429316" y="2085907"/>
            <a:ext cx="282182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cap="small" dirty="0" smtClean="0"/>
              <a:t>DESTAQUES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BR" sz="1200" cap="small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cap="small" dirty="0" smtClean="0"/>
              <a:t>Encerramento das atividades relacionadas ao FIB no Sistema.</a:t>
            </a:r>
            <a:endParaRPr lang="pt-BR" sz="1050" cap="small" dirty="0"/>
          </a:p>
        </p:txBody>
      </p:sp>
      <p:pic>
        <p:nvPicPr>
          <p:cNvPr id="28" name="Imagem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184" y="133082"/>
            <a:ext cx="194697" cy="178832"/>
          </a:xfrm>
          <a:prstGeom prst="rect">
            <a:avLst/>
          </a:prstGeom>
        </p:spPr>
      </p:pic>
      <p:pic>
        <p:nvPicPr>
          <p:cNvPr id="29" name="Imagem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4299" y="1966345"/>
            <a:ext cx="194697" cy="178832"/>
          </a:xfrm>
          <a:prstGeom prst="rect">
            <a:avLst/>
          </a:prstGeom>
        </p:spPr>
      </p:pic>
      <p:pic>
        <p:nvPicPr>
          <p:cNvPr id="30" name="Imagem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6915" y="1913895"/>
            <a:ext cx="194697" cy="178832"/>
          </a:xfrm>
          <a:prstGeom prst="rect">
            <a:avLst/>
          </a:prstGeom>
        </p:spPr>
      </p:pic>
      <p:pic>
        <p:nvPicPr>
          <p:cNvPr id="31" name="Imagem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2931" y="327904"/>
            <a:ext cx="194697" cy="17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493444" y="70414"/>
            <a:ext cx="276390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cap="small" dirty="0" smtClean="0"/>
              <a:t>Realizar o Programa MS 40 anos</a:t>
            </a:r>
            <a:endParaRPr lang="pt-BR" sz="400" b="1" dirty="0" smtClean="0">
              <a:latin typeface="+mj-lt"/>
              <a:ea typeface="+mj-ea"/>
              <a:cs typeface="+mj-cs"/>
            </a:endParaRPr>
          </a:p>
          <a:p>
            <a:r>
              <a:rPr lang="pt-BR" sz="1000" cap="small" dirty="0" smtClean="0"/>
              <a:t>Gerente: Edgar Nazareth</a:t>
            </a:r>
          </a:p>
          <a:p>
            <a:r>
              <a:rPr lang="pt-BR" sz="1000" cap="small" dirty="0" smtClean="0"/>
              <a:t>Entregas: Show de Aniversário de 40 anos do Estado; Selo “MS 40 anos”; Uma revista e 10 livros publicados sobre história, arte e cultura do Estado; 40 homenagens a artistas regionais realizadas; 40 eventos (feiras, oficinas, exposições, festas, festivais) apoiados pelo Estado com a marca “40 anos”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pt-BR" sz="1200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BR" sz="1100" dirty="0" smtClean="0"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http://www.secc.ms.gov.br/wp-content/uploads/sites/156/2017/10/LOGO-40-ANOS-M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99" y="1881260"/>
            <a:ext cx="2932113" cy="164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 descr="http://webmail.ms.gov.br/mail/index.php/mail/viewmessage/getattachment/folder/INBOX/uniqueId/128/mimeType/aW1hZ2UvanBlZw%3D%3D/filenameOriginal/4e7d85c4c4e486c68c68d7c2c6bc227b/attachmentId/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56" r="3382"/>
          <a:stretch/>
        </p:blipFill>
        <p:spPr>
          <a:xfrm>
            <a:off x="9723855" y="0"/>
            <a:ext cx="3236495" cy="1807651"/>
          </a:xfrm>
          <a:prstGeom prst="rect">
            <a:avLst/>
          </a:prstGeom>
        </p:spPr>
      </p:pic>
      <p:pic>
        <p:nvPicPr>
          <p:cNvPr id="1032" name="Picture 8" descr="http://www.secc.ms.gov.br/wp-content/uploads/sites/156/2017/09/20170914_203337-672x37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712" y="1814262"/>
            <a:ext cx="3234319" cy="179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tângulo 17"/>
          <p:cNvSpPr/>
          <p:nvPr/>
        </p:nvSpPr>
        <p:spPr>
          <a:xfrm>
            <a:off x="6617889" y="364800"/>
            <a:ext cx="298196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1200" b="1" cap="small" dirty="0" smtClean="0"/>
              <a:t>DESTAQUES</a:t>
            </a:r>
            <a:endParaRPr lang="pt-BR" sz="1400" b="1" cap="small" dirty="0" smtClean="0"/>
          </a:p>
          <a:p>
            <a:pPr fontAlgn="base"/>
            <a:endParaRPr lang="pt-BR" sz="1200" b="1" cap="small" dirty="0"/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pt-BR" sz="1100" cap="small" dirty="0" smtClean="0"/>
              <a:t>lançamento </a:t>
            </a:r>
            <a:r>
              <a:rPr lang="pt-BR" sz="1100" cap="small" dirty="0"/>
              <a:t>de música de Almir Sater em comemoração aos 40 anos do MS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9727652" y="2171197"/>
            <a:ext cx="3218400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1200" b="1" cap="small" dirty="0" smtClean="0"/>
              <a:t>DESTAQUES</a:t>
            </a:r>
            <a:endParaRPr lang="pt-BR" sz="1600" b="1" cap="small" dirty="0" smtClean="0"/>
          </a:p>
          <a:p>
            <a:pPr fontAlgn="base"/>
            <a:endParaRPr lang="pt-BR" sz="1200" b="1" cap="small" dirty="0"/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pt-BR" sz="1100" cap="small" dirty="0"/>
              <a:t>Comemorações dos 40 anos de MS se encerram em grande estilo com músicos regionais e cantor Alceu </a:t>
            </a:r>
            <a:r>
              <a:rPr lang="pt-BR" sz="1100" cap="small" dirty="0" smtClean="0"/>
              <a:t>Valença.</a:t>
            </a:r>
            <a:endParaRPr lang="pt-BR" sz="1100" cap="small" dirty="0"/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 rotWithShape="1">
          <a:blip r:embed="rId6"/>
          <a:srcRect l="30357" t="20009" r="37140" b="14972"/>
          <a:stretch/>
        </p:blipFill>
        <p:spPr>
          <a:xfrm>
            <a:off x="3274965" y="122238"/>
            <a:ext cx="3161375" cy="337023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98958" y="380172"/>
            <a:ext cx="194697" cy="178832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93842" y="2186888"/>
            <a:ext cx="206503" cy="18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26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12956" y="105076"/>
            <a:ext cx="293575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cap="small" dirty="0" smtClean="0"/>
              <a:t>Financiar Projetos Culturais</a:t>
            </a:r>
          </a:p>
          <a:p>
            <a:endParaRPr lang="pt-BR" sz="1400" b="1" cap="small" dirty="0" smtClean="0"/>
          </a:p>
          <a:p>
            <a:r>
              <a:rPr lang="pt-BR" sz="1100" cap="small" dirty="0" smtClean="0"/>
              <a:t>Gerente: Ricardo Maia dos Santos</a:t>
            </a:r>
          </a:p>
          <a:p>
            <a:r>
              <a:rPr lang="pt-BR" sz="1100" cap="small" dirty="0" smtClean="0"/>
              <a:t>Entrega: Lançamento de Editais para projetos de cultura no valor total de R$ 7 milhões.</a:t>
            </a:r>
            <a:endParaRPr lang="pt-BR" sz="1100" cap="small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8453" t="13873" r="34065"/>
          <a:stretch/>
        </p:blipFill>
        <p:spPr>
          <a:xfrm>
            <a:off x="6682566" y="0"/>
            <a:ext cx="2940080" cy="360045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9720884" y="105076"/>
            <a:ext cx="303815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cap="small" dirty="0" smtClean="0"/>
              <a:t>PONTOS DE ATENÇÃO</a:t>
            </a:r>
          </a:p>
          <a:p>
            <a:endParaRPr lang="pt-BR" sz="1200" cap="small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cap="small" dirty="0" smtClean="0"/>
              <a:t>Os demais Editais ainda não foram publicados devido ao atraso do pagamento FIC, não há previsão para liberação do recurso da Fazenda, até o momento foram liberados R$156.000,00, restando R$1.700.000,00</a:t>
            </a:r>
            <a:endParaRPr lang="pt-BR" sz="1100" cap="small" dirty="0"/>
          </a:p>
        </p:txBody>
      </p:sp>
      <p:sp>
        <p:nvSpPr>
          <p:cNvPr id="7" name="Retângulo 6"/>
          <p:cNvSpPr/>
          <p:nvPr/>
        </p:nvSpPr>
        <p:spPr>
          <a:xfrm>
            <a:off x="9767943" y="1967498"/>
            <a:ext cx="3192407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cap="small" dirty="0" smtClean="0"/>
              <a:t>PONTOS DE ATENÇÃO</a:t>
            </a:r>
          </a:p>
          <a:p>
            <a:endParaRPr lang="pt-BR" sz="1400" b="1" cap="small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cap="small" dirty="0" smtClean="0"/>
              <a:t>Foram reprogramados o lançamento dos editais para o mês de dezembro, todos dependendo da fazenda.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cap="small" dirty="0" smtClean="0"/>
              <a:t>Mostra Economia Criativa também encontra-se parado por falta de recursos</a:t>
            </a:r>
          </a:p>
          <a:p>
            <a:endParaRPr lang="pt-BR" sz="1000" dirty="0"/>
          </a:p>
        </p:txBody>
      </p:sp>
      <p:sp>
        <p:nvSpPr>
          <p:cNvPr id="8" name="Retângulo 7"/>
          <p:cNvSpPr/>
          <p:nvPr/>
        </p:nvSpPr>
        <p:spPr>
          <a:xfrm>
            <a:off x="3295319" y="454828"/>
            <a:ext cx="311928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cap="small" dirty="0" smtClean="0"/>
              <a:t>DESTAQUES</a:t>
            </a:r>
            <a:endParaRPr lang="pt-BR" sz="1400" b="1" cap="small" dirty="0" smtClean="0"/>
          </a:p>
          <a:p>
            <a:endParaRPr lang="pt-BR" sz="1400" b="1" cap="small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cap="small" dirty="0" smtClean="0"/>
              <a:t>Festival Dança Três em Três Lagoas realizado com recursos do FIC.</a:t>
            </a:r>
          </a:p>
          <a:p>
            <a:endParaRPr lang="pt-BR" sz="1000" dirty="0"/>
          </a:p>
        </p:txBody>
      </p:sp>
      <p:pic>
        <p:nvPicPr>
          <p:cNvPr id="1026" name="Picture 2" descr="http://www.fundacaodecultura.ms.gov.br/wp-content/uploads/sites/19/2017/10/Dan%C3%A7a-Tr%C3%AAs-Orobolo-Clarissa-Lambert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560" y="1821711"/>
            <a:ext cx="3241953" cy="183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ATENÇÃO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1580" y="94299"/>
            <a:ext cx="455622" cy="284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 result for ATENÇÃO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5033" y="1956347"/>
            <a:ext cx="455622" cy="284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4744" y="481018"/>
            <a:ext cx="194697" cy="17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12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467042" y="188890"/>
            <a:ext cx="273335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cap="small" dirty="0" smtClean="0"/>
              <a:t>Realizar o Festival Jovem Show</a:t>
            </a:r>
            <a:endParaRPr lang="pt-BR" sz="1400" b="1" cap="small" dirty="0"/>
          </a:p>
          <a:p>
            <a:r>
              <a:rPr lang="pt-BR" sz="1050" b="1" cap="small" dirty="0"/>
              <a:t>Gerente</a:t>
            </a:r>
            <a:r>
              <a:rPr lang="pt-BR" sz="1050" cap="small" dirty="0" smtClean="0"/>
              <a:t>: </a:t>
            </a:r>
            <a:r>
              <a:rPr lang="pt-BR" sz="1050" cap="small" dirty="0"/>
              <a:t>Diego Mariano da Silva </a:t>
            </a:r>
            <a:r>
              <a:rPr lang="pt-BR" sz="1050" cap="small" dirty="0" smtClean="0"/>
              <a:t>Souza</a:t>
            </a:r>
          </a:p>
          <a:p>
            <a:r>
              <a:rPr lang="pt-BR" sz="1050" b="1" cap="small" dirty="0" smtClean="0"/>
              <a:t>Entregas</a:t>
            </a:r>
            <a:r>
              <a:rPr lang="pt-BR" sz="1050" cap="small" dirty="0" smtClean="0"/>
              <a:t>:  Realização do Festival Jovem Show com inscrição de, no mínimo, 500 participantes</a:t>
            </a:r>
            <a:r>
              <a:rPr lang="pt-BR" sz="1100" cap="small" dirty="0"/>
              <a:t/>
            </a:r>
            <a:br>
              <a:rPr lang="pt-BR" sz="1100" cap="small" dirty="0"/>
            </a:br>
            <a:endParaRPr lang="pt-BR" sz="1100" cap="small" dirty="0"/>
          </a:p>
        </p:txBody>
      </p:sp>
      <p:graphicFrame>
        <p:nvGraphicFramePr>
          <p:cNvPr id="25" name="Gráfico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0517988"/>
              </p:ext>
            </p:extLst>
          </p:nvPr>
        </p:nvGraphicFramePr>
        <p:xfrm>
          <a:off x="2274229" y="1797747"/>
          <a:ext cx="3937000" cy="2060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Retângulo 26"/>
          <p:cNvSpPr/>
          <p:nvPr/>
        </p:nvSpPr>
        <p:spPr>
          <a:xfrm>
            <a:off x="3358220" y="410620"/>
            <a:ext cx="301882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cap="small" dirty="0" smtClean="0"/>
              <a:t>PONTO DE ATENÇÃO</a:t>
            </a:r>
            <a:endParaRPr lang="pt-BR" sz="1600" b="1" cap="small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BR" sz="1200" cap="small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cap="small" dirty="0" smtClean="0"/>
              <a:t>A realização da última etapa da iniciativa, a final, foi novamente adiada e agora a previsão é de que aconteça no dia 25/11</a:t>
            </a:r>
            <a:endParaRPr lang="pt-BR" sz="1100" dirty="0"/>
          </a:p>
        </p:txBody>
      </p:sp>
      <p:pic>
        <p:nvPicPr>
          <p:cNvPr id="3074" name="Picture 2" descr="http://www.festivaljovemshow.secc.ms.gov.br/wp-content/uploads/sites/164/2017/02/cropped-topo_festival_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5" r="36133"/>
          <a:stretch/>
        </p:blipFill>
        <p:spPr bwMode="auto">
          <a:xfrm>
            <a:off x="6514236" y="10147"/>
            <a:ext cx="3204000" cy="179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ATENÇÃO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720" y="390667"/>
            <a:ext cx="455622" cy="284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8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t">
        <a:normAutofit fontScale="77500" lnSpcReduction="20000"/>
      </a:bodyPr>
      <a:lstStyle>
        <a:defPPr>
          <a:spcBef>
            <a:spcPts val="1800"/>
          </a:spcBef>
          <a:defRPr sz="1900" cap="small"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12736</TotalTime>
  <Words>886</Words>
  <Application>Microsoft Office PowerPoint</Application>
  <PresentationFormat>Personalizar</PresentationFormat>
  <Paragraphs>125</Paragraphs>
  <Slides>13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Office Theme</vt:lpstr>
      <vt:lpstr>Apresentação do PowerPoint</vt:lpstr>
      <vt:lpstr>REUNIÃO MENSAL   SECC SECRETARIA DE ESTADO DE CULTURA E CIDADANIA  OUTUBRO 2017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Rafael Pinheiro</dc:creator>
  <cp:lastModifiedBy>SGI</cp:lastModifiedBy>
  <cp:revision>889</cp:revision>
  <cp:lastPrinted>2017-09-25T18:37:54Z</cp:lastPrinted>
  <dcterms:created xsi:type="dcterms:W3CDTF">2017-06-06T04:16:55Z</dcterms:created>
  <dcterms:modified xsi:type="dcterms:W3CDTF">2017-10-31T19:31:38Z</dcterms:modified>
</cp:coreProperties>
</file>