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notesMasterIdLst>
    <p:notesMasterId r:id="rId16"/>
  </p:notesMasterIdLst>
  <p:sldIdLst>
    <p:sldId id="284" r:id="rId2"/>
    <p:sldId id="619" r:id="rId3"/>
    <p:sldId id="487" r:id="rId4"/>
    <p:sldId id="636" r:id="rId5"/>
    <p:sldId id="621" r:id="rId6"/>
    <p:sldId id="622" r:id="rId7"/>
    <p:sldId id="627" r:id="rId8"/>
    <p:sldId id="625" r:id="rId9"/>
    <p:sldId id="637" r:id="rId10"/>
    <p:sldId id="626" r:id="rId11"/>
    <p:sldId id="633" r:id="rId12"/>
    <p:sldId id="632" r:id="rId13"/>
    <p:sldId id="634" r:id="rId14"/>
    <p:sldId id="617" r:id="rId15"/>
  </p:sldIdLst>
  <p:sldSz cx="12960350" cy="360045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44546A"/>
    <a:srgbClr val="1F95DA"/>
    <a:srgbClr val="A6CE39"/>
    <a:srgbClr val="F5821F"/>
    <a:srgbClr val="607796"/>
    <a:srgbClr val="A1B0C3"/>
    <a:srgbClr val="94CFF0"/>
    <a:srgbClr val="BEDB6B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8" autoAdjust="0"/>
    <p:restoredTop sz="85125" autoAdjust="0"/>
  </p:normalViewPr>
  <p:slideViewPr>
    <p:cSldViewPr snapToGrid="0" snapToObjects="1" showGuides="1">
      <p:cViewPr varScale="1">
        <p:scale>
          <a:sx n="82" d="100"/>
          <a:sy n="82" d="100"/>
        </p:scale>
        <p:origin x="90" y="504"/>
      </p:cViewPr>
      <p:guideLst>
        <p:guide orient="horz" pos="1134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49" d="100"/>
          <a:sy n="49" d="100"/>
        </p:scale>
        <p:origin x="-2940" y="-90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Pasta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rcisio%20Santana\Desktop\Dados%20Sedhas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rcisio%20Santana\Desktop\Dados%20Sedhas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rcisio%20Santana\Desktop\Dados%20Sedhas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rcisio%20Santana\Desktop\Dados%20Sedhast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rcisio%20Santana\Desktop\Dados%20Sedhast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rcisio%20Santana\Desktop\Dados%20Sedhast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Plan1!$L$10</c:f>
              <c:strCache>
                <c:ptCount val="1"/>
                <c:pt idx="0">
                  <c:v>Educação, cultura e esporte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Plan1!$K$10</c:f>
              <c:numCache>
                <c:formatCode>General</c:formatCode>
                <c:ptCount val="1"/>
                <c:pt idx="0">
                  <c:v>147</c:v>
                </c:pt>
              </c:numCache>
            </c:numRef>
          </c:val>
        </c:ser>
        <c:ser>
          <c:idx val="1"/>
          <c:order val="1"/>
          <c:tx>
            <c:strRef>
              <c:f>Plan1!$L$11</c:f>
              <c:strCache>
                <c:ptCount val="1"/>
                <c:pt idx="0">
                  <c:v>Saúde e prevenção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4799324681543"/>
                      <c:h val="0.24920286264856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Plan1!$K$11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4"/>
          <c:order val="2"/>
          <c:tx>
            <c:strRef>
              <c:f>Plan1!$L$14</c:f>
              <c:strCache>
                <c:ptCount val="1"/>
                <c:pt idx="0">
                  <c:v>Rede de voluntários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588923580285091E-3"/>
                  <c:y val="-6.3916379704676132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Plan1!$K$14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</c:ser>
        <c:ser>
          <c:idx val="5"/>
          <c:order val="3"/>
          <c:tx>
            <c:strRef>
              <c:f>Plan1!$L$15</c:f>
              <c:strCache>
                <c:ptCount val="1"/>
                <c:pt idx="0">
                  <c:v>Emprego e Renda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Plan1!$K$15</c:f>
              <c:numCache>
                <c:formatCode>General</c:formatCode>
                <c:ptCount val="1"/>
                <c:pt idx="0">
                  <c:v>101</c:v>
                </c:pt>
              </c:numCache>
            </c:numRef>
          </c:val>
        </c:ser>
        <c:ser>
          <c:idx val="6"/>
          <c:order val="4"/>
          <c:tx>
            <c:strRef>
              <c:f>Plan1!$L$16</c:f>
              <c:strCache>
                <c:ptCount val="1"/>
                <c:pt idx="0">
                  <c:v>Escola da Família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Plan1!$K$16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402648"/>
        <c:axId val="268400688"/>
      </c:barChart>
      <c:catAx>
        <c:axId val="268402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68400688"/>
        <c:crosses val="autoZero"/>
        <c:auto val="1"/>
        <c:lblAlgn val="ctr"/>
        <c:lblOffset val="100"/>
        <c:noMultiLvlLbl val="0"/>
      </c:catAx>
      <c:valAx>
        <c:axId val="26840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Número de famílias atendidas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8402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pt-B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'Erradicação do subregistro'!$D$10:$D$11</c:f>
              <c:strCache>
                <c:ptCount val="2"/>
                <c:pt idx="0">
                  <c:v>Realizado</c:v>
                </c:pt>
                <c:pt idx="1">
                  <c:v>A realizar</c:v>
                </c:pt>
              </c:strCache>
            </c:strRef>
          </c:cat>
          <c:val>
            <c:numRef>
              <c:f>'Erradicação do subregistro'!$E$10:$E$11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151898577060138"/>
          <c:y val="0.37899784045225582"/>
          <c:w val="0.29966325578162389"/>
          <c:h val="0.3199198200971798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Procon!$E$9:$E$10</c:f>
              <c:strCache>
                <c:ptCount val="2"/>
                <c:pt idx="0">
                  <c:v>Realizado</c:v>
                </c:pt>
                <c:pt idx="1">
                  <c:v>A realizar</c:v>
                </c:pt>
              </c:strCache>
            </c:strRef>
          </c:cat>
          <c:val>
            <c:numRef>
              <c:f>Procon!$F$9:$F$10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57937086166011"/>
          <c:y val="0.34558648399108893"/>
          <c:w val="0.32481714846693399"/>
          <c:h val="0.3381228290839176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'Readequar estrutura Vale renda'!$D$1:$D$2</c:f>
              <c:strCache>
                <c:ptCount val="2"/>
                <c:pt idx="0">
                  <c:v>Realizado</c:v>
                </c:pt>
                <c:pt idx="1">
                  <c:v>A realizar</c:v>
                </c:pt>
              </c:strCache>
            </c:strRef>
          </c:cat>
          <c:val>
            <c:numRef>
              <c:f>'Readequar estrutura Vale renda'!$E$1:$E$2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827412245093063"/>
          <c:y val="0.38872708928505301"/>
          <c:w val="0.34833515742355514"/>
          <c:h val="0.2709767466185518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'Passe Livre'!$F$9:$F$16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</c:strCache>
            </c:strRef>
          </c:cat>
          <c:val>
            <c:numRef>
              <c:f>'Passe Livre'!$G$9:$G$16</c:f>
              <c:numCache>
                <c:formatCode>General</c:formatCode>
                <c:ptCount val="8"/>
                <c:pt idx="0">
                  <c:v>104195</c:v>
                </c:pt>
                <c:pt idx="1">
                  <c:v>96466</c:v>
                </c:pt>
                <c:pt idx="2">
                  <c:v>104196</c:v>
                </c:pt>
                <c:pt idx="3">
                  <c:v>101417</c:v>
                </c:pt>
                <c:pt idx="4">
                  <c:v>104677</c:v>
                </c:pt>
                <c:pt idx="5">
                  <c:v>101954</c:v>
                </c:pt>
                <c:pt idx="6">
                  <c:v>108212</c:v>
                </c:pt>
                <c:pt idx="7">
                  <c:v>108899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401080"/>
        <c:axId val="268401864"/>
      </c:barChart>
      <c:catAx>
        <c:axId val="268401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8401864"/>
        <c:crosses val="autoZero"/>
        <c:auto val="1"/>
        <c:lblAlgn val="ctr"/>
        <c:lblOffset val="100"/>
        <c:noMultiLvlLbl val="0"/>
      </c:catAx>
      <c:valAx>
        <c:axId val="268401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Número de passes livres concedidos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8401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534182788737183"/>
          <c:y val="5.1400554097404468E-2"/>
          <c:w val="0.79243596370471059"/>
          <c:h val="0.809471420239136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'SUAS capacitados'!$F$7:$F$12</c:f>
              <c:strCache>
                <c:ptCount val="6"/>
                <c:pt idx="0">
                  <c:v>Mar</c:v>
                </c:pt>
                <c:pt idx="1">
                  <c:v>Abr</c:v>
                </c:pt>
                <c:pt idx="2">
                  <c:v>Mai</c:v>
                </c:pt>
                <c:pt idx="3">
                  <c:v>Jun</c:v>
                </c:pt>
                <c:pt idx="4">
                  <c:v>Jul</c:v>
                </c:pt>
                <c:pt idx="5">
                  <c:v>Ago</c:v>
                </c:pt>
              </c:strCache>
            </c:strRef>
          </c:cat>
          <c:val>
            <c:numRef>
              <c:f>'SUAS capacitados'!$G$7:$G$12</c:f>
              <c:numCache>
                <c:formatCode>General</c:formatCode>
                <c:ptCount val="6"/>
                <c:pt idx="0">
                  <c:v>125</c:v>
                </c:pt>
                <c:pt idx="1">
                  <c:v>145</c:v>
                </c:pt>
                <c:pt idx="2">
                  <c:v>246</c:v>
                </c:pt>
                <c:pt idx="3">
                  <c:v>536</c:v>
                </c:pt>
                <c:pt idx="4">
                  <c:v>485</c:v>
                </c:pt>
                <c:pt idx="5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404216"/>
        <c:axId val="268403824"/>
      </c:barChart>
      <c:catAx>
        <c:axId val="268404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8403824"/>
        <c:crosses val="autoZero"/>
        <c:auto val="1"/>
        <c:lblAlgn val="ctr"/>
        <c:lblOffset val="100"/>
        <c:noMultiLvlLbl val="0"/>
      </c:catAx>
      <c:valAx>
        <c:axId val="268403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Número de profissionais capacitados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8404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609794419572006"/>
          <c:y val="5.2680994946806087E-2"/>
          <c:w val="0.80263874476658281"/>
          <c:h val="0.80472515668637568"/>
        </c:manualLayout>
      </c:layout>
      <c:lineChart>
        <c:grouping val="standard"/>
        <c:varyColors val="0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'PVU e PVUI'!$H$6:$H$13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</c:strCache>
            </c:strRef>
          </c:cat>
          <c:val>
            <c:numRef>
              <c:f>'PVU e PVUI'!$I$6:$I$13</c:f>
              <c:numCache>
                <c:formatCode>General</c:formatCode>
                <c:ptCount val="8"/>
                <c:pt idx="0">
                  <c:v>1485</c:v>
                </c:pt>
                <c:pt idx="1">
                  <c:v>1360</c:v>
                </c:pt>
                <c:pt idx="2">
                  <c:v>1326</c:v>
                </c:pt>
                <c:pt idx="3">
                  <c:v>1292</c:v>
                </c:pt>
                <c:pt idx="4">
                  <c:v>1244</c:v>
                </c:pt>
                <c:pt idx="5">
                  <c:v>1227</c:v>
                </c:pt>
                <c:pt idx="6">
                  <c:v>1209</c:v>
                </c:pt>
                <c:pt idx="7">
                  <c:v>1786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2123000"/>
        <c:axId val="272125352"/>
      </c:lineChart>
      <c:catAx>
        <c:axId val="272123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2125352"/>
        <c:crosses val="autoZero"/>
        <c:auto val="1"/>
        <c:lblAlgn val="ctr"/>
        <c:lblOffset val="100"/>
        <c:noMultiLvlLbl val="0"/>
      </c:catAx>
      <c:valAx>
        <c:axId val="272125352"/>
        <c:scaling>
          <c:orientation val="minMax"/>
          <c:min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Número de Beneficiários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2123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'PVU e PVUI'!$H$16:$H$23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</c:strCache>
            </c:strRef>
          </c:cat>
          <c:val>
            <c:numRef>
              <c:f>'PVU e PVUI'!$I$16:$I$23</c:f>
              <c:numCache>
                <c:formatCode>General</c:formatCode>
                <c:ptCount val="8"/>
                <c:pt idx="0">
                  <c:v>69</c:v>
                </c:pt>
                <c:pt idx="1">
                  <c:v>63</c:v>
                </c:pt>
                <c:pt idx="2">
                  <c:v>51</c:v>
                </c:pt>
                <c:pt idx="3">
                  <c:v>50</c:v>
                </c:pt>
                <c:pt idx="4">
                  <c:v>49</c:v>
                </c:pt>
                <c:pt idx="5">
                  <c:v>101</c:v>
                </c:pt>
                <c:pt idx="6">
                  <c:v>101</c:v>
                </c:pt>
                <c:pt idx="7">
                  <c:v>101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2122216"/>
        <c:axId val="272122608"/>
      </c:lineChart>
      <c:catAx>
        <c:axId val="272122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2122608"/>
        <c:crosses val="autoZero"/>
        <c:auto val="1"/>
        <c:lblAlgn val="ctr"/>
        <c:lblOffset val="100"/>
        <c:noMultiLvlLbl val="0"/>
      </c:catAx>
      <c:valAx>
        <c:axId val="272122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Número de beneficiários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21222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9.9961641205321763E-2"/>
                  <c:y val="-0.267569883910152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596912153284426E-2"/>
                  <c:y val="0.180534545336979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'Empreendedorismo Vale renda'!$D$8:$D$9</c:f>
              <c:strCache>
                <c:ptCount val="2"/>
                <c:pt idx="0">
                  <c:v>Realizado </c:v>
                </c:pt>
                <c:pt idx="1">
                  <c:v>A realizar</c:v>
                </c:pt>
              </c:strCache>
            </c:strRef>
          </c:cat>
          <c:val>
            <c:numRef>
              <c:f>'Empreendedorismo Vale renda'!$E$8:$E$9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263334213144382"/>
          <c:y val="0.3625358828063715"/>
          <c:w val="0.39276215226918737"/>
          <c:h val="0.36857321283630295"/>
        </c:manualLayout>
      </c:layout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Plan2!$F$7:$F$12</c:f>
              <c:strCache>
                <c:ptCount val="6"/>
                <c:pt idx="0">
                  <c:v>Anhanduizinho</c:v>
                </c:pt>
                <c:pt idx="1">
                  <c:v>Bandeira</c:v>
                </c:pt>
                <c:pt idx="2">
                  <c:v>Imbirussu</c:v>
                </c:pt>
                <c:pt idx="3">
                  <c:v>Lagoa</c:v>
                </c:pt>
                <c:pt idx="4">
                  <c:v>Segredo</c:v>
                </c:pt>
                <c:pt idx="5">
                  <c:v>Prosa</c:v>
                </c:pt>
              </c:strCache>
            </c:strRef>
          </c:cat>
          <c:val>
            <c:numRef>
              <c:f>Plan2!$G$7:$G$12</c:f>
              <c:numCache>
                <c:formatCode>General</c:formatCode>
                <c:ptCount val="6"/>
                <c:pt idx="0">
                  <c:v>123</c:v>
                </c:pt>
                <c:pt idx="1">
                  <c:v>60</c:v>
                </c:pt>
                <c:pt idx="2">
                  <c:v>85</c:v>
                </c:pt>
                <c:pt idx="3">
                  <c:v>77</c:v>
                </c:pt>
                <c:pt idx="4">
                  <c:v>55</c:v>
                </c:pt>
                <c:pt idx="5">
                  <c:v>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2124960"/>
        <c:axId val="377060904"/>
      </c:barChart>
      <c:catAx>
        <c:axId val="2721249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77060904"/>
        <c:crosses val="autoZero"/>
        <c:auto val="1"/>
        <c:lblAlgn val="ctr"/>
        <c:lblOffset val="100"/>
        <c:noMultiLvlLbl val="0"/>
      </c:catAx>
      <c:valAx>
        <c:axId val="37706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721249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Plan1!$I$9:$I$15</c:f>
              <c:strCache>
                <c:ptCount val="7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Plan1!$H$9:$H$15</c:f>
              <c:numCache>
                <c:formatCode>General</c:formatCode>
                <c:ptCount val="7"/>
                <c:pt idx="0">
                  <c:v>27.3</c:v>
                </c:pt>
                <c:pt idx="1">
                  <c:v>75.37</c:v>
                </c:pt>
                <c:pt idx="2">
                  <c:v>74.56</c:v>
                </c:pt>
                <c:pt idx="3">
                  <c:v>73.5</c:v>
                </c:pt>
                <c:pt idx="4">
                  <c:v>76.180000000000007</c:v>
                </c:pt>
                <c:pt idx="5">
                  <c:v>75.14</c:v>
                </c:pt>
                <c:pt idx="6">
                  <c:v>75.12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062864"/>
        <c:axId val="377061296"/>
      </c:barChart>
      <c:catAx>
        <c:axId val="377062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7061296"/>
        <c:crosses val="autoZero"/>
        <c:auto val="1"/>
        <c:lblAlgn val="ctr"/>
        <c:lblOffset val="100"/>
        <c:noMultiLvlLbl val="0"/>
      </c:catAx>
      <c:valAx>
        <c:axId val="37706129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n-US" sz="800"/>
                  <a:t>Porcentagem de famílias atendidas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706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'Direitos Humanos em ação'!$E$10:$E$11</c:f>
              <c:strCache>
                <c:ptCount val="2"/>
                <c:pt idx="0">
                  <c:v>Realizado</c:v>
                </c:pt>
                <c:pt idx="1">
                  <c:v>A realizar</c:v>
                </c:pt>
              </c:strCache>
            </c:strRef>
          </c:cat>
          <c:val>
            <c:numRef>
              <c:f>'Direitos Humanos em ação'!$F$10:$F$11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250848630502081"/>
          <c:y val="0.3162905045201741"/>
          <c:w val="0.34060615128533622"/>
          <c:h val="0.3967153478308009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8AD71812-C2E6-534A-A54E-DBCAAC7E1E53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625725" y="1231900"/>
            <a:ext cx="119872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F5FB60A6-5A73-5846-8D4C-A5021354B5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11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91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64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63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49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2026" y="1118478"/>
            <a:ext cx="11016298" cy="77176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44054" y="2040260"/>
            <a:ext cx="9072245" cy="9201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318118" y="75848"/>
            <a:ext cx="4133361" cy="161270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8025" y="75848"/>
            <a:ext cx="12184080" cy="161270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-156" y="0"/>
            <a:ext cx="12962856" cy="3600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43989" y="24232"/>
            <a:ext cx="6870031" cy="1497687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PRINCIPAIS ENTREGAS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PGE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76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12032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CGE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27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SEGOV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52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SEFAZ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11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81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SEINFRA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71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BED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SEMAGRO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99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67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12032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45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SEJUSP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4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SECC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82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SEDHAST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88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CONVÊNIOS FEDERAIS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69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LICITAÇÃO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13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8478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istra Diagonal 17"/>
          <p:cNvSpPr>
            <a:spLocks noChangeAspect="1"/>
          </p:cNvSpPr>
          <p:nvPr userDrawn="1"/>
        </p:nvSpPr>
        <p:spPr>
          <a:xfrm>
            <a:off x="0" y="0"/>
            <a:ext cx="1440000" cy="1440000"/>
          </a:xfrm>
          <a:prstGeom prst="diagStripe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73922" y="343714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 algn="ctr">
              <a:spcBef>
                <a:spcPts val="1800"/>
              </a:spcBef>
            </a:pPr>
            <a:r>
              <a:rPr lang="pt-BR" sz="1200" b="1" cap="small" smtClean="0">
                <a:solidFill>
                  <a:schemeClr val="bg1"/>
                </a:solidFill>
              </a:rPr>
              <a:t>LIBERAÇÃO </a:t>
            </a:r>
            <a:br>
              <a:rPr lang="pt-BR" sz="1200" b="1" cap="small" smtClean="0">
                <a:solidFill>
                  <a:schemeClr val="bg1"/>
                </a:solidFill>
              </a:rPr>
            </a:br>
            <a:r>
              <a:rPr lang="pt-BR" sz="1200" b="1" cap="small" smtClean="0">
                <a:solidFill>
                  <a:schemeClr val="bg1"/>
                </a:solidFill>
              </a:rPr>
              <a:t>DE RECURSOS</a:t>
            </a:r>
            <a:endParaRPr lang="pt-BR" sz="1200" b="1" cap="small" dirty="0" smtClean="0">
              <a:solidFill>
                <a:schemeClr val="bg1"/>
              </a:solidFill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14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JURÍDICO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88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HUMANOS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86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778" y="2313623"/>
            <a:ext cx="11016298" cy="71508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3778" y="1526025"/>
            <a:ext cx="11016298" cy="78759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8027" y="440889"/>
            <a:ext cx="8158720" cy="1247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292753" y="440889"/>
            <a:ext cx="8158720" cy="1247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19" y="144185"/>
            <a:ext cx="11664315" cy="60007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8019" y="805934"/>
            <a:ext cx="5726405" cy="33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8019" y="1141809"/>
            <a:ext cx="5726405" cy="2074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83685" y="805934"/>
            <a:ext cx="5728655" cy="33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83685" y="1141809"/>
            <a:ext cx="5728655" cy="2074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18" y="143351"/>
            <a:ext cx="4263866" cy="6100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7137" y="143352"/>
            <a:ext cx="7245196" cy="30728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48018" y="753428"/>
            <a:ext cx="4263866" cy="24628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0319" y="2520320"/>
            <a:ext cx="7776210" cy="297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0319" y="321707"/>
            <a:ext cx="7776210" cy="21602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0319" y="2817857"/>
            <a:ext cx="7776210" cy="422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48019" y="144185"/>
            <a:ext cx="11664315" cy="60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8019" y="840109"/>
            <a:ext cx="11664315" cy="2376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48017" y="3337084"/>
            <a:ext cx="302408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5E4E7-7C11-8444-BE78-5409F34440B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428121" y="3337084"/>
            <a:ext cx="4104111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288251" y="3337084"/>
            <a:ext cx="302408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706" r:id="rId13"/>
    <p:sldLayoutId id="2147483682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2" r:id="rId22"/>
    <p:sldLayoutId id="2147483694" r:id="rId23"/>
    <p:sldLayoutId id="2147483695" r:id="rId24"/>
    <p:sldLayoutId id="2147483698" r:id="rId25"/>
    <p:sldLayoutId id="2147483699" r:id="rId26"/>
    <p:sldLayoutId id="2147483702" r:id="rId27"/>
    <p:sldLayoutId id="2147483703" r:id="rId28"/>
    <p:sldLayoutId id="2147483704" r:id="rId2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6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1024" y="191691"/>
            <a:ext cx="11178302" cy="695921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Image result for governo mato grosso do sul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603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54901"/>
            <a:ext cx="32657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small" dirty="0"/>
              <a:t>Programa Direitos Humanos em ação</a:t>
            </a:r>
          </a:p>
          <a:p>
            <a:r>
              <a:rPr lang="pt-BR" sz="1200" cap="small" dirty="0"/>
              <a:t>Gerente: Gislaine </a:t>
            </a:r>
            <a:r>
              <a:rPr lang="pt-BR" sz="1200" cap="small" dirty="0" smtClean="0"/>
              <a:t>Matoso</a:t>
            </a:r>
          </a:p>
          <a:p>
            <a:r>
              <a:rPr lang="pt-BR" sz="1200" cap="small" dirty="0"/>
              <a:t>Entrega: Ações realizadas em 6 escolas, 8 unidades educacionais de internação, 15 organizações do 3° setor e 4 universidades.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495144" y="149968"/>
            <a:ext cx="32502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PONTOS DE ATENÇÃO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>
              <a:buFont typeface="Arial" pitchFamily="34" charset="0"/>
              <a:buChar char="•"/>
            </a:pPr>
            <a:endParaRPr lang="pt-BR" sz="600" dirty="0" smtClean="0"/>
          </a:p>
          <a:p>
            <a:pPr>
              <a:buFont typeface="Arial" pitchFamily="34" charset="0"/>
              <a:buChar char="•"/>
            </a:pPr>
            <a:r>
              <a:rPr lang="pt-BR" sz="1200" cap="small" dirty="0"/>
              <a:t>Número  insuficiente de técnicos para a realização dos trabalhos.</a:t>
            </a:r>
          </a:p>
          <a:p>
            <a:pPr>
              <a:buFont typeface="Arial" pitchFamily="34" charset="0"/>
              <a:buChar char="•"/>
            </a:pPr>
            <a:endParaRPr lang="pt-BR" sz="1600" dirty="0" smtClean="0"/>
          </a:p>
          <a:p>
            <a:pPr>
              <a:buFont typeface="Arial" pitchFamily="34" charset="0"/>
              <a:buChar char="•"/>
            </a:pPr>
            <a:endParaRPr lang="pt-BR" sz="1600" dirty="0" smtClean="0"/>
          </a:p>
          <a:p>
            <a:pPr>
              <a:buFont typeface="Arial" pitchFamily="34" charset="0"/>
              <a:buChar char="•"/>
            </a:pPr>
            <a:endParaRPr lang="pt-BR" sz="1600" dirty="0" smtClean="0"/>
          </a:p>
          <a:p>
            <a:pPr indent="-285750">
              <a:buFont typeface="Arial" pitchFamily="34" charset="0"/>
              <a:buChar char="•"/>
            </a:pPr>
            <a:r>
              <a:rPr lang="pt-BR" sz="1200" cap="small" dirty="0"/>
              <a:t>Reprogramação da agenda nas escolas junto a SED, mediante negociação sobre carga horária semanal para execução do Programa nas escolas estaduais</a:t>
            </a:r>
            <a:r>
              <a:rPr lang="pt-BR" sz="1200" cap="small" dirty="0" smtClean="0"/>
              <a:t>.</a:t>
            </a:r>
            <a:endParaRPr lang="pt-BR" sz="1200" cap="small" dirty="0"/>
          </a:p>
        </p:txBody>
      </p:sp>
      <p:sp>
        <p:nvSpPr>
          <p:cNvPr id="6" name="CaixaDeTexto 5"/>
          <p:cNvSpPr txBox="1"/>
          <p:nvPr/>
        </p:nvSpPr>
        <p:spPr>
          <a:xfrm>
            <a:off x="3309258" y="154901"/>
            <a:ext cx="31641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DESTAQUES</a:t>
            </a:r>
          </a:p>
          <a:p>
            <a:endParaRPr lang="pt-BR" sz="1100" b="1" dirty="0" smtClean="0"/>
          </a:p>
          <a:p>
            <a:pPr indent="-285750">
              <a:buFont typeface="Arial" pitchFamily="34" charset="0"/>
              <a:buChar char="•"/>
            </a:pPr>
            <a:r>
              <a:rPr lang="pt-BR" sz="1200" cap="small" dirty="0"/>
              <a:t>Realização de oficinas em escolas e organização da sociedade civil no segundo semestre de 2017</a:t>
            </a:r>
          </a:p>
        </p:txBody>
      </p:sp>
      <p:pic>
        <p:nvPicPr>
          <p:cNvPr id="10242" name="Picture 2" descr="http://www.sedhast.ms.gov.br/wp-content/uploads/sites/21/2017/07/DH-em-Acao_1-661x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0231" y="1816028"/>
            <a:ext cx="3149600" cy="1879726"/>
          </a:xfrm>
          <a:prstGeom prst="rect">
            <a:avLst/>
          </a:prstGeom>
          <a:noFill/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730873698"/>
              </p:ext>
            </p:extLst>
          </p:nvPr>
        </p:nvGraphicFramePr>
        <p:xfrm>
          <a:off x="-29481" y="1771668"/>
          <a:ext cx="3237141" cy="1828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9767208" y="106853"/>
            <a:ext cx="319314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ENCAMINHAMENTOS</a:t>
            </a:r>
            <a:endParaRPr lang="pt-BR" sz="1600" b="1" dirty="0" smtClean="0"/>
          </a:p>
          <a:p>
            <a:endParaRPr lang="pt-BR" sz="1200" b="1" dirty="0" smtClean="0"/>
          </a:p>
          <a:p>
            <a:pPr indent="-285750">
              <a:buFont typeface="Arial" pitchFamily="34" charset="0"/>
              <a:buChar char="•"/>
            </a:pPr>
            <a:r>
              <a:rPr lang="pt-BR" sz="1200" cap="small" dirty="0"/>
              <a:t>Firmar parcerias</a:t>
            </a:r>
            <a:r>
              <a:rPr lang="pt-BR" sz="1200" cap="small" dirty="0" smtClean="0"/>
              <a:t>.</a:t>
            </a:r>
          </a:p>
          <a:p>
            <a:endParaRPr lang="pt-BR" sz="1200" cap="small" dirty="0" smtClean="0"/>
          </a:p>
          <a:p>
            <a:pPr indent="-285750">
              <a:buFont typeface="Arial" pitchFamily="34" charset="0"/>
              <a:buChar char="•"/>
            </a:pPr>
            <a:r>
              <a:rPr lang="pt-BR" sz="1200" cap="small" dirty="0" smtClean="0"/>
              <a:t>Definição </a:t>
            </a:r>
            <a:r>
              <a:rPr lang="pt-BR" sz="1200" cap="small" dirty="0"/>
              <a:t>de agenda com as Universidades (Estácio, UNIDERP, Anhanguera, FACSUL, UCDB, UEMS e UFMS, dentre outras).</a:t>
            </a:r>
          </a:p>
          <a:p>
            <a:pPr indent="-285750">
              <a:buFont typeface="Arial" pitchFamily="34" charset="0"/>
              <a:buChar char="•"/>
            </a:pPr>
            <a:endParaRPr lang="pt-BR" sz="1200" cap="small" dirty="0"/>
          </a:p>
          <a:p>
            <a:pPr indent="-285750">
              <a:buFont typeface="Arial" pitchFamily="34" charset="0"/>
              <a:buChar char="•"/>
            </a:pPr>
            <a:endParaRPr lang="pt-BR" sz="1200" cap="small" dirty="0" smtClean="0"/>
          </a:p>
          <a:p>
            <a:pPr indent="-285750">
              <a:buFont typeface="Arial" pitchFamily="34" charset="0"/>
              <a:buChar char="•"/>
            </a:pPr>
            <a:r>
              <a:rPr lang="pt-BR" sz="1200" cap="small" dirty="0" smtClean="0"/>
              <a:t>Alterar </a:t>
            </a:r>
            <a:r>
              <a:rPr lang="pt-BR" sz="1200" cap="small" dirty="0"/>
              <a:t>a publicação da Resolução que assegura à SEDHAST a execução do projeto para Decreto que instituirá como um Programa de Estado, sob a responsabilidade desta Pasta  e definirá as diretrizes</a:t>
            </a:r>
            <a:r>
              <a:rPr lang="pt-BR" sz="1200" cap="small" dirty="0" smtClean="0"/>
              <a:t>.</a:t>
            </a:r>
          </a:p>
          <a:p>
            <a:endParaRPr lang="pt-BR" dirty="0" smtClean="0"/>
          </a:p>
        </p:txBody>
      </p:sp>
      <p:pic>
        <p:nvPicPr>
          <p:cNvPr id="10" name="Picture 2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90" y="196877"/>
            <a:ext cx="339131" cy="2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1162" y="196877"/>
            <a:ext cx="194697" cy="17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53" y="207055"/>
            <a:ext cx="3240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small" dirty="0"/>
              <a:t>Erradicação do </a:t>
            </a:r>
            <a:r>
              <a:rPr lang="pt-BR" b="1" cap="small" dirty="0" err="1"/>
              <a:t>subregistro</a:t>
            </a:r>
            <a:r>
              <a:rPr lang="pt-BR" b="1" cap="small" dirty="0"/>
              <a:t> civil e documentação nas fronteiras</a:t>
            </a:r>
          </a:p>
          <a:p>
            <a:r>
              <a:rPr lang="pt-BR" sz="1200" cap="small" dirty="0"/>
              <a:t>Gerente: Bruna Regina Gonçalves </a:t>
            </a:r>
            <a:r>
              <a:rPr lang="pt-BR" sz="1200" cap="small" dirty="0" smtClean="0"/>
              <a:t>Rodrigues</a:t>
            </a:r>
          </a:p>
          <a:p>
            <a:r>
              <a:rPr lang="pt-BR" sz="1200" cap="small" dirty="0"/>
              <a:t>Entrega: Redução em 10% do </a:t>
            </a:r>
            <a:r>
              <a:rPr lang="pt-BR" sz="1200" cap="small" dirty="0" err="1"/>
              <a:t>sub-registro</a:t>
            </a:r>
            <a:r>
              <a:rPr lang="pt-BR" sz="1200" cap="small" dirty="0"/>
              <a:t> da população indígena na região de fronteira em MS </a:t>
            </a:r>
            <a:br>
              <a:rPr lang="pt-BR" sz="1200" cap="small" dirty="0"/>
            </a:br>
            <a:endParaRPr lang="pt-BR" sz="1200" cap="small" dirty="0"/>
          </a:p>
          <a:p>
            <a:endParaRPr lang="pt-BR" sz="1200" cap="small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857799259"/>
              </p:ext>
            </p:extLst>
          </p:nvPr>
        </p:nvGraphicFramePr>
        <p:xfrm>
          <a:off x="-453" y="1785257"/>
          <a:ext cx="3222624" cy="179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753684" y="136769"/>
            <a:ext cx="322894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PONTOS DE ATENÇÃO</a:t>
            </a:r>
          </a:p>
          <a:p>
            <a:endParaRPr lang="pt-BR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Dificuldade </a:t>
            </a:r>
            <a:r>
              <a:rPr lang="pt-BR" sz="1200" cap="small" dirty="0"/>
              <a:t>de chegar a algumas aldeias, sejam por motivos de logística ou por autorização das lideranças indígenas</a:t>
            </a:r>
            <a:r>
              <a:rPr lang="pt-BR" sz="1200" cap="small" dirty="0" smtClean="0"/>
              <a:t>.</a:t>
            </a:r>
          </a:p>
          <a:p>
            <a:endParaRPr lang="pt-BR" sz="1200" cap="small" dirty="0" smtClean="0"/>
          </a:p>
          <a:p>
            <a:pPr indent="-285750">
              <a:buFont typeface="Arial" pitchFamily="34" charset="0"/>
              <a:buChar char="•"/>
            </a:pPr>
            <a:r>
              <a:rPr lang="pt-BR" sz="1200" cap="small" dirty="0" smtClean="0"/>
              <a:t>Dificuldade para comprovação da nacionalidade indígena.</a:t>
            </a:r>
          </a:p>
          <a:p>
            <a:pPr indent="-285750">
              <a:buFont typeface="Arial" pitchFamily="34" charset="0"/>
              <a:buChar char="•"/>
            </a:pPr>
            <a:endParaRPr lang="pt-BR" sz="1200" cap="small" dirty="0"/>
          </a:p>
          <a:p>
            <a:pPr indent="-285750">
              <a:buFont typeface="Arial" pitchFamily="34" charset="0"/>
              <a:buChar char="•"/>
            </a:pPr>
            <a:endParaRPr lang="pt-BR" sz="1200" cap="small" dirty="0" smtClean="0"/>
          </a:p>
          <a:p>
            <a:pPr indent="-285750">
              <a:buFont typeface="Arial" pitchFamily="34" charset="0"/>
              <a:buChar char="•"/>
            </a:pPr>
            <a:r>
              <a:rPr lang="pt-BR" sz="1200" cap="small" dirty="0" smtClean="0"/>
              <a:t>Dificuldade de internet em alguns locais.</a:t>
            </a:r>
          </a:p>
          <a:p>
            <a:endParaRPr lang="pt-BR" sz="1200" cap="small" dirty="0" smtClean="0"/>
          </a:p>
          <a:p>
            <a:pPr indent="-285750">
              <a:buFont typeface="Arial" pitchFamily="34" charset="0"/>
              <a:buChar char="•"/>
            </a:pPr>
            <a:r>
              <a:rPr lang="pt-BR" sz="1200" cap="small" dirty="0" smtClean="0"/>
              <a:t>Necessidade de alimentação para o indígena e infraestrutura para o evento do mutirão em alguns locais, que garanta o bem-estar dos atendidos.</a:t>
            </a:r>
            <a:endParaRPr lang="pt-BR" sz="1200" cap="small" dirty="0"/>
          </a:p>
          <a:p>
            <a:endParaRPr lang="pt-BR" sz="1200" cap="small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 l="28557" t="36002" r="29945" b="19833"/>
          <a:stretch>
            <a:fillRect/>
          </a:stretch>
        </p:blipFill>
        <p:spPr bwMode="auto">
          <a:xfrm>
            <a:off x="3240169" y="1799771"/>
            <a:ext cx="3251232" cy="181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3222171" y="158415"/>
            <a:ext cx="32182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DESTAQUES</a:t>
            </a:r>
            <a:endParaRPr lang="pt-BR" sz="1600" b="1" dirty="0" smtClean="0"/>
          </a:p>
          <a:p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sz="1200" cap="small" dirty="0" smtClean="0"/>
              <a:t>   Realização </a:t>
            </a:r>
            <a:r>
              <a:rPr lang="pt-BR" sz="1200" cap="small" dirty="0"/>
              <a:t>de oficina de capacitação dos técnicos em Porto Murtinho (Julho)</a:t>
            </a:r>
          </a:p>
        </p:txBody>
      </p:sp>
      <p:pic>
        <p:nvPicPr>
          <p:cNvPr id="8" name="Imagem 7" descr="\\Aoserver\comed\SUBREGISTRO\CEESRAD 2017\PROJETO_ MS NA MOBILIZAÇÃO\FOTOS\ENTREGA RG  MUTIRÃO_AMAMBAI\IMG_20170623_142302731_HDR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01" y="1814152"/>
            <a:ext cx="324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ângulo 9"/>
          <p:cNvSpPr/>
          <p:nvPr/>
        </p:nvSpPr>
        <p:spPr>
          <a:xfrm>
            <a:off x="6491401" y="158415"/>
            <a:ext cx="324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pt-BR" sz="1400" b="1" dirty="0" smtClean="0"/>
              <a:t>DESTAQUES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cap="small" dirty="0"/>
              <a:t>900 </a:t>
            </a:r>
            <a:r>
              <a:rPr lang="pt-BR" sz="1200" cap="small" dirty="0" err="1"/>
              <a:t>RGs</a:t>
            </a:r>
            <a:r>
              <a:rPr lang="pt-BR" sz="1200" cap="small" dirty="0"/>
              <a:t> expedidos para a população indígena</a:t>
            </a:r>
          </a:p>
        </p:txBody>
      </p:sp>
      <p:pic>
        <p:nvPicPr>
          <p:cNvPr id="11" name="Picture 2" descr="Image result for ATENÇÃO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688" y="163761"/>
            <a:ext cx="339131" cy="2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8312" y="190991"/>
            <a:ext cx="194697" cy="17883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3582" y="205262"/>
            <a:ext cx="194697" cy="17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Pontos de atenção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675626013"/>
              </p:ext>
            </p:extLst>
          </p:nvPr>
        </p:nvGraphicFramePr>
        <p:xfrm>
          <a:off x="0" y="1733339"/>
          <a:ext cx="3043989" cy="18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14515" y="159468"/>
            <a:ext cx="324016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small" dirty="0"/>
              <a:t>PROCON na rua</a:t>
            </a:r>
          </a:p>
          <a:p>
            <a:r>
              <a:rPr lang="pt-BR" sz="1100" cap="small" dirty="0"/>
              <a:t>Gerente</a:t>
            </a:r>
            <a:r>
              <a:rPr lang="pt-BR" sz="1100" cap="small" dirty="0" smtClean="0"/>
              <a:t>: </a:t>
            </a:r>
            <a:r>
              <a:rPr lang="pt-BR" sz="1100" cap="small" dirty="0"/>
              <a:t>Claudia Domingues</a:t>
            </a:r>
          </a:p>
          <a:p>
            <a:r>
              <a:rPr lang="pt-BR" sz="1100" cap="small" dirty="0"/>
              <a:t>Entrega: 29 ações realizadas, sendo 18 em Campo Grande em parceria com o TJMS e 11 nos municípios do interior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/>
          <a:srcRect l="27442" t="26276" r="33626"/>
          <a:stretch>
            <a:fillRect/>
          </a:stretch>
        </p:blipFill>
        <p:spPr bwMode="auto">
          <a:xfrm>
            <a:off x="6654952" y="-14506"/>
            <a:ext cx="2878527" cy="361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240169" y="117510"/>
            <a:ext cx="3236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DESTAQUES</a:t>
            </a:r>
          </a:p>
          <a:p>
            <a:endParaRPr lang="pt-BR" sz="1400" b="1" dirty="0" smtClean="0"/>
          </a:p>
          <a:p>
            <a:pPr>
              <a:buFont typeface="Arial" pitchFamily="34" charset="0"/>
              <a:buChar char="•"/>
            </a:pPr>
            <a:r>
              <a:rPr lang="pt-BR" sz="1100" cap="small" dirty="0"/>
              <a:t>Visitas técnicas, instalação e execução das ações na região de Campo </a:t>
            </a:r>
            <a:r>
              <a:rPr lang="pt-BR" sz="1100" cap="small" dirty="0" smtClean="0"/>
              <a:t>grande.</a:t>
            </a:r>
            <a:endParaRPr lang="pt-BR" sz="1100" cap="small" dirty="0"/>
          </a:p>
          <a:p>
            <a:pPr>
              <a:buFont typeface="Arial" pitchFamily="34" charset="0"/>
              <a:buChar char="•"/>
            </a:pPr>
            <a:r>
              <a:rPr lang="pt-BR" sz="1100" cap="small" dirty="0"/>
              <a:t> 98 consumidores atendidos no dia 19/08, em três mobilizações realizadas pelos bairros da Capital.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9768349" y="332954"/>
            <a:ext cx="30009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PONTOS DE ATENÇÃO</a:t>
            </a:r>
          </a:p>
          <a:p>
            <a:endParaRPr lang="pt-BR" sz="700" b="1" dirty="0" smtClean="0"/>
          </a:p>
          <a:p>
            <a:pPr>
              <a:buFont typeface="Arial" pitchFamily="34" charset="0"/>
              <a:buChar char="•"/>
            </a:pPr>
            <a:r>
              <a:rPr lang="pt-BR" sz="1100" cap="small" dirty="0" smtClean="0"/>
              <a:t>Restrição </a:t>
            </a:r>
            <a:r>
              <a:rPr lang="pt-BR" sz="1100" cap="small" dirty="0"/>
              <a:t>orçamentária para deslocamento de equipe para os municípios.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684" y="1790498"/>
            <a:ext cx="3222170" cy="180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Image result for ATENÇÃO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001" y="382830"/>
            <a:ext cx="339131" cy="2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6348" y="153920"/>
            <a:ext cx="194697" cy="17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" y="0"/>
            <a:ext cx="3233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small" dirty="0"/>
              <a:t>Readequar estrutura do Programa Vale Renda</a:t>
            </a:r>
          </a:p>
          <a:p>
            <a:r>
              <a:rPr lang="pt-BR" sz="1100" cap="small" dirty="0"/>
              <a:t>Gerente:  </a:t>
            </a:r>
            <a:r>
              <a:rPr lang="pt-BR" sz="1100" cap="small" dirty="0" err="1" smtClean="0"/>
              <a:t>Clistiano</a:t>
            </a:r>
            <a:r>
              <a:rPr lang="pt-BR" sz="1100" cap="small" dirty="0" smtClean="0"/>
              <a:t> </a:t>
            </a:r>
            <a:r>
              <a:rPr lang="pt-BR" sz="1100" cap="small" dirty="0"/>
              <a:t>Fernandes</a:t>
            </a:r>
          </a:p>
          <a:p>
            <a:r>
              <a:rPr lang="pt-BR" sz="1100" cap="small" dirty="0"/>
              <a:t>                  Alex </a:t>
            </a:r>
            <a:r>
              <a:rPr lang="pt-BR" sz="1100" cap="small" dirty="0" smtClean="0"/>
              <a:t>Coelho</a:t>
            </a:r>
          </a:p>
          <a:p>
            <a:r>
              <a:rPr lang="pt-BR" sz="1100" cap="small" dirty="0"/>
              <a:t>Entrega: Readequar o espaço físico e a identidade visual do governo nos 79 municípios</a:t>
            </a:r>
          </a:p>
        </p:txBody>
      </p:sp>
      <p:pic>
        <p:nvPicPr>
          <p:cNvPr id="54274" name="Imagem 21" descr="\\AOCAD-EC\Fotos Vale Renda\V R Aral Moreira\IMG-20170721-WA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3373" y="1814467"/>
            <a:ext cx="3240000" cy="178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333809" y="120234"/>
            <a:ext cx="3207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DESTAQUES</a:t>
            </a:r>
          </a:p>
          <a:p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sz="1200" cap="small" dirty="0"/>
              <a:t>Execução de serviços de manutenção, reparos e obras em 10 municípios do Estado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781467" y="6985"/>
            <a:ext cx="317862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PONTOS DE ATENÇÃO</a:t>
            </a:r>
          </a:p>
          <a:p>
            <a:pPr indent="-285750">
              <a:buFont typeface="Arial" pitchFamily="34" charset="0"/>
              <a:buChar char="•"/>
            </a:pPr>
            <a:r>
              <a:rPr lang="pt-BR" sz="1200" cap="small" dirty="0"/>
              <a:t>Atraso no cronograma devido à inserção tardia no Contrato de Gestão (Junho)</a:t>
            </a:r>
          </a:p>
          <a:p>
            <a:pPr>
              <a:buFont typeface="Arial" pitchFamily="34" charset="0"/>
              <a:buChar char="•"/>
            </a:pPr>
            <a:endParaRPr lang="pt-BR" sz="1600" dirty="0" smtClean="0"/>
          </a:p>
          <a:p>
            <a:pPr indent="-285750">
              <a:buFont typeface="Arial" pitchFamily="34" charset="0"/>
              <a:buChar char="•"/>
            </a:pPr>
            <a:r>
              <a:rPr lang="pt-BR" sz="1200" cap="small" dirty="0"/>
              <a:t>Restrição orçamentária.</a:t>
            </a:r>
          </a:p>
          <a:p>
            <a:pPr indent="-285750">
              <a:buFont typeface="Arial" pitchFamily="34" charset="0"/>
              <a:buChar char="•"/>
            </a:pPr>
            <a:endParaRPr lang="pt-BR" sz="1200" cap="small" dirty="0"/>
          </a:p>
          <a:p>
            <a:pPr indent="-285750">
              <a:buFont typeface="Arial" pitchFamily="34" charset="0"/>
              <a:buChar char="•"/>
            </a:pPr>
            <a:r>
              <a:rPr lang="pt-BR" sz="1200" cap="small" dirty="0"/>
              <a:t>Falta de Recursos Humanos para suprir a demanda por obras.</a:t>
            </a:r>
          </a:p>
          <a:p>
            <a:pPr>
              <a:buFont typeface="Arial" pitchFamily="34" charset="0"/>
              <a:buChar char="•"/>
            </a:pPr>
            <a:endParaRPr lang="pt-BR" sz="1600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989453309"/>
              </p:ext>
            </p:extLst>
          </p:nvPr>
        </p:nvGraphicFramePr>
        <p:xfrm>
          <a:off x="239322" y="1807482"/>
          <a:ext cx="2845254" cy="1835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01" y="-2743"/>
            <a:ext cx="3246977" cy="181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73" y="1822789"/>
            <a:ext cx="3246977" cy="17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ATENÇÃO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314" y="53895"/>
            <a:ext cx="339131" cy="2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1163" y="143184"/>
            <a:ext cx="194697" cy="17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31878" y="40367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endParaRPr lang="pt-BR" sz="19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31636" y="228138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endParaRPr lang="pt-BR" sz="19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51647" y="2958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endParaRPr lang="pt-BR" sz="19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2"/>
          <a:srcRect l="2627" t="8834" r="3863" b="9878"/>
          <a:stretch/>
        </p:blipFill>
        <p:spPr>
          <a:xfrm>
            <a:off x="9909911" y="2390215"/>
            <a:ext cx="2840648" cy="868351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04458" y="2004496"/>
            <a:ext cx="27355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40175" y="0"/>
            <a:ext cx="6480000" cy="3600450"/>
          </a:xfrm>
          <a:prstGeom prst="rect">
            <a:avLst/>
          </a:prstGeom>
          <a:solidFill>
            <a:srgbClr val="FDFDF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1714" y="1074056"/>
            <a:ext cx="4673599" cy="1654629"/>
          </a:xfrm>
        </p:spPr>
        <p:txBody>
          <a:bodyPr>
            <a:noAutofit/>
          </a:bodyPr>
          <a:lstStyle/>
          <a:p>
            <a:r>
              <a:rPr lang="pt-BR" sz="3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REUNIÃO MENSAL </a:t>
            </a:r>
            <a:br>
              <a:rPr lang="pt-BR" sz="32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pt-BR" sz="1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SEDHAST</a:t>
            </a:r>
            <a:br>
              <a:rPr lang="pt-BR" sz="1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pt-BR" sz="1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SECRETARIA DE ESTADO DE DIREITOS HUMANOS E ASSISTÊNCIA SOCIAL E TRABALHO</a:t>
            </a:r>
            <a:br>
              <a:rPr lang="pt-BR" sz="1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pt-BR" sz="1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30/08/2017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70756" t="49414" r="21366" b="34490"/>
          <a:stretch/>
        </p:blipFill>
        <p:spPr>
          <a:xfrm>
            <a:off x="9720175" y="0"/>
            <a:ext cx="3241082" cy="361405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70756" t="49414" r="21366" b="34490"/>
          <a:stretch/>
        </p:blipFill>
        <p:spPr>
          <a:xfrm>
            <a:off x="-192865" y="-13608"/>
            <a:ext cx="3454183" cy="3851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35" y="0"/>
            <a:ext cx="6477332" cy="359094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70756" t="49414" r="21366" b="34490"/>
          <a:stretch/>
        </p:blipFill>
        <p:spPr>
          <a:xfrm>
            <a:off x="9720175" y="0"/>
            <a:ext cx="3241082" cy="361405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70756" t="49414" r="21366" b="34490"/>
          <a:stretch/>
        </p:blipFill>
        <p:spPr>
          <a:xfrm>
            <a:off x="9720175" y="0"/>
            <a:ext cx="3241082" cy="361405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70756" t="49414" r="21366" b="34490"/>
          <a:stretch/>
        </p:blipFill>
        <p:spPr>
          <a:xfrm>
            <a:off x="-637674" y="-13609"/>
            <a:ext cx="3898992" cy="434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latin typeface="Arial" charset="0"/>
                <a:ea typeface="Arial" charset="0"/>
                <a:cs typeface="Arial" charset="0"/>
              </a:rPr>
              <a:t>PRINCIPAIS </a:t>
            </a:r>
            <a:r>
              <a:rPr lang="pt-BR" sz="1800" b="1" dirty="0" smtClean="0">
                <a:latin typeface="Arial" charset="0"/>
                <a:ea typeface="Arial" charset="0"/>
                <a:cs typeface="Arial" charset="0"/>
              </a:rPr>
              <a:t>PONTOS DE ATENÇÃO PARA EXECUÇÃO </a:t>
            </a:r>
            <a:r>
              <a:rPr lang="pt-BR" sz="1800" b="1" dirty="0">
                <a:latin typeface="Arial" charset="0"/>
                <a:ea typeface="Arial" charset="0"/>
                <a:cs typeface="Arial" charset="0"/>
              </a:rPr>
              <a:t>NO SISTEMA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89361" y="910849"/>
            <a:ext cx="569111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Atenção </a:t>
            </a:r>
            <a:r>
              <a:rPr lang="pt-BR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anexar os documentos de comprovação e acompanhamento.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todos os módulos mesmo que a atividade registrada no período ainda não tenha sido concluída é importante que o gerente registre um percentual de andamento da atividade.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70756" t="49414" r="21366" b="34490"/>
          <a:stretch/>
        </p:blipFill>
        <p:spPr>
          <a:xfrm>
            <a:off x="9720175" y="-13608"/>
            <a:ext cx="3241082" cy="361405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70756" t="49414" r="21366" b="34490"/>
          <a:stretch/>
        </p:blipFill>
        <p:spPr>
          <a:xfrm>
            <a:off x="0" y="-13608"/>
            <a:ext cx="3241082" cy="3614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F3F8EE"/>
            </a:gs>
            <a:gs pos="0">
              <a:srgbClr val="F5F9F1"/>
            </a:gs>
            <a:gs pos="62826">
              <a:srgbClr val="F0F6E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6349"/>
            <a:ext cx="326202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cap="small" dirty="0" smtClean="0"/>
              <a:t>Ampliação o atendimento </a:t>
            </a:r>
            <a:r>
              <a:rPr lang="pt-BR" sz="1600" b="1" cap="small" dirty="0"/>
              <a:t>do Programa Rede Solidária</a:t>
            </a:r>
          </a:p>
          <a:p>
            <a:r>
              <a:rPr lang="pt-BR" sz="1100" b="1" cap="small" dirty="0"/>
              <a:t>Gerente:</a:t>
            </a:r>
            <a:r>
              <a:rPr lang="pt-BR" sz="1100" cap="small" dirty="0"/>
              <a:t> Andreia </a:t>
            </a:r>
            <a:r>
              <a:rPr lang="pt-BR" sz="1100" cap="small" dirty="0" smtClean="0"/>
              <a:t>Coimbra</a:t>
            </a:r>
          </a:p>
          <a:p>
            <a:r>
              <a:rPr lang="pt-BR" sz="1100" b="1" cap="small" dirty="0" smtClean="0"/>
              <a:t>Entrega: </a:t>
            </a:r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100" cap="small" dirty="0"/>
              <a:t>1500 famílias em situação </a:t>
            </a:r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BR" sz="1100" cap="small" dirty="0"/>
              <a:t>vulnerabilidade econômica atendidas nos módulos estruturais do programa e 30 mil atendimentos com a realização em ações extensivas</a:t>
            </a:r>
          </a:p>
          <a:p>
            <a:endParaRPr lang="pt-BR" sz="1200" cap="small" dirty="0"/>
          </a:p>
        </p:txBody>
      </p:sp>
      <p:sp>
        <p:nvSpPr>
          <p:cNvPr id="5" name="CaixaDeTexto 4"/>
          <p:cNvSpPr txBox="1"/>
          <p:nvPr/>
        </p:nvSpPr>
        <p:spPr>
          <a:xfrm>
            <a:off x="72192" y="2154175"/>
            <a:ext cx="302270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cap="small" dirty="0" smtClean="0"/>
              <a:t>DESTAQUES</a:t>
            </a:r>
          </a:p>
          <a:p>
            <a:pPr lvl="0">
              <a:buFont typeface="Arial" pitchFamily="34" charset="0"/>
              <a:buChar char="•"/>
            </a:pPr>
            <a:r>
              <a:rPr lang="pt-BR" sz="1200" cap="small" dirty="0"/>
              <a:t>Ações transversais </a:t>
            </a:r>
            <a:r>
              <a:rPr lang="pt-BR" sz="1200" cap="small" dirty="0" smtClean="0"/>
              <a:t>através de parceria com </a:t>
            </a:r>
            <a:r>
              <a:rPr lang="pt-BR" sz="1200" cap="small" dirty="0"/>
              <a:t>outras Secretarias para realização de ações</a:t>
            </a:r>
            <a:r>
              <a:rPr lang="pt-BR" sz="1200" cap="small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sz="1200" cap="small" dirty="0"/>
              <a:t>Amigos do Rede Solidária na página do </a:t>
            </a:r>
            <a:r>
              <a:rPr lang="pt-BR" sz="1200" cap="small" dirty="0" err="1"/>
              <a:t>Facebook</a:t>
            </a:r>
            <a:r>
              <a:rPr lang="pt-BR" sz="1200" cap="small" dirty="0"/>
              <a:t>.</a:t>
            </a:r>
          </a:p>
          <a:p>
            <a:pPr lvl="0">
              <a:buFont typeface="Arial" pitchFamily="34" charset="0"/>
              <a:buChar char="•"/>
            </a:pPr>
            <a:endParaRPr lang="pt-BR" sz="1200" cap="small" dirty="0"/>
          </a:p>
          <a:p>
            <a:pPr>
              <a:buFont typeface="Arial" pitchFamily="34" charset="0"/>
              <a:buChar char="•"/>
            </a:pPr>
            <a:endParaRPr lang="pt-BR" sz="1200" cap="small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7578" y="1812176"/>
            <a:ext cx="3261218" cy="178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6509608" y="46721"/>
            <a:ext cx="32079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DESTAQUES</a:t>
            </a:r>
          </a:p>
          <a:p>
            <a:pPr indent="-171450">
              <a:buFont typeface="Arial" pitchFamily="34" charset="0"/>
              <a:buChar char="•"/>
            </a:pPr>
            <a:r>
              <a:rPr lang="pt-BR" sz="1200" cap="small" dirty="0"/>
              <a:t>3.922 famílias atendidas.</a:t>
            </a:r>
          </a:p>
          <a:p>
            <a:pPr indent="-171450">
              <a:buFont typeface="Arial" pitchFamily="34" charset="0"/>
              <a:buChar char="•"/>
            </a:pPr>
            <a:r>
              <a:rPr lang="pt-BR" sz="1200" cap="small" dirty="0"/>
              <a:t>34.016 atendimentos (6280 - módulos estruturais + 27.736 - ações transversais</a:t>
            </a:r>
            <a:r>
              <a:rPr lang="pt-BR" sz="1200" cap="small" dirty="0" smtClean="0"/>
              <a:t>)</a:t>
            </a:r>
          </a:p>
          <a:p>
            <a:pPr indent="-171450"/>
            <a:r>
              <a:rPr lang="pt-BR" sz="1200" b="1" cap="small" dirty="0" smtClean="0"/>
              <a:t>Agosto</a:t>
            </a:r>
            <a:r>
              <a:rPr lang="pt-BR" sz="1200" cap="small" dirty="0" smtClean="0"/>
              <a:t>:</a:t>
            </a:r>
            <a:endParaRPr lang="pt-BR" sz="1200" cap="small" dirty="0"/>
          </a:p>
          <a:p>
            <a:pPr indent="-171450">
              <a:buFont typeface="Arial" pitchFamily="34" charset="0"/>
              <a:buChar char="•"/>
            </a:pPr>
            <a:r>
              <a:rPr lang="pt-BR" sz="1200" cap="small" dirty="0" smtClean="0"/>
              <a:t>Número </a:t>
            </a:r>
            <a:r>
              <a:rPr lang="pt-BR" sz="1200" cap="small" dirty="0"/>
              <a:t>de atendimentos em ações transversais </a:t>
            </a:r>
            <a:r>
              <a:rPr lang="pt-BR" sz="1200" cap="small" dirty="0" err="1" smtClean="0"/>
              <a:t>não-programadas</a:t>
            </a:r>
            <a:r>
              <a:rPr lang="pt-BR" sz="1200" cap="small" dirty="0" smtClean="0"/>
              <a:t> : </a:t>
            </a:r>
            <a:r>
              <a:rPr lang="pt-BR" sz="1200" cap="small" dirty="0"/>
              <a:t>5189</a:t>
            </a:r>
          </a:p>
          <a:p>
            <a:pPr indent="-171450">
              <a:buFont typeface="Arial" pitchFamily="34" charset="0"/>
              <a:buChar char="•"/>
            </a:pPr>
            <a:r>
              <a:rPr lang="pt-BR" sz="1200" cap="small" dirty="0"/>
              <a:t>Número de atendimentos nos módulos </a:t>
            </a:r>
            <a:r>
              <a:rPr lang="pt-BR" sz="1200" cap="small" dirty="0" smtClean="0"/>
              <a:t>estruturais: </a:t>
            </a:r>
            <a:r>
              <a:rPr lang="pt-BR" sz="1200" u="sng" cap="small" dirty="0" smtClean="0"/>
              <a:t>573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l="31904" t="12559" r="36973"/>
          <a:stretch>
            <a:fillRect/>
          </a:stretch>
        </p:blipFill>
        <p:spPr bwMode="auto">
          <a:xfrm>
            <a:off x="3599541" y="-1"/>
            <a:ext cx="2404610" cy="36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9717576" y="196348"/>
            <a:ext cx="32427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/>
              <a:t>Eventos socioeducativos:</a:t>
            </a:r>
          </a:p>
          <a:p>
            <a:pPr marL="0" lvl="1" indent="-171450">
              <a:buFont typeface="Arial" pitchFamily="34" charset="0"/>
              <a:buChar char="•"/>
            </a:pPr>
            <a:r>
              <a:rPr lang="pt-BR" sz="1200" cap="small" dirty="0"/>
              <a:t>2 Festas Juninas  - Rede I e II</a:t>
            </a:r>
          </a:p>
          <a:p>
            <a:pPr marL="0" lvl="1" indent="-171450">
              <a:buFont typeface="Arial" pitchFamily="34" charset="0"/>
              <a:buChar char="•"/>
            </a:pPr>
            <a:r>
              <a:rPr lang="pt-BR" sz="1200" cap="small" dirty="0"/>
              <a:t>Festival da Canção  (6 set)</a:t>
            </a:r>
          </a:p>
          <a:p>
            <a:pPr marL="0" lvl="1" indent="-171450">
              <a:buFont typeface="Arial" pitchFamily="34" charset="0"/>
              <a:buChar char="•"/>
            </a:pPr>
            <a:r>
              <a:rPr lang="pt-BR" sz="1200" cap="small" dirty="0"/>
              <a:t>Artesanato Solidário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441440"/>
              </p:ext>
            </p:extLst>
          </p:nvPr>
        </p:nvGraphicFramePr>
        <p:xfrm>
          <a:off x="6509610" y="1812176"/>
          <a:ext cx="3207968" cy="178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4937" y="66299"/>
            <a:ext cx="194697" cy="17883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066" y="2203178"/>
            <a:ext cx="194697" cy="178832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>
            <a:off x="7471361" y="1737360"/>
            <a:ext cx="0" cy="16625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-2524"/>
            <a:ext cx="335552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cap="small" dirty="0"/>
              <a:t>SUAS em movimento</a:t>
            </a:r>
          </a:p>
          <a:p>
            <a:r>
              <a:rPr lang="pt-BR" sz="1100" b="1" cap="small" dirty="0"/>
              <a:t>Gerente</a:t>
            </a:r>
            <a:r>
              <a:rPr lang="pt-BR" sz="1100" cap="small" dirty="0"/>
              <a:t>: Andressa </a:t>
            </a:r>
            <a:r>
              <a:rPr lang="pt-BR" sz="1100" cap="small" dirty="0" smtClean="0"/>
              <a:t>Amorim</a:t>
            </a:r>
          </a:p>
          <a:p>
            <a:r>
              <a:rPr lang="pt-BR" sz="1100" b="1" cap="small" dirty="0" smtClean="0"/>
              <a:t>Entregas</a:t>
            </a:r>
            <a:r>
              <a:rPr lang="pt-BR" sz="1100" cap="small" dirty="0" smtClean="0"/>
              <a:t>: 50 </a:t>
            </a:r>
            <a:r>
              <a:rPr lang="pt-BR" sz="1100" cap="small" dirty="0"/>
              <a:t>técnicos multiplicadores capacitados; 10 municípios com alta incidência de trabalho infantil monitorados; 5 mil pessoas alcançadas com ações de enfrentamento ao trabalho infantil; 40 mil pessoas atendidas por instituições </a:t>
            </a:r>
            <a:r>
              <a:rPr lang="pt-BR" sz="1100" cap="small" dirty="0" err="1"/>
              <a:t>cofinanciadas</a:t>
            </a:r>
            <a:r>
              <a:rPr lang="pt-BR" sz="1100" cap="small" dirty="0"/>
              <a:t>; Repasse de R$14,5 milhões aos 79 municípios para </a:t>
            </a:r>
            <a:r>
              <a:rPr lang="pt-BR" sz="1100" cap="small" dirty="0" err="1"/>
              <a:t>cofinanciamento</a:t>
            </a:r>
            <a:r>
              <a:rPr lang="pt-BR" sz="1100" cap="small" dirty="0"/>
              <a:t>; atingir 100 mil passes livres; 800 profissionais do SUAS capacitados</a:t>
            </a:r>
            <a:r>
              <a:rPr lang="pt-BR" sz="1200" cap="small" dirty="0"/>
              <a:t/>
            </a:r>
            <a:br>
              <a:rPr lang="pt-BR" sz="1200" cap="small" dirty="0"/>
            </a:br>
            <a:endParaRPr lang="pt-BR" sz="1200" cap="small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490611" y="657914"/>
            <a:ext cx="31477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DESTAQUE</a:t>
            </a:r>
            <a:endParaRPr lang="pt-BR" sz="1200" cap="small" dirty="0" smtClean="0"/>
          </a:p>
          <a:p>
            <a:r>
              <a:rPr lang="pt-BR" sz="1200" cap="small" dirty="0" smtClean="0"/>
              <a:t>Maior </a:t>
            </a:r>
            <a:r>
              <a:rPr lang="pt-BR" sz="1200" cap="small" dirty="0"/>
              <a:t>número de passes livres concedidos desde Janeiro. </a:t>
            </a:r>
            <a:r>
              <a:rPr lang="pt-BR" sz="1200" cap="small" dirty="0" smtClean="0"/>
              <a:t>108.889 </a:t>
            </a:r>
            <a:r>
              <a:rPr lang="pt-BR" sz="1200" cap="small" dirty="0"/>
              <a:t>passes livres em Agosto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271302" y="678380"/>
            <a:ext cx="313508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DESTAQUE</a:t>
            </a:r>
            <a:endParaRPr lang="pt-BR" sz="1200" cap="small" dirty="0" smtClean="0"/>
          </a:p>
          <a:p>
            <a:pPr>
              <a:buFont typeface="Arial" pitchFamily="34" charset="0"/>
              <a:buChar char="•"/>
            </a:pPr>
            <a:r>
              <a:rPr lang="pt-BR" sz="1200" cap="small" dirty="0" smtClean="0"/>
              <a:t>1633 profissionais do SUAS capacitados desde janeiro, bem acima da meta (800)</a:t>
            </a:r>
            <a:endParaRPr lang="pt-BR" sz="1200" cap="small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4890" y="2276040"/>
            <a:ext cx="29318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cap="small" dirty="0" smtClean="0"/>
              <a:t>DESTAQUES</a:t>
            </a:r>
            <a:endParaRPr lang="pt-BR" sz="1400" b="1" cap="small" dirty="0"/>
          </a:p>
          <a:p>
            <a:pPr>
              <a:buFont typeface="Arial" pitchFamily="34" charset="0"/>
              <a:buChar char="•"/>
            </a:pPr>
            <a:r>
              <a:rPr lang="pt-BR" sz="1200" cap="small" dirty="0" smtClean="0"/>
              <a:t>R$7.116.537,84 repassado aos </a:t>
            </a:r>
            <a:r>
              <a:rPr lang="pt-BR" sz="1200" cap="small" dirty="0"/>
              <a:t>municípios para </a:t>
            </a:r>
            <a:r>
              <a:rPr lang="pt-BR" sz="1200" cap="small" dirty="0" smtClean="0"/>
              <a:t>cofinanciamento.</a:t>
            </a:r>
          </a:p>
          <a:p>
            <a:pPr>
              <a:buFont typeface="Arial" pitchFamily="34" charset="0"/>
              <a:buChar char="•"/>
            </a:pPr>
            <a:r>
              <a:rPr lang="pt-BR" sz="1200" cap="small" dirty="0" smtClean="0"/>
              <a:t>Em Julho, 46.631 famílias atendidas.</a:t>
            </a:r>
            <a:endParaRPr lang="pt-BR" sz="1200" cap="small" dirty="0"/>
          </a:p>
          <a:p>
            <a:pPr>
              <a:buFont typeface="Arial" pitchFamily="34" charset="0"/>
              <a:buChar char="•"/>
            </a:pPr>
            <a:endParaRPr lang="pt-BR" sz="1200" cap="small" dirty="0"/>
          </a:p>
        </p:txBody>
      </p:sp>
      <p:sp>
        <p:nvSpPr>
          <p:cNvPr id="17" name="Pentágono 16"/>
          <p:cNvSpPr/>
          <p:nvPr/>
        </p:nvSpPr>
        <p:spPr>
          <a:xfrm>
            <a:off x="6490611" y="14102"/>
            <a:ext cx="985156" cy="315569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cap="small" dirty="0">
                <a:solidFill>
                  <a:schemeClr val="tx1"/>
                </a:solidFill>
              </a:rPr>
              <a:t>Passe livre</a:t>
            </a:r>
          </a:p>
        </p:txBody>
      </p:sp>
      <p:sp>
        <p:nvSpPr>
          <p:cNvPr id="18" name="Pentágono 17"/>
          <p:cNvSpPr/>
          <p:nvPr/>
        </p:nvSpPr>
        <p:spPr>
          <a:xfrm>
            <a:off x="3259844" y="22536"/>
            <a:ext cx="1218294" cy="315569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cap="small" dirty="0">
                <a:solidFill>
                  <a:schemeClr val="tx1"/>
                </a:solidFill>
              </a:rPr>
              <a:t>Capacitação de profissionais</a:t>
            </a:r>
          </a:p>
        </p:txBody>
      </p:sp>
      <p:sp>
        <p:nvSpPr>
          <p:cNvPr id="19" name="Pentágono 18"/>
          <p:cNvSpPr/>
          <p:nvPr/>
        </p:nvSpPr>
        <p:spPr>
          <a:xfrm>
            <a:off x="9739993" y="-412"/>
            <a:ext cx="1363435" cy="350549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cap="small" dirty="0">
                <a:solidFill>
                  <a:schemeClr val="tx1"/>
                </a:solidFill>
              </a:rPr>
              <a:t>Erradicação do trabalho infantil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9739994" y="2011336"/>
            <a:ext cx="322035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cap="small" dirty="0"/>
              <a:t>PONTOS DE ATENÇÃO</a:t>
            </a:r>
          </a:p>
          <a:p>
            <a:pPr>
              <a:buFont typeface="Arial" pitchFamily="34" charset="0"/>
              <a:buChar char="•"/>
            </a:pPr>
            <a:r>
              <a:rPr lang="pt-BR" sz="1200" cap="small" dirty="0" smtClean="0"/>
              <a:t> Metade </a:t>
            </a:r>
            <a:r>
              <a:rPr lang="pt-BR" sz="1200" cap="small" dirty="0"/>
              <a:t>dos 10 municípios está executando o programa nos 5 eixos</a:t>
            </a:r>
            <a:r>
              <a:rPr lang="pt-BR" sz="1200" cap="small" dirty="0" smtClean="0"/>
              <a:t>.</a:t>
            </a:r>
          </a:p>
          <a:p>
            <a:endParaRPr lang="pt-BR" sz="1100" cap="small" dirty="0" smtClean="0"/>
          </a:p>
          <a:p>
            <a:r>
              <a:rPr lang="pt-BR" sz="1400" b="1" cap="small" dirty="0" smtClean="0"/>
              <a:t>Justificativas</a:t>
            </a:r>
            <a:endParaRPr lang="pt-BR" sz="1200" b="1" cap="small" dirty="0" smtClean="0"/>
          </a:p>
          <a:p>
            <a:pPr>
              <a:buFont typeface="Arial" pitchFamily="34" charset="0"/>
              <a:buChar char="•"/>
            </a:pPr>
            <a:r>
              <a:rPr lang="pt-BR" sz="1200" cap="small" dirty="0" smtClean="0"/>
              <a:t> </a:t>
            </a:r>
            <a:r>
              <a:rPr lang="pt-BR" sz="1200" cap="small" dirty="0"/>
              <a:t>Faltam técnicos para execução dos trabalhos</a:t>
            </a:r>
            <a:r>
              <a:rPr lang="pt-BR" sz="1200" dirty="0" smtClean="0"/>
              <a:t>.</a:t>
            </a:r>
            <a:endParaRPr lang="pt-BR" sz="1200" b="1" dirty="0" smtClean="0"/>
          </a:p>
          <a:p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9739994" y="350137"/>
            <a:ext cx="2739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DESTAQUES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9739993" y="658732"/>
            <a:ext cx="3033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/>
              <a:t>Número de pessoas alcançadas com ação de enfrentamento ao trabalho </a:t>
            </a:r>
            <a:r>
              <a:rPr lang="pt-BR" sz="1200" cap="small" dirty="0" smtClean="0"/>
              <a:t>infantil até </a:t>
            </a:r>
            <a:r>
              <a:rPr lang="pt-BR" sz="1200" cap="small" dirty="0"/>
              <a:t>29/08 </a:t>
            </a:r>
            <a:r>
              <a:rPr lang="pt-BR" sz="1200" cap="small" dirty="0" smtClean="0"/>
              <a:t> foi de </a:t>
            </a:r>
            <a:r>
              <a:rPr lang="pt-BR" sz="1200" cap="small" dirty="0"/>
              <a:t>2075 pessoas.</a:t>
            </a:r>
          </a:p>
        </p:txBody>
      </p:sp>
      <p:pic>
        <p:nvPicPr>
          <p:cNvPr id="16" name="Picture 2" descr="Image result for ATENÇÃO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688" y="2066260"/>
            <a:ext cx="339131" cy="2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8589" y="387236"/>
            <a:ext cx="194697" cy="17883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10" y="2315251"/>
            <a:ext cx="194697" cy="178832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374" y="721218"/>
            <a:ext cx="194697" cy="178832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769" y="703319"/>
            <a:ext cx="194697" cy="178832"/>
          </a:xfrm>
          <a:prstGeom prst="rect">
            <a:avLst/>
          </a:prstGeom>
        </p:spPr>
      </p:pic>
      <p:graphicFrame>
        <p:nvGraphicFramePr>
          <p:cNvPr id="26" name="Gráfico 25"/>
          <p:cNvGraphicFramePr/>
          <p:nvPr/>
        </p:nvGraphicFramePr>
        <p:xfrm>
          <a:off x="6453606" y="1774909"/>
          <a:ext cx="3255878" cy="183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Gráfico 33"/>
          <p:cNvGraphicFramePr/>
          <p:nvPr/>
        </p:nvGraphicFramePr>
        <p:xfrm>
          <a:off x="3231649" y="1812257"/>
          <a:ext cx="3217277" cy="174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Pentágono 34"/>
          <p:cNvSpPr/>
          <p:nvPr/>
        </p:nvSpPr>
        <p:spPr>
          <a:xfrm>
            <a:off x="12031" y="1838277"/>
            <a:ext cx="1266668" cy="315569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cap="small" dirty="0" smtClean="0">
                <a:solidFill>
                  <a:schemeClr val="tx1"/>
                </a:solidFill>
              </a:rPr>
              <a:t>Cofinanciamento</a:t>
            </a:r>
            <a:endParaRPr lang="pt-BR" sz="1100" cap="smal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6186" y="454969"/>
            <a:ext cx="30967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cap="small" dirty="0"/>
              <a:t>Programa Vale Universidade e Vale Universidade indígena</a:t>
            </a:r>
          </a:p>
          <a:p>
            <a:r>
              <a:rPr lang="pt-BR" sz="1200" cap="small" dirty="0"/>
              <a:t>Gerente:  Eliane </a:t>
            </a:r>
            <a:r>
              <a:rPr lang="pt-BR" sz="1200" cap="small" dirty="0" err="1"/>
              <a:t>Alcaras</a:t>
            </a:r>
            <a:endParaRPr lang="pt-BR" sz="1200" cap="small" dirty="0"/>
          </a:p>
          <a:p>
            <a:r>
              <a:rPr lang="pt-BR" sz="1200" cap="small" dirty="0"/>
              <a:t>Entrega: 1800 universitários e 200 universitários indígenas beneficiados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66186" y="1989266"/>
            <a:ext cx="30967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DESTAQUES</a:t>
            </a:r>
            <a:endParaRPr lang="pt-BR" sz="1200" b="1" dirty="0" smtClean="0"/>
          </a:p>
          <a:p>
            <a:pPr>
              <a:buFont typeface="Arial" pitchFamily="34" charset="0"/>
              <a:buChar char="•"/>
            </a:pPr>
            <a:r>
              <a:rPr lang="pt-BR" sz="1200" cap="small" dirty="0"/>
              <a:t>Avanços significativos no andamento do Programa com alunos sendo efetivados depois dos estágios obrigatórios.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 l="33243" t="13396" r="37642" b="6646"/>
          <a:stretch>
            <a:fillRect/>
          </a:stretch>
        </p:blipFill>
        <p:spPr bwMode="auto">
          <a:xfrm>
            <a:off x="3639097" y="1990"/>
            <a:ext cx="2412567" cy="362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494222" y="613947"/>
            <a:ext cx="3265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cap="small" dirty="0"/>
              <a:t>PVU</a:t>
            </a:r>
          </a:p>
          <a:p>
            <a:r>
              <a:rPr lang="pt-BR" sz="1200" cap="small" dirty="0"/>
              <a:t>Maior índice de beneficiários matriculados desde Janeiro</a:t>
            </a:r>
          </a:p>
          <a:p>
            <a:endParaRPr lang="pt-BR" sz="12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750197" y="474353"/>
            <a:ext cx="3265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>
                    <a:lumMod val="10000"/>
                  </a:schemeClr>
                </a:solidFill>
              </a:rPr>
              <a:t>PVUI</a:t>
            </a:r>
          </a:p>
          <a:p>
            <a:r>
              <a:rPr lang="pt-BR" sz="1200" cap="small" dirty="0">
                <a:solidFill>
                  <a:schemeClr val="bg1">
                    <a:lumMod val="10000"/>
                  </a:schemeClr>
                </a:solidFill>
              </a:rPr>
              <a:t>Índice se manteve </a:t>
            </a:r>
            <a:r>
              <a:rPr lang="pt-BR" sz="1200" cap="small" dirty="0" smtClean="0">
                <a:solidFill>
                  <a:schemeClr val="bg1">
                    <a:lumMod val="10000"/>
                  </a:schemeClr>
                </a:solidFill>
              </a:rPr>
              <a:t>abaixo da meta nos últimos três </a:t>
            </a:r>
            <a:r>
              <a:rPr lang="pt-BR" sz="1200" cap="small" dirty="0">
                <a:solidFill>
                  <a:schemeClr val="bg1">
                    <a:lumMod val="10000"/>
                  </a:schemeClr>
                </a:solidFill>
              </a:rPr>
              <a:t>meses</a:t>
            </a:r>
          </a:p>
          <a:p>
            <a:r>
              <a:rPr lang="pt-BR" sz="1200" u="sng" cap="small" dirty="0">
                <a:solidFill>
                  <a:schemeClr val="bg1">
                    <a:lumMod val="10000"/>
                  </a:schemeClr>
                </a:solidFill>
              </a:rPr>
              <a:t>Meta: 200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530315" y="147180"/>
            <a:ext cx="1060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/>
              <a:t>DESTAQUES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9771968" y="147192"/>
            <a:ext cx="1806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/>
              <a:t>PONTOS DE ATENÇÃO</a:t>
            </a:r>
            <a:endParaRPr lang="pt-BR" sz="1400" dirty="0"/>
          </a:p>
        </p:txBody>
      </p:sp>
      <p:pic>
        <p:nvPicPr>
          <p:cNvPr id="15" name="Picture 2" descr="Image result for ATENÇÃO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62" y="195101"/>
            <a:ext cx="339131" cy="2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001" y="194709"/>
            <a:ext cx="194697" cy="17883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73" y="2018266"/>
            <a:ext cx="194697" cy="178832"/>
          </a:xfrm>
          <a:prstGeom prst="rect">
            <a:avLst/>
          </a:prstGeom>
        </p:spPr>
      </p:pic>
      <p:graphicFrame>
        <p:nvGraphicFramePr>
          <p:cNvPr id="21" name="Gráfico 20"/>
          <p:cNvGraphicFramePr/>
          <p:nvPr/>
        </p:nvGraphicFramePr>
        <p:xfrm>
          <a:off x="6479925" y="1808998"/>
          <a:ext cx="3229559" cy="1824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Gráfico 22"/>
          <p:cNvGraphicFramePr/>
          <p:nvPr/>
        </p:nvGraphicFramePr>
        <p:xfrm>
          <a:off x="9740483" y="1795963"/>
          <a:ext cx="3157370" cy="176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183355491"/>
              </p:ext>
            </p:extLst>
          </p:nvPr>
        </p:nvGraphicFramePr>
        <p:xfrm>
          <a:off x="0" y="1778454"/>
          <a:ext cx="3009207" cy="1829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745566" y="611007"/>
            <a:ext cx="32796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PONTOS DE ATENÇÃO</a:t>
            </a:r>
          </a:p>
          <a:p>
            <a:pPr>
              <a:buFont typeface="Arial" pitchFamily="34" charset="0"/>
              <a:buChar char="•"/>
            </a:pPr>
            <a:r>
              <a:rPr lang="pt-BR" sz="1200" cap="small" dirty="0" smtClean="0">
                <a:solidFill>
                  <a:schemeClr val="bg1">
                    <a:lumMod val="10000"/>
                  </a:schemeClr>
                </a:solidFill>
              </a:rPr>
              <a:t>  Restrição orçamentária é um entrave para a execução das atividades </a:t>
            </a:r>
            <a:endParaRPr lang="pt-BR" sz="1200" cap="small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79648" y="587560"/>
            <a:ext cx="31858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2"/>
                </a:solidFill>
              </a:rPr>
              <a:t>DESTAQUES</a:t>
            </a:r>
          </a:p>
          <a:p>
            <a:pPr>
              <a:buFont typeface="Arial" pitchFamily="34" charset="0"/>
              <a:buChar char="•"/>
            </a:pPr>
            <a:r>
              <a:rPr lang="pt-BR" sz="1200" dirty="0" smtClean="0"/>
              <a:t> </a:t>
            </a:r>
            <a:r>
              <a:rPr lang="pt-BR" sz="1200" cap="small" dirty="0">
                <a:solidFill>
                  <a:schemeClr val="tx2"/>
                </a:solidFill>
              </a:rPr>
              <a:t>Realização de AÇÃO SOCIOEDUCATIVA – empreendedores, serviços e apresentações culturais - </a:t>
            </a:r>
            <a:r>
              <a:rPr lang="pt-BR" sz="1200" b="1" cap="small" dirty="0">
                <a:solidFill>
                  <a:schemeClr val="tx2"/>
                </a:solidFill>
              </a:rPr>
              <a:t>Segredo</a:t>
            </a:r>
          </a:p>
        </p:txBody>
      </p:sp>
      <p:pic>
        <p:nvPicPr>
          <p:cNvPr id="10" name="Imagem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8"/>
          <a:stretch/>
        </p:blipFill>
        <p:spPr>
          <a:xfrm>
            <a:off x="3232490" y="1807482"/>
            <a:ext cx="3233044" cy="1800242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0" y="189932"/>
            <a:ext cx="3279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cap="small" dirty="0">
                <a:solidFill>
                  <a:schemeClr val="tx2"/>
                </a:solidFill>
              </a:rPr>
              <a:t>Promover empreendedorismo entre os beneficiários do programa Vale-renda</a:t>
            </a:r>
          </a:p>
          <a:p>
            <a:endParaRPr lang="pt-BR" sz="6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pt-BR" sz="1200" cap="small" dirty="0">
                <a:solidFill>
                  <a:schemeClr val="tx2"/>
                </a:solidFill>
              </a:rPr>
              <a:t>Gerente: </a:t>
            </a:r>
            <a:r>
              <a:rPr lang="pt-BR" sz="1200" cap="small" dirty="0" err="1">
                <a:solidFill>
                  <a:schemeClr val="tx2"/>
                </a:solidFill>
              </a:rPr>
              <a:t>Eldo</a:t>
            </a:r>
            <a:r>
              <a:rPr lang="pt-BR" sz="1200" cap="small" dirty="0">
                <a:solidFill>
                  <a:schemeClr val="tx2"/>
                </a:solidFill>
              </a:rPr>
              <a:t> </a:t>
            </a:r>
            <a:r>
              <a:rPr lang="pt-BR" sz="1200" cap="small" dirty="0" err="1">
                <a:solidFill>
                  <a:schemeClr val="tx2"/>
                </a:solidFill>
              </a:rPr>
              <a:t>Elcídio</a:t>
            </a:r>
            <a:r>
              <a:rPr lang="pt-BR" sz="1200" cap="small" dirty="0">
                <a:solidFill>
                  <a:schemeClr val="tx2"/>
                </a:solidFill>
              </a:rPr>
              <a:t> Moro</a:t>
            </a:r>
          </a:p>
          <a:p>
            <a:r>
              <a:rPr lang="pt-BR" sz="1200" cap="small" dirty="0">
                <a:solidFill>
                  <a:schemeClr val="tx2"/>
                </a:solidFill>
              </a:rPr>
              <a:t>Entrega: 30% dos beneficiários identificados como empreendedores capacitados</a:t>
            </a:r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4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Image result for ATENÇÃO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691" y="664371"/>
            <a:ext cx="339131" cy="2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6853" y="611007"/>
            <a:ext cx="194697" cy="178832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6477567" y="619735"/>
            <a:ext cx="31958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 smtClean="0">
                <a:solidFill>
                  <a:schemeClr val="tx2"/>
                </a:solidFill>
              </a:rPr>
              <a:t>DESTAQUES</a:t>
            </a:r>
            <a:endParaRPr lang="pt-BR" sz="2000" b="1" cap="small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200" dirty="0" smtClean="0"/>
              <a:t> </a:t>
            </a:r>
            <a:r>
              <a:rPr lang="pt-BR" sz="1200" cap="small" dirty="0" smtClean="0">
                <a:solidFill>
                  <a:schemeClr val="tx2"/>
                </a:solidFill>
              </a:rPr>
              <a:t>449 empreendedores beneficiários do vale-renda recebendo capacitação</a:t>
            </a:r>
            <a:endParaRPr lang="pt-BR" sz="1200" b="1" cap="small" dirty="0">
              <a:solidFill>
                <a:schemeClr val="tx2"/>
              </a:solidFill>
            </a:endParaRPr>
          </a:p>
        </p:txBody>
      </p:sp>
      <p:graphicFrame>
        <p:nvGraphicFramePr>
          <p:cNvPr id="31" name="Gráfico 30"/>
          <p:cNvGraphicFramePr/>
          <p:nvPr/>
        </p:nvGraphicFramePr>
        <p:xfrm>
          <a:off x="6502985" y="2045368"/>
          <a:ext cx="3182436" cy="149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2" name="Imagem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9164" y="643085"/>
            <a:ext cx="194697" cy="178832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6521103" y="1828798"/>
            <a:ext cx="3224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/>
              <a:t>Beneficiários  empreendedores por região</a:t>
            </a:r>
            <a:endParaRPr lang="pt-BR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69256"/>
            <a:ext cx="3267045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cap="small" dirty="0" smtClean="0">
                <a:solidFill>
                  <a:schemeClr val="tx2"/>
                </a:solidFill>
              </a:rPr>
              <a:t>Atender Famílias em Situação de Vulnerabilidade Econômica com o Programa Vale Renda</a:t>
            </a:r>
          </a:p>
          <a:p>
            <a:endParaRPr lang="pt-BR" sz="1400" b="1" cap="small" dirty="0" smtClean="0">
              <a:solidFill>
                <a:schemeClr val="tx2"/>
              </a:solidFill>
            </a:endParaRPr>
          </a:p>
          <a:p>
            <a:r>
              <a:rPr lang="pt-BR" sz="1100" cap="small" dirty="0" smtClean="0">
                <a:solidFill>
                  <a:schemeClr val="tx2"/>
                </a:solidFill>
              </a:rPr>
              <a:t>Gerente: Eder Gonçalves </a:t>
            </a:r>
            <a:r>
              <a:rPr lang="pt-BR" sz="1100" cap="small" dirty="0" err="1" smtClean="0">
                <a:solidFill>
                  <a:schemeClr val="tx2"/>
                </a:solidFill>
              </a:rPr>
              <a:t>cavalcante</a:t>
            </a:r>
            <a:endParaRPr lang="pt-BR" sz="1100" cap="small" dirty="0" smtClean="0">
              <a:solidFill>
                <a:schemeClr val="tx2"/>
              </a:solidFill>
            </a:endParaRPr>
          </a:p>
          <a:p>
            <a:r>
              <a:rPr lang="pt-BR" sz="1100" cap="small" dirty="0" smtClean="0">
                <a:solidFill>
                  <a:schemeClr val="tx2"/>
                </a:solidFill>
              </a:rPr>
              <a:t>Entrega: 90% das famílias recebendo acompanhamento semestral com ações socioeducativas</a:t>
            </a:r>
            <a:endParaRPr lang="pt-BR" sz="1100" cap="small" dirty="0">
              <a:solidFill>
                <a:schemeClr val="tx2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3267045" y="1812257"/>
          <a:ext cx="3205246" cy="17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ector reto 4"/>
          <p:cNvCxnSpPr/>
          <p:nvPr/>
        </p:nvCxnSpPr>
        <p:spPr>
          <a:xfrm>
            <a:off x="3945659" y="2105526"/>
            <a:ext cx="2394284" cy="1"/>
          </a:xfrm>
          <a:prstGeom prst="line">
            <a:avLst/>
          </a:prstGeom>
          <a:noFill/>
          <a:ln w="2857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" name="CaixaDeTexto 5"/>
          <p:cNvSpPr txBox="1"/>
          <p:nvPr/>
        </p:nvSpPr>
        <p:spPr>
          <a:xfrm>
            <a:off x="3331219" y="472466"/>
            <a:ext cx="31858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2"/>
                </a:solidFill>
              </a:rPr>
              <a:t>DESTAQUES</a:t>
            </a:r>
          </a:p>
          <a:p>
            <a:r>
              <a:rPr lang="pt-BR" sz="1200" b="1" dirty="0" smtClean="0"/>
              <a:t> </a:t>
            </a:r>
            <a:endParaRPr lang="pt-BR" sz="1200" dirty="0" smtClean="0"/>
          </a:p>
          <a:p>
            <a:pPr>
              <a:buFont typeface="Arial" pitchFamily="34" charset="0"/>
              <a:buChar char="•"/>
            </a:pPr>
            <a:r>
              <a:rPr lang="pt-BR" sz="1200" b="1" dirty="0" smtClean="0"/>
              <a:t> </a:t>
            </a:r>
            <a:r>
              <a:rPr lang="pt-BR" sz="1200" cap="small" dirty="0" smtClean="0">
                <a:solidFill>
                  <a:schemeClr val="tx2"/>
                </a:solidFill>
              </a:rPr>
              <a:t>42.369 famílias atendidas em Julho/2017,número equivale a 75,12% das famílias beneficiadas</a:t>
            </a:r>
            <a:endParaRPr lang="pt-BR" sz="1100" cap="small" dirty="0">
              <a:solidFill>
                <a:schemeClr val="tx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329" y="498733"/>
            <a:ext cx="194697" cy="17883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517105" y="126217"/>
            <a:ext cx="327964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PONTOS DE ATENÇÃO</a:t>
            </a:r>
          </a:p>
          <a:p>
            <a:endParaRPr lang="pt-BR" sz="100" b="1" dirty="0" smtClean="0"/>
          </a:p>
          <a:p>
            <a:pPr>
              <a:buFont typeface="Arial" pitchFamily="34" charset="0"/>
              <a:buChar char="•"/>
            </a:pPr>
            <a:r>
              <a:rPr lang="pt-BR" sz="1200" cap="small" dirty="0" smtClean="0">
                <a:solidFill>
                  <a:schemeClr val="bg1">
                    <a:lumMod val="10000"/>
                  </a:schemeClr>
                </a:solidFill>
              </a:rPr>
              <a:t>Índices abaixo da meta de 90%  desde o início da iniciativa </a:t>
            </a:r>
            <a:endParaRPr lang="pt-BR" sz="1200" cap="small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9" name="Picture 2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194" y="174345"/>
            <a:ext cx="339131" cy="2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517105" y="770586"/>
            <a:ext cx="3092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cap="small" dirty="0" smtClean="0">
                <a:solidFill>
                  <a:schemeClr val="tx2"/>
                </a:solidFill>
              </a:rPr>
              <a:t>Justificativas</a:t>
            </a:r>
            <a:r>
              <a:rPr lang="pt-BR" sz="1100" cap="small" dirty="0" smtClean="0">
                <a:solidFill>
                  <a:schemeClr val="tx2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sz="1200" cap="small" dirty="0" smtClean="0">
                <a:solidFill>
                  <a:schemeClr val="tx2"/>
                </a:solidFill>
              </a:rPr>
              <a:t>Dificuldade com envio de informações que vem do interior do Estado e com logística são entraves para atingir a meta</a:t>
            </a:r>
          </a:p>
          <a:p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50410" y="1913022"/>
            <a:ext cx="15159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>
                <a:solidFill>
                  <a:srgbClr val="C00000"/>
                </a:solidFill>
              </a:rPr>
              <a:t>Meta = 90%</a:t>
            </a:r>
            <a:endParaRPr lang="pt-BR" sz="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000000"/>
      </a:dk1>
      <a:lt1>
        <a:srgbClr val="EAEAEA"/>
      </a:lt1>
      <a:dk2>
        <a:srgbClr val="000000"/>
      </a:dk2>
      <a:lt2>
        <a:srgbClr val="DAE8CC"/>
      </a:lt2>
      <a:accent1>
        <a:srgbClr val="DAE8CC"/>
      </a:accent1>
      <a:accent2>
        <a:srgbClr val="DAE8CC"/>
      </a:accent2>
      <a:accent3>
        <a:srgbClr val="DAE8CC"/>
      </a:accent3>
      <a:accent4>
        <a:srgbClr val="DAE8CC"/>
      </a:accent4>
      <a:accent5>
        <a:srgbClr val="DAE8CC"/>
      </a:accent5>
      <a:accent6>
        <a:srgbClr val="EAEAEA"/>
      </a:accent6>
      <a:hlink>
        <a:srgbClr val="FFFFFF"/>
      </a:hlink>
      <a:folHlink>
        <a:srgbClr val="FFFF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6966</TotalTime>
  <Words>995</Words>
  <Application>Microsoft Office PowerPoint</Application>
  <PresentationFormat>Personalizar</PresentationFormat>
  <Paragraphs>170</Paragraphs>
  <Slides>14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do Office</vt:lpstr>
      <vt:lpstr>Apresentação do PowerPoint</vt:lpstr>
      <vt:lpstr>REUNIÃO MENSAL  SEDHAST SECRETARIA DE ESTADO DE DIREITOS HUMANOS E ASSISTÊNCIA SOCIAL E TRABALHO 30/08/2017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Pontos de atenção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Pinheiro</dc:creator>
  <cp:lastModifiedBy>SGI</cp:lastModifiedBy>
  <cp:revision>374</cp:revision>
  <cp:lastPrinted>2017-07-31T16:07:02Z</cp:lastPrinted>
  <dcterms:created xsi:type="dcterms:W3CDTF">2017-06-06T04:16:55Z</dcterms:created>
  <dcterms:modified xsi:type="dcterms:W3CDTF">2017-08-31T19:17:23Z</dcterms:modified>
</cp:coreProperties>
</file>