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701" r:id="rId2"/>
    <p:sldId id="705" r:id="rId3"/>
    <p:sldId id="748" r:id="rId4"/>
    <p:sldId id="764" r:id="rId5"/>
    <p:sldId id="761" r:id="rId6"/>
    <p:sldId id="726" r:id="rId7"/>
    <p:sldId id="758" r:id="rId8"/>
    <p:sldId id="759" r:id="rId9"/>
    <p:sldId id="763" r:id="rId10"/>
    <p:sldId id="725" r:id="rId11"/>
    <p:sldId id="765" r:id="rId12"/>
    <p:sldId id="617" r:id="rId13"/>
  </p:sldIdLst>
  <p:sldSz cx="12960350" cy="360045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1F"/>
    <a:srgbClr val="FF9933"/>
    <a:srgbClr val="FC8484"/>
    <a:srgbClr val="379650"/>
    <a:srgbClr val="FFCC99"/>
    <a:srgbClr val="A6CE39"/>
    <a:srgbClr val="44546A"/>
    <a:srgbClr val="1F95DA"/>
    <a:srgbClr val="60779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1882" autoAdjust="0"/>
  </p:normalViewPr>
  <p:slideViewPr>
    <p:cSldViewPr snapToGrid="0" snapToObjects="1" showGuides="1">
      <p:cViewPr>
        <p:scale>
          <a:sx n="80" d="100"/>
          <a:sy n="80" d="100"/>
        </p:scale>
        <p:origin x="360" y="774"/>
      </p:cViewPr>
      <p:guideLst>
        <p:guide orient="horz" pos="113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7" d="100"/>
          <a:sy n="77" d="100"/>
        </p:scale>
        <p:origin x="16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I\Desktop\Pasta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I\Desktop\Pasta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I\Desktop\Pasta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I\Desktop\Pasta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I\Desktop\Pasta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42787640124741"/>
          <c:y val="8.5735465050313528E-2"/>
          <c:w val="0.38097759044818302"/>
          <c:h val="0.71998043432766956"/>
        </c:manualLayout>
      </c:layout>
      <c:pieChart>
        <c:varyColors val="1"/>
        <c:ser>
          <c:idx val="0"/>
          <c:order val="0"/>
          <c:tx>
            <c:strRef>
              <c:f>Eradicação!$F$8</c:f>
              <c:strCache>
                <c:ptCount val="1"/>
                <c:pt idx="0">
                  <c:v>59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Eradicação!$G$7:$G$8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Eradicação!$F$7:$F$8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79832764220071"/>
          <c:y val="0.2446243567407019"/>
          <c:w val="0.22145972815446935"/>
          <c:h val="0.35190929192941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Número de beneficiados PVUI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Meta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Plan2!$G$8:$G$10</c:f>
              <c:strCache>
                <c:ptCount val="3"/>
                <c:pt idx="0">
                  <c:v>Jul</c:v>
                </c:pt>
                <c:pt idx="1">
                  <c:v>Ago</c:v>
                </c:pt>
                <c:pt idx="2">
                  <c:v>Set</c:v>
                </c:pt>
              </c:strCache>
            </c:strRef>
          </c:cat>
          <c:val>
            <c:numRef>
              <c:f>Plan2!$G$4:$I$4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1"/>
          <c:order val="1"/>
          <c:tx>
            <c:v>Medição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97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96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Plan2!$G$8:$G$10</c:f>
              <c:strCache>
                <c:ptCount val="3"/>
                <c:pt idx="0">
                  <c:v>Jul</c:v>
                </c:pt>
                <c:pt idx="1">
                  <c:v>Ago</c:v>
                </c:pt>
                <c:pt idx="2">
                  <c:v>Set</c:v>
                </c:pt>
              </c:strCache>
            </c:strRef>
          </c:cat>
          <c:val>
            <c:numRef>
              <c:f>Plan2!$G$5:$I$5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3355368"/>
        <c:axId val="283356544"/>
      </c:barChart>
      <c:catAx>
        <c:axId val="283355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356544"/>
        <c:crosses val="autoZero"/>
        <c:auto val="1"/>
        <c:lblAlgn val="ctr"/>
        <c:lblOffset val="100"/>
        <c:noMultiLvlLbl val="0"/>
      </c:catAx>
      <c:valAx>
        <c:axId val="283356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35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Plan1!$D$20:$D$21</c:f>
              <c:numCache>
                <c:formatCode>General</c:formatCode>
                <c:ptCount val="2"/>
                <c:pt idx="0">
                  <c:v>1757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84142607174126"/>
          <c:y val="0.1672597696121319"/>
          <c:w val="0.26609514435695525"/>
          <c:h val="0.44349190726159227"/>
        </c:manualLayout>
      </c:layout>
      <c:doughnutChart>
        <c:varyColors val="1"/>
        <c:ser>
          <c:idx val="0"/>
          <c:order val="0"/>
          <c:tx>
            <c:strRef>
              <c:f>Plan1!$C$23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Plan1!$F$20:$F$21</c:f>
              <c:strCache>
                <c:ptCount val="2"/>
                <c:pt idx="0">
                  <c:v>Nº de beneficiados</c:v>
                </c:pt>
                <c:pt idx="1">
                  <c:v>Vagas não-preenchidas</c:v>
                </c:pt>
              </c:strCache>
            </c:strRef>
          </c:cat>
          <c:val>
            <c:numRef>
              <c:f>Plan1!$E$20:$E$21</c:f>
              <c:numCache>
                <c:formatCode>General</c:formatCode>
                <c:ptCount val="2"/>
                <c:pt idx="0">
                  <c:v>97</c:v>
                </c:pt>
                <c:pt idx="1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445756780402463E-2"/>
          <c:y val="0.62986329833770771"/>
          <c:w val="0.5548860454943132"/>
          <c:h val="7.3840405365995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Número de beneficiados PVU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Meta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Plan2!$G$8:$G$10</c:f>
              <c:strCache>
                <c:ptCount val="3"/>
                <c:pt idx="0">
                  <c:v>Jul</c:v>
                </c:pt>
                <c:pt idx="1">
                  <c:v>Ago</c:v>
                </c:pt>
                <c:pt idx="2">
                  <c:v>Set</c:v>
                </c:pt>
              </c:strCache>
            </c:strRef>
          </c:cat>
          <c:val>
            <c:numRef>
              <c:f>Plan2!$L$3:$N$3</c:f>
              <c:numCache>
                <c:formatCode>General</c:formatCode>
                <c:ptCount val="3"/>
                <c:pt idx="0">
                  <c:v>1800</c:v>
                </c:pt>
                <c:pt idx="1">
                  <c:v>1800</c:v>
                </c:pt>
                <c:pt idx="2">
                  <c:v>1800</c:v>
                </c:pt>
              </c:numCache>
            </c:numRef>
          </c:val>
        </c:ser>
        <c:ser>
          <c:idx val="1"/>
          <c:order val="1"/>
          <c:tx>
            <c:v>Medição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Plan2!$G$8:$G$10</c:f>
              <c:strCache>
                <c:ptCount val="3"/>
                <c:pt idx="0">
                  <c:v>Jul</c:v>
                </c:pt>
                <c:pt idx="1">
                  <c:v>Ago</c:v>
                </c:pt>
                <c:pt idx="2">
                  <c:v>Set</c:v>
                </c:pt>
              </c:strCache>
            </c:strRef>
          </c:cat>
          <c:val>
            <c:numRef>
              <c:f>Plan2!$L$4:$N$4</c:f>
              <c:numCache>
                <c:formatCode>General</c:formatCode>
                <c:ptCount val="3"/>
                <c:pt idx="0">
                  <c:v>1209</c:v>
                </c:pt>
                <c:pt idx="1">
                  <c:v>1786</c:v>
                </c:pt>
                <c:pt idx="2">
                  <c:v>1757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6163608"/>
        <c:axId val="306162040"/>
      </c:barChart>
      <c:catAx>
        <c:axId val="30616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6162040"/>
        <c:crosses val="autoZero"/>
        <c:auto val="1"/>
        <c:lblAlgn val="ctr"/>
        <c:lblOffset val="100"/>
        <c:noMultiLvlLbl val="0"/>
      </c:catAx>
      <c:valAx>
        <c:axId val="306162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16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 dirty="0" smtClean="0"/>
              <a:t>Etnias</a:t>
            </a:r>
            <a:r>
              <a:rPr lang="pt-BR" sz="1100" baseline="0" dirty="0" smtClean="0"/>
              <a:t> dos beneficiários indígenas</a:t>
            </a:r>
            <a:endParaRPr lang="pt-BR" sz="11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31794470864846"/>
          <c:y val="0.23129323827989995"/>
          <c:w val="0.36385256983409137"/>
          <c:h val="0.74016847186180157"/>
        </c:manualLayout>
      </c:layout>
      <c:pieChart>
        <c:varyColors val="1"/>
        <c:ser>
          <c:idx val="0"/>
          <c:order val="0"/>
          <c:tx>
            <c:strRef>
              <c:f>Plan1!$G$3</c:f>
              <c:strCache>
                <c:ptCount val="1"/>
                <c:pt idx="0">
                  <c:v>5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Plan1!$F$3:$F$5</c:f>
              <c:strCache>
                <c:ptCount val="3"/>
                <c:pt idx="0">
                  <c:v>Guarani </c:v>
                </c:pt>
                <c:pt idx="1">
                  <c:v>Kaiowá</c:v>
                </c:pt>
                <c:pt idx="2">
                  <c:v>Terena</c:v>
                </c:pt>
              </c:strCache>
            </c:strRef>
          </c:cat>
          <c:val>
            <c:numRef>
              <c:f>Plan1!$G$3:$G$5</c:f>
              <c:numCache>
                <c:formatCode>General</c:formatCode>
                <c:ptCount val="3"/>
                <c:pt idx="0">
                  <c:v>5</c:v>
                </c:pt>
                <c:pt idx="1">
                  <c:v>50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96630282820688"/>
          <c:y val="0.34812109354405979"/>
          <c:w val="0.21186067366579175"/>
          <c:h val="0.33738480606590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 dirty="0" smtClean="0"/>
              <a:t>Gênero</a:t>
            </a:r>
            <a:r>
              <a:rPr lang="pt-BR" sz="1100" baseline="0" dirty="0" smtClean="0"/>
              <a:t> dos beneficiários do PVUI</a:t>
            </a:r>
            <a:endParaRPr lang="pt-BR" sz="11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1688973797027539E-2"/>
          <c:y val="0.21194505683786041"/>
          <c:w val="0.49768205074060878"/>
          <c:h val="0.69842441857952575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422004020887504"/>
                  <c:y val="0.11520864214527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100970907955112"/>
                  <c:y val="-0.216746934620254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19961902750833"/>
                      <c:h val="0.2679593501104777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Plan1!$C$12:$C$13</c:f>
              <c:strCache>
                <c:ptCount val="2"/>
                <c:pt idx="0">
                  <c:v>Mulheres</c:v>
                </c:pt>
                <c:pt idx="1">
                  <c:v>Homens</c:v>
                </c:pt>
              </c:strCache>
            </c:strRef>
          </c:cat>
          <c:val>
            <c:numRef>
              <c:f>Plan1!$B$12:$B$13</c:f>
              <c:numCache>
                <c:formatCode>General</c:formatCode>
                <c:ptCount val="2"/>
                <c:pt idx="0">
                  <c:v>26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687285026390897"/>
          <c:y val="0.39521713711034134"/>
          <c:w val="0.28351040195677324"/>
          <c:h val="0.25800925185657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Percentual de famílias beneficiadas pelo PVR recebendo o acompanhamento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4493591525259541E-2"/>
                  <c:y val="9.270034327281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351763180834751E-2"/>
                  <c:y val="-7.13646188829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PVR!$C$4:$C$11</c:f>
              <c:strCache>
                <c:ptCount val="8"/>
                <c:pt idx="0">
                  <c:v>Fev</c:v>
                </c:pt>
                <c:pt idx="1">
                  <c:v>Mar</c:v>
                </c:pt>
                <c:pt idx="2">
                  <c:v>Abr</c:v>
                </c:pt>
                <c:pt idx="3">
                  <c:v>Mai</c:v>
                </c:pt>
                <c:pt idx="4">
                  <c:v>Jun</c:v>
                </c:pt>
                <c:pt idx="5">
                  <c:v>Jul</c:v>
                </c:pt>
                <c:pt idx="6">
                  <c:v>Ago</c:v>
                </c:pt>
                <c:pt idx="7">
                  <c:v>Set</c:v>
                </c:pt>
              </c:strCache>
            </c:strRef>
          </c:cat>
          <c:val>
            <c:numRef>
              <c:f>PVR!$E$4:$E$11</c:f>
              <c:numCache>
                <c:formatCode>0.00%</c:formatCode>
                <c:ptCount val="8"/>
                <c:pt idx="0">
                  <c:v>0.75370000000000004</c:v>
                </c:pt>
                <c:pt idx="1">
                  <c:v>0.74560000000000004</c:v>
                </c:pt>
                <c:pt idx="2">
                  <c:v>0.73499999999999999</c:v>
                </c:pt>
                <c:pt idx="3">
                  <c:v>0.76180000000000003</c:v>
                </c:pt>
                <c:pt idx="4">
                  <c:v>0.75139999999999996</c:v>
                </c:pt>
                <c:pt idx="5">
                  <c:v>0.75120000000000009</c:v>
                </c:pt>
                <c:pt idx="6">
                  <c:v>0.76049999999999995</c:v>
                </c:pt>
                <c:pt idx="7">
                  <c:v>0.80730000000000002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162824"/>
        <c:axId val="306164000"/>
      </c:lineChart>
      <c:catAx>
        <c:axId val="30616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6164000"/>
        <c:crosses val="autoZero"/>
        <c:auto val="1"/>
        <c:lblAlgn val="ctr"/>
        <c:lblOffset val="100"/>
        <c:noMultiLvlLbl val="0"/>
      </c:catAx>
      <c:valAx>
        <c:axId val="306164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616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34285117789391E-2"/>
          <c:y val="8.6795303666774945E-2"/>
          <c:w val="0.47593261579795676"/>
          <c:h val="0.79870928521115925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4.0028942498996523E-2"/>
                  <c:y val="-0.340043597338278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Empreendedorismo!$E$6:$E$7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Empreendedorismo!$D$6:$D$7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406360333506574"/>
          <c:y val="0.30821428110975541"/>
          <c:w val="0.24668453350804798"/>
          <c:h val="0.28244297624112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Famílias atendidas nos módulos estruturais do Programa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'Rede Solidária'!$I$4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'Rede Solidária'!$J$4</c:f>
              <c:numCache>
                <c:formatCode>General</c:formatCode>
                <c:ptCount val="1"/>
                <c:pt idx="0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'Rede Solidária'!$I$5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'Rede Solidária'!$J$5</c:f>
              <c:numCache>
                <c:formatCode>General</c:formatCode>
                <c:ptCount val="1"/>
                <c:pt idx="0">
                  <c:v>5031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85571600"/>
        <c:axId val="285570816"/>
      </c:barChart>
      <c:catAx>
        <c:axId val="285571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5570816"/>
        <c:crosses val="autoZero"/>
        <c:auto val="1"/>
        <c:lblAlgn val="ctr"/>
        <c:lblOffset val="100"/>
        <c:noMultiLvlLbl val="0"/>
      </c:catAx>
      <c:valAx>
        <c:axId val="28557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57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900" dirty="0" err="1" smtClean="0"/>
              <a:t>Atendimentos</a:t>
            </a:r>
            <a:r>
              <a:rPr lang="en-US" sz="900" dirty="0" smtClean="0"/>
              <a:t> com a </a:t>
            </a:r>
            <a:r>
              <a:rPr lang="en-US" sz="900" dirty="0" err="1" smtClean="0"/>
              <a:t>realização</a:t>
            </a:r>
            <a:r>
              <a:rPr lang="en-US" sz="900" dirty="0" smtClean="0"/>
              <a:t> de </a:t>
            </a:r>
            <a:r>
              <a:rPr lang="en-US" sz="900" dirty="0" err="1" smtClean="0"/>
              <a:t>ações</a:t>
            </a:r>
            <a:r>
              <a:rPr lang="en-US" sz="900" dirty="0" smtClean="0"/>
              <a:t> </a:t>
            </a:r>
            <a:r>
              <a:rPr lang="en-US" sz="900" dirty="0" err="1" smtClean="0"/>
              <a:t>extensivas</a:t>
            </a:r>
            <a:endParaRPr lang="en-US" sz="9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'Rede Solidária'!$I$4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'Rede Solidária'!$B$4</c:f>
              <c:numCache>
                <c:formatCode>General</c:formatCode>
                <c:ptCount val="1"/>
                <c:pt idx="0">
                  <c:v>30000</c:v>
                </c:pt>
              </c:numCache>
            </c:numRef>
          </c:val>
        </c:ser>
        <c:ser>
          <c:idx val="1"/>
          <c:order val="1"/>
          <c:tx>
            <c:strRef>
              <c:f>'Rede Solidária'!$I$5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'Rede Solidária'!$B$5</c:f>
              <c:numCache>
                <c:formatCode>General</c:formatCode>
                <c:ptCount val="1"/>
                <c:pt idx="0">
                  <c:v>45697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85572776"/>
        <c:axId val="285573168"/>
      </c:barChart>
      <c:catAx>
        <c:axId val="285572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5573168"/>
        <c:crosses val="autoZero"/>
        <c:auto val="1"/>
        <c:lblAlgn val="ctr"/>
        <c:lblOffset val="100"/>
        <c:noMultiLvlLbl val="0"/>
      </c:catAx>
      <c:valAx>
        <c:axId val="28557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57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5821F"/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6895151356772312"/>
                  <c:y val="2.3387050657188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898192043760999"/>
                  <c:y val="-3.3075393146794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'Direitos Humanos em ação'!$E$10:$E$11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'Direitos Humanos em ação'!$F$10:$F$11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250848630502081"/>
          <c:y val="0.3162905045201741"/>
          <c:w val="0.34060615128533622"/>
          <c:h val="0.3967153478308011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7720909886264E-2"/>
          <c:y val="6.9769612131816872E-2"/>
          <c:w val="0.52773447069116364"/>
          <c:h val="0.879557451151939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8.0897309711286045E-2"/>
                  <c:y val="-0.261262758821813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742782152231002E-2"/>
                  <c:y val="0.152722732575094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Plan1!$F$5:$F$6</c:f>
              <c:strCache>
                <c:ptCount val="2"/>
                <c:pt idx="0">
                  <c:v>Realizado</c:v>
                </c:pt>
                <c:pt idx="1">
                  <c:v>A realizar</c:v>
                </c:pt>
              </c:strCache>
            </c:strRef>
          </c:cat>
          <c:val>
            <c:numRef>
              <c:f>Plan1!$E$5:$E$6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755765290834465"/>
          <c:y val="0.34317074948964704"/>
          <c:w val="0.30690917328202577"/>
          <c:h val="0.46862005839672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/>
              <a:t>Profissionais do SUAS capacitados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'SUAS em movimento'!$D$1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'SUAS em movimento'!$E$1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</c:ser>
        <c:ser>
          <c:idx val="1"/>
          <c:order val="1"/>
          <c:tx>
            <c:strRef>
              <c:f>'SUAS em movimento'!$D$2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2137</a:t>
                    </a:r>
                    <a:endParaRPr 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'SUAS em movimento'!$E$2</c:f>
              <c:numCache>
                <c:formatCode>General</c:formatCode>
                <c:ptCount val="1"/>
                <c:pt idx="0">
                  <c:v>1783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83351056"/>
        <c:axId val="283357720"/>
      </c:barChart>
      <c:catAx>
        <c:axId val="28335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357720"/>
        <c:crosses val="autoZero"/>
        <c:auto val="1"/>
        <c:lblAlgn val="ctr"/>
        <c:lblOffset val="100"/>
        <c:noMultiLvlLbl val="0"/>
      </c:catAx>
      <c:valAx>
        <c:axId val="28335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5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Repasse aos municípios</a:t>
            </a:r>
          </a:p>
        </c:rich>
      </c:tx>
      <c:layout>
        <c:manualLayout>
          <c:xMode val="edge"/>
          <c:yMode val="edge"/>
          <c:x val="0.278465223097112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'SUAS em movimento'!$N$2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R$14.500.000,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'SUAS em movimento'!$O$2</c:f>
              <c:numCache>
                <c:formatCode>_("R$"* #,##0.00_);_("R$"* \(#,##0.00\);_("R$"* "-"??_);_(@_)</c:formatCode>
                <c:ptCount val="1"/>
                <c:pt idx="0">
                  <c:v>14500000</c:v>
                </c:pt>
              </c:numCache>
            </c:numRef>
          </c:val>
        </c:ser>
        <c:ser>
          <c:idx val="1"/>
          <c:order val="1"/>
          <c:tx>
            <c:strRef>
              <c:f>'SUAS em movimento'!$D$2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0398918943065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R$9.663.545,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'SUAS em movimento'!$O$1</c:f>
              <c:numCache>
                <c:formatCode>_("R$"* #,##0.00_);_("R$"* \(#,##0.00\);_("R$"* "-"??_);_(@_)</c:formatCode>
                <c:ptCount val="1"/>
                <c:pt idx="0">
                  <c:v>9663545.3599999994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83354192"/>
        <c:axId val="283352232"/>
      </c:barChart>
      <c:catAx>
        <c:axId val="28335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352232"/>
        <c:crosses val="autoZero"/>
        <c:auto val="1"/>
        <c:lblAlgn val="ctr"/>
        <c:lblOffset val="100"/>
        <c:noMultiLvlLbl val="0"/>
      </c:catAx>
      <c:valAx>
        <c:axId val="28335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Número de passes livres concedidos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00772169216714"/>
          <c:y val="0.25135435880648843"/>
          <c:w val="0.85640660428750637"/>
          <c:h val="0.59825679022828304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0"/>
                  <c:y val="0.12788557481148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'SUAS em movimento'!$C$17:$C$26</c:f>
              <c:strCache>
                <c:ptCount val="10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</c:strCache>
            </c:strRef>
          </c:cat>
          <c:val>
            <c:numRef>
              <c:f>'SUAS em movimento'!$D$17:$D$26</c:f>
              <c:numCache>
                <c:formatCode>General</c:formatCode>
                <c:ptCount val="10"/>
                <c:pt idx="0">
                  <c:v>104196</c:v>
                </c:pt>
                <c:pt idx="1">
                  <c:v>96466</c:v>
                </c:pt>
                <c:pt idx="2">
                  <c:v>104196</c:v>
                </c:pt>
                <c:pt idx="3">
                  <c:v>101417</c:v>
                </c:pt>
                <c:pt idx="4">
                  <c:v>104677</c:v>
                </c:pt>
                <c:pt idx="5">
                  <c:v>101954</c:v>
                </c:pt>
                <c:pt idx="6">
                  <c:v>108212</c:v>
                </c:pt>
                <c:pt idx="7">
                  <c:v>109241</c:v>
                </c:pt>
                <c:pt idx="8">
                  <c:v>109668</c:v>
                </c:pt>
                <c:pt idx="9">
                  <c:v>109941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357328"/>
        <c:axId val="283352624"/>
      </c:lineChart>
      <c:catAx>
        <c:axId val="28335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52624"/>
        <c:crosses val="autoZero"/>
        <c:auto val="1"/>
        <c:lblAlgn val="ctr"/>
        <c:lblOffset val="100"/>
        <c:noMultiLvlLbl val="0"/>
      </c:catAx>
      <c:valAx>
        <c:axId val="28335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5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/>
              <a:t>Pessoas atingidas com ações de ETI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'SUAS em movimento'!$D$1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'SUAS em movimento'!$P$18</c:f>
              <c:numCache>
                <c:formatCode>General</c:formatCode>
                <c:ptCount val="1"/>
                <c:pt idx="0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'SUAS em movimento'!$D$2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4100</a:t>
                    </a:r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'SUAS em movimento'!$P$17</c:f>
              <c:numCache>
                <c:formatCode>General</c:formatCode>
                <c:ptCount val="1"/>
                <c:pt idx="0">
                  <c:v>3528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283353016"/>
        <c:axId val="283356152"/>
      </c:barChart>
      <c:catAx>
        <c:axId val="283353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356152"/>
        <c:crosses val="autoZero"/>
        <c:auto val="1"/>
        <c:lblAlgn val="ctr"/>
        <c:lblOffset val="100"/>
        <c:noMultiLvlLbl val="0"/>
      </c:catAx>
      <c:valAx>
        <c:axId val="28335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5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8058916344839"/>
          <c:y val="0.12356528344251082"/>
          <c:w val="0.33304594422229988"/>
          <c:h val="0.6136569185262278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079392268973433"/>
          <c:w val="0.71763416520849721"/>
          <c:h val="7.3840405365995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50" dirty="0" smtClean="0"/>
              <a:t>Número de desligamentos</a:t>
            </a:r>
            <a:r>
              <a:rPr lang="pt-BR" sz="1050" baseline="0" dirty="0" smtClean="0"/>
              <a:t> PVU</a:t>
            </a:r>
            <a:endParaRPr lang="pt-BR" sz="105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316835520673343E-2"/>
          <c:y val="0.25665743535140295"/>
          <c:w val="0.91336632895865266"/>
          <c:h val="0.5870730236784076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513051793540244E-2"/>
                  <c:y val="5.687699398369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378941382430296E-2"/>
                  <c:y val="4.2657745487767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0684120736455E-2"/>
                  <c:y val="-5.6876993983690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130517935402391E-2"/>
                  <c:y val="4.2657745487767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3006306211888324E-2"/>
                  <c:y val="-0.10664436371941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Plan1!$D$5:$D$13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</c:strCache>
            </c:strRef>
          </c:cat>
          <c:val>
            <c:numRef>
              <c:f>Plan1!$E$5:$E$13</c:f>
              <c:numCache>
                <c:formatCode>General</c:formatCode>
                <c:ptCount val="9"/>
                <c:pt idx="0">
                  <c:v>141</c:v>
                </c:pt>
                <c:pt idx="1">
                  <c:v>125</c:v>
                </c:pt>
                <c:pt idx="2">
                  <c:v>34</c:v>
                </c:pt>
                <c:pt idx="3">
                  <c:v>34</c:v>
                </c:pt>
                <c:pt idx="4">
                  <c:v>48</c:v>
                </c:pt>
                <c:pt idx="5">
                  <c:v>17</c:v>
                </c:pt>
                <c:pt idx="6">
                  <c:v>18</c:v>
                </c:pt>
                <c:pt idx="7">
                  <c:v>64</c:v>
                </c:pt>
                <c:pt idx="8">
                  <c:v>29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3353800"/>
        <c:axId val="283355760"/>
      </c:lineChart>
      <c:catAx>
        <c:axId val="28335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355760"/>
        <c:crosses val="autoZero"/>
        <c:auto val="1"/>
        <c:lblAlgn val="ctr"/>
        <c:lblOffset val="100"/>
        <c:noMultiLvlLbl val="0"/>
      </c:catAx>
      <c:valAx>
        <c:axId val="28335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35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5348"/>
          </a:xfrm>
          <a:prstGeom prst="rect">
            <a:avLst/>
          </a:prstGeom>
        </p:spPr>
        <p:txBody>
          <a:bodyPr vert="horz" lIns="91801" tIns="45900" rIns="91801" bIns="4590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5348"/>
          </a:xfrm>
          <a:prstGeom prst="rect">
            <a:avLst/>
          </a:prstGeom>
        </p:spPr>
        <p:txBody>
          <a:bodyPr vert="horz" lIns="91801" tIns="45900" rIns="91801" bIns="45900" rtlCol="0"/>
          <a:lstStyle>
            <a:lvl1pPr algn="r">
              <a:defRPr sz="1200"/>
            </a:lvl1pPr>
          </a:lstStyle>
          <a:p>
            <a:fld id="{8AD71812-C2E6-534A-A54E-DBCAAC7E1E53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01913" y="1231900"/>
            <a:ext cx="12001501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1" tIns="45900" rIns="91801" bIns="4590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1801" tIns="45900" rIns="91801" bIns="459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60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60" cy="495347"/>
          </a:xfrm>
          <a:prstGeom prst="rect">
            <a:avLst/>
          </a:prstGeom>
        </p:spPr>
        <p:txBody>
          <a:bodyPr vert="horz" lIns="91801" tIns="45900" rIns="91801" bIns="45900" rtlCol="0" anchor="b"/>
          <a:lstStyle>
            <a:lvl1pPr algn="r">
              <a:defRPr sz="1200"/>
            </a:lvl1pPr>
          </a:lstStyle>
          <a:p>
            <a:fld id="{F5FB60A6-5A73-5846-8D4C-A5021354B5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1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F5821F"/>
          </a:solidFill>
          <a:ln>
            <a:solidFill>
              <a:srgbClr val="F58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163002" y="278491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84353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AD10ECAA-204A-457D-AD03-D82E3699D344}"/>
              </a:ext>
            </a:extLst>
          </p:cNvPr>
          <p:cNvSpPr/>
          <p:nvPr userDrawn="1"/>
        </p:nvSpPr>
        <p:spPr>
          <a:xfrm>
            <a:off x="0" y="-8478"/>
            <a:ext cx="421105" cy="3608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/>
              <a:t>FINALIZADA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32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AD10ECAA-204A-457D-AD03-D82E3699D344}"/>
              </a:ext>
            </a:extLst>
          </p:cNvPr>
          <p:cNvSpPr/>
          <p:nvPr userDrawn="1"/>
        </p:nvSpPr>
        <p:spPr>
          <a:xfrm>
            <a:off x="0" y="8478"/>
            <a:ext cx="421105" cy="3600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EM DIA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86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AD10ECAA-204A-457D-AD03-D82E3699D344}"/>
              </a:ext>
            </a:extLst>
          </p:cNvPr>
          <p:cNvSpPr/>
          <p:nvPr userDrawn="1"/>
        </p:nvSpPr>
        <p:spPr>
          <a:xfrm>
            <a:off x="15718" y="8478"/>
            <a:ext cx="421105" cy="3600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ATRASADA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3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AD10ECAA-204A-457D-AD03-D82E3699D344}"/>
              </a:ext>
            </a:extLst>
          </p:cNvPr>
          <p:cNvSpPr/>
          <p:nvPr userDrawn="1"/>
        </p:nvSpPr>
        <p:spPr>
          <a:xfrm>
            <a:off x="0" y="8478"/>
            <a:ext cx="421105" cy="3591972"/>
          </a:xfrm>
          <a:prstGeom prst="rect">
            <a:avLst/>
          </a:prstGeom>
          <a:solidFill>
            <a:srgbClr val="FC8484"/>
          </a:solidFill>
          <a:ln>
            <a:solidFill>
              <a:srgbClr val="FC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NÃO INICIADA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80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SEINFRA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A6CE39"/>
          </a:solidFill>
          <a:ln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71562" y="232771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Econômico </a:t>
            </a:r>
            <a:br>
              <a:rPr lang="pt-BR" sz="1200" b="1" cap="small" dirty="0">
                <a:solidFill>
                  <a:schemeClr val="bg1"/>
                </a:solidFill>
              </a:rPr>
            </a:br>
            <a:r>
              <a:rPr lang="pt-BR" sz="1200" b="1" cap="small" dirty="0">
                <a:solidFill>
                  <a:schemeClr val="bg1"/>
                </a:solidFill>
              </a:rPr>
              <a:t>e ambiental</a:t>
            </a:r>
          </a:p>
        </p:txBody>
      </p:sp>
    </p:spTree>
    <p:extLst>
      <p:ext uri="{BB962C8B-B14F-4D97-AF65-F5344CB8AC3E}">
        <p14:creationId xmlns:p14="http://schemas.microsoft.com/office/powerpoint/2010/main" val="96618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BED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SEMAGRO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99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rgbClr val="1F95DA"/>
          </a:solidFill>
          <a:ln>
            <a:solidFill>
              <a:srgbClr val="1F9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8640" y="1583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85370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67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PRINCIPAIS ENTREGAS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55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SEJUSP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4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SECC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829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rgbClr val="94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SEDHAST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88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56" y="0"/>
            <a:ext cx="12962856" cy="3600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043989" y="24232"/>
            <a:ext cx="6870031" cy="149768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PONTOS DE ATENÇÃO</a:t>
            </a:r>
          </a:p>
        </p:txBody>
      </p:sp>
    </p:spTree>
    <p:extLst>
      <p:ext uri="{BB962C8B-B14F-4D97-AF65-F5344CB8AC3E}">
        <p14:creationId xmlns:p14="http://schemas.microsoft.com/office/powerpoint/2010/main" val="1787662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-158304" y="38725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600" b="1" cap="small" dirty="0">
                <a:solidFill>
                  <a:schemeClr val="bg1"/>
                </a:solidFill>
              </a:rPr>
              <a:t>TECNOLOGIA</a:t>
            </a:r>
          </a:p>
        </p:txBody>
      </p:sp>
    </p:spTree>
    <p:extLst>
      <p:ext uri="{BB962C8B-B14F-4D97-AF65-F5344CB8AC3E}">
        <p14:creationId xmlns:p14="http://schemas.microsoft.com/office/powerpoint/2010/main" val="859666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CONVÊNIOS FEDERAIS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90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LICITAÇÃO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34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44894" y="401770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800" b="1" cap="small" dirty="0">
                <a:solidFill>
                  <a:schemeClr val="bg1"/>
                </a:solidFill>
              </a:rPr>
              <a:t>OBRAS</a:t>
            </a:r>
          </a:p>
        </p:txBody>
      </p:sp>
    </p:spTree>
    <p:extLst>
      <p:ext uri="{BB962C8B-B14F-4D97-AF65-F5344CB8AC3E}">
        <p14:creationId xmlns:p14="http://schemas.microsoft.com/office/powerpoint/2010/main" val="3978117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Listra Diagonal 17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3922" y="343714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>
                <a:solidFill>
                  <a:schemeClr val="bg1"/>
                </a:solidFill>
              </a:rPr>
              <a:t>LIBERAÇÃO </a:t>
            </a:r>
            <a:br>
              <a:rPr lang="pt-BR" sz="1200" b="1" cap="small">
                <a:solidFill>
                  <a:schemeClr val="bg1"/>
                </a:solidFill>
              </a:rPr>
            </a:br>
            <a:r>
              <a:rPr lang="pt-BR" sz="1200" b="1" cap="small">
                <a:solidFill>
                  <a:schemeClr val="bg1"/>
                </a:solidFill>
              </a:rPr>
              <a:t>DE RECURSOS</a:t>
            </a:r>
            <a:endParaRPr lang="pt-BR" sz="1200" b="1" cap="small" dirty="0">
              <a:solidFill>
                <a:schemeClr val="bg1"/>
              </a:solidFill>
            </a:endParaRP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69306" y="24834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1957217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86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RECURSOS HUMANOS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86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8478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istra Diagonal 16"/>
          <p:cNvSpPr>
            <a:spLocks noChangeAspect="1"/>
          </p:cNvSpPr>
          <p:nvPr userDrawn="1"/>
        </p:nvSpPr>
        <p:spPr>
          <a:xfrm>
            <a:off x="0" y="0"/>
            <a:ext cx="1440000" cy="1440000"/>
          </a:xfrm>
          <a:prstGeom prst="diagStripe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131978" y="372742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ctr">
              <a:spcBef>
                <a:spcPts val="1800"/>
              </a:spcBef>
            </a:pPr>
            <a:r>
              <a:rPr lang="pt-BR" sz="1200" b="1" cap="small" dirty="0">
                <a:solidFill>
                  <a:schemeClr val="bg1"/>
                </a:solidFill>
              </a:rPr>
              <a:t>OUTROS PONTOS </a:t>
            </a:r>
            <a:br>
              <a:rPr lang="pt-BR" sz="1200" b="1" cap="small" dirty="0">
                <a:solidFill>
                  <a:schemeClr val="bg1"/>
                </a:solidFill>
              </a:rPr>
            </a:br>
            <a:r>
              <a:rPr lang="pt-BR" sz="1200" b="1" cap="small" dirty="0">
                <a:solidFill>
                  <a:schemeClr val="bg1"/>
                </a:solidFill>
              </a:rPr>
              <a:t>DE ATENÇÃO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76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F9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SOCIAL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A6C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ECONÔMICO E AMBIENTAL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F58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INFRAESTRUTURA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6D6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274" y="897613"/>
            <a:ext cx="11178302" cy="149768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EIXO GESTÃO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65748"/>
            <a:ext cx="1435384" cy="463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 userDrawn="1"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A79C1AC7-EFD9-4E34-B92F-29A17FDC0969}"/>
              </a:ext>
            </a:extLst>
          </p:cNvPr>
          <p:cNvSpPr/>
          <p:nvPr userDrawn="1"/>
        </p:nvSpPr>
        <p:spPr>
          <a:xfrm>
            <a:off x="12032" y="0"/>
            <a:ext cx="421105" cy="36089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/>
              <a:t>FINALIZADA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stra Diagonal 3"/>
          <p:cNvSpPr/>
          <p:nvPr userDrawn="1"/>
        </p:nvSpPr>
        <p:spPr>
          <a:xfrm>
            <a:off x="0" y="0"/>
            <a:ext cx="1080000" cy="1080000"/>
          </a:xfrm>
          <a:prstGeom prst="diagStrip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-69306" y="248346"/>
            <a:ext cx="914400" cy="431577"/>
          </a:xfrm>
          <a:prstGeom prst="rect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b="1" cap="small" dirty="0">
                <a:solidFill>
                  <a:schemeClr val="bg1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550389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PGE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76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12032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CGE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2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SEGOV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52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SEFAZ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1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383060" y="0"/>
            <a:ext cx="2858227" cy="36004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5"/>
          <p:cNvSpPr/>
          <p:nvPr userDrawn="1"/>
        </p:nvSpPr>
        <p:spPr>
          <a:xfrm rot="16200000">
            <a:off x="-1608696" y="1608696"/>
            <a:ext cx="3600452" cy="383058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</a:p>
        </p:txBody>
      </p:sp>
      <p:sp>
        <p:nvSpPr>
          <p:cNvPr id="8" name="Retângulo 12"/>
          <p:cNvSpPr/>
          <p:nvPr userDrawn="1"/>
        </p:nvSpPr>
        <p:spPr>
          <a:xfrm>
            <a:off x="6470825" y="0"/>
            <a:ext cx="3249949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"/>
          <p:cNvSpPr/>
          <p:nvPr userDrawn="1"/>
        </p:nvSpPr>
        <p:spPr>
          <a:xfrm>
            <a:off x="6470825" y="1808703"/>
            <a:ext cx="3249949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14"/>
          <p:cNvSpPr/>
          <p:nvPr userDrawn="1"/>
        </p:nvSpPr>
        <p:spPr>
          <a:xfrm>
            <a:off x="9720772" y="0"/>
            <a:ext cx="3239578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5"/>
          <p:cNvSpPr/>
          <p:nvPr userDrawn="1"/>
        </p:nvSpPr>
        <p:spPr>
          <a:xfrm>
            <a:off x="9720772" y="1808703"/>
            <a:ext cx="3239577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7"/>
          <p:cNvSpPr/>
          <p:nvPr userDrawn="1"/>
        </p:nvSpPr>
        <p:spPr>
          <a:xfrm>
            <a:off x="0" y="1808703"/>
            <a:ext cx="3241443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22"/>
          <p:cNvSpPr/>
          <p:nvPr userDrawn="1"/>
        </p:nvSpPr>
        <p:spPr>
          <a:xfrm>
            <a:off x="3241443" y="0"/>
            <a:ext cx="3229540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23"/>
          <p:cNvSpPr/>
          <p:nvPr userDrawn="1"/>
        </p:nvSpPr>
        <p:spPr>
          <a:xfrm>
            <a:off x="3241443" y="1808703"/>
            <a:ext cx="3229540" cy="1791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24"/>
          <p:cNvSpPr/>
          <p:nvPr userDrawn="1"/>
        </p:nvSpPr>
        <p:spPr>
          <a:xfrm>
            <a:off x="-156" y="0"/>
            <a:ext cx="3241443" cy="1808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E4E7-7C11-8444-BE78-5409F34440B1}" type="datetimeFigureOut">
              <a:rPr lang="pt-BR" smtClean="0"/>
              <a:pPr/>
              <a:t>25/10/2017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DDDC-E910-9841-A20A-38D7D4AEBA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6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3" r:id="rId3"/>
    <p:sldLayoutId id="2147483711" r:id="rId4"/>
    <p:sldLayoutId id="2147483706" r:id="rId5"/>
    <p:sldLayoutId id="2147483682" r:id="rId6"/>
    <p:sldLayoutId id="2147483684" r:id="rId7"/>
    <p:sldLayoutId id="2147483685" r:id="rId8"/>
    <p:sldLayoutId id="2147483686" r:id="rId9"/>
    <p:sldLayoutId id="2147483707" r:id="rId10"/>
    <p:sldLayoutId id="2147483713" r:id="rId11"/>
    <p:sldLayoutId id="2147483714" r:id="rId12"/>
    <p:sldLayoutId id="2147483715" r:id="rId13"/>
    <p:sldLayoutId id="2147483716" r:id="rId14"/>
    <p:sldLayoutId id="2147483687" r:id="rId15"/>
    <p:sldLayoutId id="2147483708" r:id="rId16"/>
    <p:sldLayoutId id="2147483688" r:id="rId17"/>
    <p:sldLayoutId id="2147483709" r:id="rId18"/>
    <p:sldLayoutId id="2147483689" r:id="rId19"/>
    <p:sldLayoutId id="2147483690" r:id="rId20"/>
    <p:sldLayoutId id="2147483692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2" r:id="rId29"/>
    <p:sldLayoutId id="2147483703" r:id="rId30"/>
    <p:sldLayoutId id="2147483704" r:id="rId31"/>
    <p:sldLayoutId id="2147483705" r:id="rId32"/>
    <p:sldLayoutId id="2147483678" r:id="rId33"/>
    <p:sldLayoutId id="2147483679" r:id="rId34"/>
    <p:sldLayoutId id="2147483680" r:id="rId35"/>
    <p:sldLayoutId id="2147483681" r:id="rId36"/>
    <p:sldLayoutId id="2147483673" r:id="rId37"/>
    <p:sldLayoutId id="2147483674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69" r:id="rId45"/>
    <p:sldLayoutId id="2147483670" r:id="rId46"/>
    <p:sldLayoutId id="2147483671" r:id="rId47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ReuniaoExecutivaMS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1516" y="1555671"/>
            <a:ext cx="6478659" cy="18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SEDHAST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DIREITOS HUMANOS E ASSISTÊNCIA SOCIAL E TRABALHO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Outubro 2017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678024"/>
            <a:ext cx="6480000" cy="662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>
                <a:solidFill>
                  <a:srgbClr val="379650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9718834" y="0"/>
            <a:ext cx="3240175" cy="3600450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Resultado de imagem para logo governo do estado ms">
            <a:extLst>
              <a:ext uri="{FF2B5EF4-FFF2-40B4-BE49-F238E27FC236}">
                <a16:creationId xmlns="" xmlns:a16="http://schemas.microsoft.com/office/drawing/2014/main" id="{E575B7A3-F0DB-492B-A205-CC60AC124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1"/>
          <a:stretch/>
        </p:blipFill>
        <p:spPr bwMode="auto">
          <a:xfrm>
            <a:off x="7646154" y="95000"/>
            <a:ext cx="1967145" cy="4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3309004" y="64375"/>
            <a:ext cx="3124361" cy="1669888"/>
            <a:chOff x="3379342" y="19250"/>
            <a:chExt cx="3012839" cy="1669888"/>
          </a:xfrm>
        </p:grpSpPr>
        <p:sp>
          <p:nvSpPr>
            <p:cNvPr id="3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44948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</a:p>
            <a:p>
              <a:endPara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510E6481-EE65-4B4A-B115-4AA286BCF8A7}"/>
              </a:ext>
            </a:extLst>
          </p:cNvPr>
          <p:cNvGrpSpPr/>
          <p:nvPr/>
        </p:nvGrpSpPr>
        <p:grpSpPr>
          <a:xfrm>
            <a:off x="433271" y="1811313"/>
            <a:ext cx="2959312" cy="1789137"/>
            <a:chOff x="3379342" y="1830532"/>
            <a:chExt cx="3166149" cy="1694201"/>
          </a:xfrm>
        </p:grpSpPr>
        <p:sp>
          <p:nvSpPr>
            <p:cNvPr id="6" name="Retângulo de cantos arredondados 5">
              <a:extLst>
                <a:ext uri="{FF2B5EF4-FFF2-40B4-BE49-F238E27FC236}">
                  <a16:creationId xmlns="" xmlns:a16="http://schemas.microsoft.com/office/drawing/2014/main" id="{88DB1C71-A576-4490-B689-AEC85B23E591}"/>
                </a:ext>
              </a:extLst>
            </p:cNvPr>
            <p:cNvSpPr/>
            <p:nvPr/>
          </p:nvSpPr>
          <p:spPr>
            <a:xfrm>
              <a:off x="3379342" y="1901231"/>
              <a:ext cx="2964715" cy="1623502"/>
            </a:xfrm>
            <a:prstGeom prst="roundRect">
              <a:avLst>
                <a:gd name="adj" fmla="val 3310"/>
              </a:avLst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PONTO DE </a:t>
              </a: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ATENÇÃO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7" name="Picture 10" descr="Image result for ATENÇÃO">
              <a:extLst>
                <a:ext uri="{FF2B5EF4-FFF2-40B4-BE49-F238E27FC236}">
                  <a16:creationId xmlns="" xmlns:a16="http://schemas.microsoft.com/office/drawing/2014/main" id="{3A11EBAE-1E9F-427C-A3C5-4EC8365FB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98" y="1830532"/>
              <a:ext cx="686093" cy="42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9A88010-7C4B-4537-A17E-AF1E52F62421}"/>
              </a:ext>
            </a:extLst>
          </p:cNvPr>
          <p:cNvSpPr txBox="1"/>
          <p:nvPr/>
        </p:nvSpPr>
        <p:spPr>
          <a:xfrm>
            <a:off x="580730" y="64375"/>
            <a:ext cx="2728274" cy="3581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9634" y="78732"/>
            <a:ext cx="2728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cap="small" dirty="0"/>
              <a:t>Ampliação o atendimento do Programa Rede Solidária</a:t>
            </a:r>
          </a:p>
          <a:p>
            <a:r>
              <a:rPr lang="pt-BR" sz="1100" b="1" cap="small" dirty="0"/>
              <a:t>Gerente:</a:t>
            </a:r>
            <a:r>
              <a:rPr lang="pt-BR" sz="1100" cap="small" dirty="0"/>
              <a:t> Andreia Coimbra</a:t>
            </a:r>
          </a:p>
          <a:p>
            <a:r>
              <a:rPr lang="pt-BR" sz="1100" b="1" cap="small" dirty="0"/>
              <a:t>Entrega: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100" cap="small" dirty="0"/>
              <a:t>1500 famílias em situação </a:t>
            </a:r>
            <a:r>
              <a:rPr lang="pt-BR" sz="11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100" cap="small" dirty="0"/>
              <a:t>vulnerabilidade econômica atendidas nos módulos estruturais do programa e 30 mil atendimentos com a realização em ações extensivas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3338" y="488107"/>
            <a:ext cx="29091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buFont typeface="Arial" pitchFamily="34" charset="0"/>
              <a:buChar char="•"/>
            </a:pPr>
            <a:r>
              <a:rPr lang="pt-BR" sz="1100" cap="small" dirty="0" smtClean="0"/>
              <a:t>5.031 famílias atendidas no Rede I e II.</a:t>
            </a:r>
          </a:p>
          <a:p>
            <a:pPr indent="-171450">
              <a:buFont typeface="Arial" pitchFamily="34" charset="0"/>
              <a:buChar char="•"/>
            </a:pPr>
            <a:r>
              <a:rPr lang="pt-BR" sz="1100" cap="small" dirty="0" smtClean="0"/>
              <a:t>45.697  atendimentos de Fevereiro a Outubro.</a:t>
            </a:r>
            <a:endParaRPr lang="pt-BR" sz="1100" cap="small" dirty="0"/>
          </a:p>
          <a:p>
            <a:pPr indent="-171450">
              <a:buFont typeface="Arial" pitchFamily="34" charset="0"/>
              <a:buChar char="•"/>
            </a:pPr>
            <a:r>
              <a:rPr lang="pt-BR" sz="1100" cap="small" dirty="0" smtClean="0"/>
              <a:t>Número de atendimentos em ações transversais não-programadas em Outubro: </a:t>
            </a:r>
            <a:r>
              <a:rPr lang="pt-BR" sz="1100" b="1" cap="small" dirty="0" smtClean="0"/>
              <a:t>5.801</a:t>
            </a:r>
          </a:p>
        </p:txBody>
      </p:sp>
      <p:grpSp>
        <p:nvGrpSpPr>
          <p:cNvPr id="14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6625375" y="40632"/>
            <a:ext cx="2947484" cy="1674245"/>
            <a:chOff x="13806806" y="-1756951"/>
            <a:chExt cx="2964715" cy="1683604"/>
          </a:xfrm>
        </p:grpSpPr>
        <p:sp>
          <p:nvSpPr>
            <p:cNvPr id="15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13806806" y="-1717537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</a:p>
            <a:p>
              <a:endParaRPr lang="pt-BR" sz="1200" cap="small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100" cap="small" dirty="0" smtClean="0">
                  <a:solidFill>
                    <a:schemeClr val="tx1"/>
                  </a:solidFill>
                </a:rPr>
                <a:t>Dia das crianças – 1 dia no circo </a:t>
              </a:r>
              <a:r>
                <a:rPr lang="pt-BR" sz="1100" cap="small" dirty="0" err="1" smtClean="0">
                  <a:solidFill>
                    <a:schemeClr val="tx1"/>
                  </a:solidFill>
                </a:rPr>
                <a:t>dedé</a:t>
              </a:r>
              <a:r>
                <a:rPr lang="pt-BR" sz="1100" cap="small" dirty="0" smtClean="0">
                  <a:solidFill>
                    <a:schemeClr val="tx1"/>
                  </a:solidFill>
                </a:rPr>
                <a:t> </a:t>
              </a:r>
              <a:r>
                <a:rPr lang="pt-BR" sz="1100" cap="small" dirty="0" err="1" smtClean="0">
                  <a:solidFill>
                    <a:schemeClr val="tx1"/>
                  </a:solidFill>
                </a:rPr>
                <a:t>santana</a:t>
              </a:r>
              <a:r>
                <a:rPr lang="pt-BR" sz="1100" cap="small" dirty="0" smtClean="0">
                  <a:solidFill>
                    <a:schemeClr val="tx1"/>
                  </a:solidFill>
                </a:rPr>
                <a:t> – aprox. 700 crianças no dia 09/10.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100" cap="small" dirty="0" smtClean="0">
                  <a:solidFill>
                    <a:schemeClr val="tx1"/>
                  </a:solidFill>
                </a:rPr>
                <a:t>Festival de Dança, envolvendo em torno de 200 pessoas</a:t>
              </a:r>
            </a:p>
            <a:p>
              <a:endParaRPr lang="pt-BR" sz="1100" cap="small" dirty="0">
                <a:solidFill>
                  <a:schemeClr val="tx1"/>
                </a:solidFill>
              </a:endParaRPr>
            </a:p>
          </p:txBody>
        </p:sp>
        <p:pic>
          <p:nvPicPr>
            <p:cNvPr id="16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99243" y="-1756951"/>
              <a:ext cx="357143" cy="328041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418954" y="2322557"/>
            <a:ext cx="277490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50" cap="small" dirty="0" smtClean="0"/>
              <a:t>De 20/10 a janeiro o programa ficará sem instrutores e o quadro de pessoal do rede </a:t>
            </a:r>
            <a:r>
              <a:rPr lang="pt-BR" sz="1050" cap="small" dirty="0" smtClean="0"/>
              <a:t>i </a:t>
            </a:r>
            <a:r>
              <a:rPr lang="pt-BR" sz="1050" cap="small" dirty="0" smtClean="0"/>
              <a:t>está </a:t>
            </a:r>
            <a:r>
              <a:rPr lang="pt-BR" sz="1050" cap="small" dirty="0" smtClean="0"/>
              <a:t>incompleto</a:t>
            </a:r>
            <a:r>
              <a:rPr lang="pt-BR" sz="1050" cap="small" dirty="0"/>
              <a:t>.</a:t>
            </a:r>
            <a:r>
              <a:rPr lang="pt-BR" sz="1050" cap="small" dirty="0" smtClean="0"/>
              <a:t> Porém, o chamamento público já foi aberto nesse mês de Outubro</a:t>
            </a:r>
            <a:endParaRPr lang="pt-BR" sz="1050" cap="small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06" y="1811313"/>
            <a:ext cx="3284024" cy="18342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b="7230"/>
          <a:stretch/>
        </p:blipFill>
        <p:spPr>
          <a:xfrm>
            <a:off x="9725606" y="-16611"/>
            <a:ext cx="3268197" cy="1827925"/>
          </a:xfrm>
          <a:prstGeom prst="rect">
            <a:avLst/>
          </a:prstGeom>
        </p:spPr>
      </p:pic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915952"/>
              </p:ext>
            </p:extLst>
          </p:nvPr>
        </p:nvGraphicFramePr>
        <p:xfrm>
          <a:off x="3318313" y="1819495"/>
          <a:ext cx="3115051" cy="178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196243"/>
              </p:ext>
            </p:extLst>
          </p:nvPr>
        </p:nvGraphicFramePr>
        <p:xfrm>
          <a:off x="6442672" y="1819495"/>
          <a:ext cx="3282933" cy="182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01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9A88010-7C4B-4537-A17E-AF1E52F62421}"/>
              </a:ext>
            </a:extLst>
          </p:cNvPr>
          <p:cNvSpPr txBox="1"/>
          <p:nvPr/>
        </p:nvSpPr>
        <p:spPr>
          <a:xfrm>
            <a:off x="449634" y="19250"/>
            <a:ext cx="2728274" cy="3581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BR" sz="1200" b="1" cap="small" dirty="0"/>
              <a:t>Readequar estrutura do Programa Vale </a:t>
            </a:r>
            <a:r>
              <a:rPr lang="pt-BR" sz="1200" b="1" cap="small" dirty="0" smtClean="0"/>
              <a:t>Renda</a:t>
            </a:r>
          </a:p>
          <a:p>
            <a:endParaRPr lang="pt-BR" sz="1200" b="1" cap="small" dirty="0"/>
          </a:p>
          <a:p>
            <a:r>
              <a:rPr lang="pt-BR" sz="1000" cap="small" dirty="0"/>
              <a:t>Gerente:  Cristiano Fernandes</a:t>
            </a:r>
          </a:p>
          <a:p>
            <a:r>
              <a:rPr lang="pt-BR" sz="1000" cap="small" dirty="0"/>
              <a:t>                  Alex Coelho</a:t>
            </a:r>
          </a:p>
          <a:p>
            <a:r>
              <a:rPr lang="pt-BR" sz="1000" cap="small" dirty="0"/>
              <a:t>Entrega: Readequar o espaço físico e a identidade visual do governo nos 79 municípios</a:t>
            </a:r>
          </a:p>
        </p:txBody>
      </p:sp>
      <p:grpSp>
        <p:nvGrpSpPr>
          <p:cNvPr id="3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3372034" y="22960"/>
            <a:ext cx="3037293" cy="1703673"/>
            <a:chOff x="3379342" y="19250"/>
            <a:chExt cx="3012839" cy="1703672"/>
          </a:xfrm>
        </p:grpSpPr>
        <p:sp>
          <p:nvSpPr>
            <p:cNvPr id="4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78732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:</a:t>
              </a: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5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3413338" y="476075"/>
            <a:ext cx="2909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buFont typeface="Arial" pitchFamily="34" charset="0"/>
              <a:buChar char="•"/>
            </a:pPr>
            <a:r>
              <a:rPr lang="pt-BR" sz="1100" cap="small" dirty="0" smtClean="0"/>
              <a:t>Um novo cronograma de execução do projeto foi realizado, no sentido de alcançar 40% da meta antes estabelecida.</a:t>
            </a:r>
            <a:endParaRPr lang="pt-BR" sz="1100" cap="small" dirty="0" smtClean="0"/>
          </a:p>
        </p:txBody>
      </p:sp>
      <p:grpSp>
        <p:nvGrpSpPr>
          <p:cNvPr id="7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3347776" y="1851707"/>
            <a:ext cx="3037293" cy="1703673"/>
            <a:chOff x="3379342" y="19250"/>
            <a:chExt cx="3012839" cy="1703672"/>
          </a:xfrm>
        </p:grpSpPr>
        <p:sp>
          <p:nvSpPr>
            <p:cNvPr id="8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78732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:</a:t>
              </a: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3427413" y="2348563"/>
            <a:ext cx="2909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buFont typeface="Arial" pitchFamily="34" charset="0"/>
              <a:buChar char="•"/>
            </a:pPr>
            <a:r>
              <a:rPr lang="pt-BR" sz="1100" cap="small" dirty="0" smtClean="0"/>
              <a:t>Com a publicação do Decreto de execução financeira de 2017, a situação desta iniciativa ficou mais definida e há mais perspectivas de conclusão.</a:t>
            </a:r>
            <a:endParaRPr lang="pt-BR" sz="1100" cap="small" dirty="0" smtClean="0"/>
          </a:p>
        </p:txBody>
      </p:sp>
    </p:spTree>
    <p:extLst>
      <p:ext uri="{BB962C8B-B14F-4D97-AF65-F5344CB8AC3E}">
        <p14:creationId xmlns:p14="http://schemas.microsoft.com/office/powerpoint/2010/main" val="232138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960350" cy="3600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1878" y="4036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31636" y="228138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1647" y="2958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endParaRPr lang="pt-BR" sz="19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2"/>
          <a:srcRect l="2627" t="8834" r="3863" b="9878"/>
          <a:stretch/>
        </p:blipFill>
        <p:spPr>
          <a:xfrm>
            <a:off x="9909911" y="2390215"/>
            <a:ext cx="2840648" cy="86835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04458" y="2004496"/>
            <a:ext cx="2735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606" y="2925585"/>
            <a:ext cx="3103286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 algn="ctr">
              <a:lnSpc>
                <a:spcPct val="120000"/>
              </a:lnSpc>
              <a:spcAft>
                <a:spcPts val="1000"/>
              </a:spcAft>
            </a:pPr>
            <a:r>
              <a:rPr lang="pt-BR" sz="1600" b="1" u="sng" dirty="0">
                <a:solidFill>
                  <a:srgbClr val="1F95DA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gestaoestrategica@ms.gov.br</a:t>
            </a:r>
            <a:endParaRPr lang="pt-BR" sz="1600" b="1" dirty="0">
              <a:solidFill>
                <a:srgbClr val="1F95D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843E3748-80BE-4B2A-AEF8-188767FF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134" y="0"/>
            <a:ext cx="6497982" cy="3590949"/>
          </a:xfrm>
          <a:prstGeom prst="rect">
            <a:avLst/>
          </a:prstGeom>
        </p:spPr>
      </p:pic>
      <p:sp>
        <p:nvSpPr>
          <p:cNvPr id="11" name="Retângulo de cantos arredondados 2">
            <a:extLst>
              <a:ext uri="{FF2B5EF4-FFF2-40B4-BE49-F238E27FC236}">
                <a16:creationId xmlns="" xmlns:a16="http://schemas.microsoft.com/office/drawing/2014/main" id="{A2E8F6FB-C26E-40D7-A0F1-34DBC57489D1}"/>
              </a:ext>
            </a:extLst>
          </p:cNvPr>
          <p:cNvSpPr/>
          <p:nvPr/>
        </p:nvSpPr>
        <p:spPr>
          <a:xfrm>
            <a:off x="5142015" y="1567543"/>
            <a:ext cx="1769424" cy="34438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4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8AF3850-6ED1-467F-898A-E4B05AC4B261}"/>
              </a:ext>
            </a:extLst>
          </p:cNvPr>
          <p:cNvSpPr/>
          <p:nvPr/>
        </p:nvSpPr>
        <p:spPr>
          <a:xfrm>
            <a:off x="5275053" y="35776"/>
            <a:ext cx="2894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379650"/>
                </a:solidFill>
                <a:latin typeface="Arial" charset="0"/>
                <a:cs typeface="Arial" charset="0"/>
              </a:rPr>
              <a:t>FASES DAS INICIATIVAS</a:t>
            </a:r>
            <a:endParaRPr lang="pt-BR" b="1" u="sng" dirty="0">
              <a:solidFill>
                <a:srgbClr val="37965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03D9D5B-9ADC-43B3-916A-251109AFE216}"/>
              </a:ext>
            </a:extLst>
          </p:cNvPr>
          <p:cNvSpPr/>
          <p:nvPr/>
        </p:nvSpPr>
        <p:spPr>
          <a:xfrm rot="5400000">
            <a:off x="6558347" y="572312"/>
            <a:ext cx="421105" cy="3600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FINALIZADA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798745C1-ABA9-4D04-A524-18B75624F36A}"/>
              </a:ext>
            </a:extLst>
          </p:cNvPr>
          <p:cNvSpPr/>
          <p:nvPr/>
        </p:nvSpPr>
        <p:spPr>
          <a:xfrm rot="5400000">
            <a:off x="5168062" y="-882159"/>
            <a:ext cx="421105" cy="3600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ATRASADA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D75C57D5-5D03-4107-A62D-5F31E31CFCB8}"/>
              </a:ext>
            </a:extLst>
          </p:cNvPr>
          <p:cNvSpPr/>
          <p:nvPr/>
        </p:nvSpPr>
        <p:spPr>
          <a:xfrm rot="5400000">
            <a:off x="7077994" y="1295823"/>
            <a:ext cx="421105" cy="3600450"/>
          </a:xfrm>
          <a:prstGeom prst="rect">
            <a:avLst/>
          </a:prstGeom>
          <a:solidFill>
            <a:srgbClr val="FC8484"/>
          </a:solidFill>
          <a:ln>
            <a:solidFill>
              <a:srgbClr val="FC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NÃO INICIADA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A720F6D-6C52-4D01-9D60-27D3F1424E93}"/>
              </a:ext>
            </a:extLst>
          </p:cNvPr>
          <p:cNvSpPr/>
          <p:nvPr/>
        </p:nvSpPr>
        <p:spPr>
          <a:xfrm rot="5400000">
            <a:off x="5887390" y="-155451"/>
            <a:ext cx="421105" cy="36004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pt-BR" b="1" dirty="0"/>
              <a:t>EXECUÇÃO EM DIA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8C5EC06F-A625-4F4A-8812-8994C205A6B6}"/>
              </a:ext>
            </a:extLst>
          </p:cNvPr>
          <p:cNvSpPr/>
          <p:nvPr/>
        </p:nvSpPr>
        <p:spPr>
          <a:xfrm>
            <a:off x="8757626" y="2161984"/>
            <a:ext cx="517358" cy="42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/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2ABA85C6-4D39-4C83-A7C9-4C1F3E337DA7}"/>
              </a:ext>
            </a:extLst>
          </p:cNvPr>
          <p:cNvSpPr/>
          <p:nvPr/>
        </p:nvSpPr>
        <p:spPr>
          <a:xfrm>
            <a:off x="8160586" y="1437418"/>
            <a:ext cx="517358" cy="421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647BF331-9ECC-413E-89CD-88486CF49D6F}"/>
              </a:ext>
            </a:extLst>
          </p:cNvPr>
          <p:cNvSpPr/>
          <p:nvPr/>
        </p:nvSpPr>
        <p:spPr>
          <a:xfrm>
            <a:off x="7393847" y="707513"/>
            <a:ext cx="517358" cy="421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CDAA4522-9CC5-410C-B5C1-994FD027C197}"/>
              </a:ext>
            </a:extLst>
          </p:cNvPr>
          <p:cNvSpPr/>
          <p:nvPr/>
        </p:nvSpPr>
        <p:spPr>
          <a:xfrm>
            <a:off x="9323067" y="2885495"/>
            <a:ext cx="517358" cy="421106"/>
          </a:xfrm>
          <a:prstGeom prst="rect">
            <a:avLst/>
          </a:prstGeom>
          <a:solidFill>
            <a:srgbClr val="FC8484"/>
          </a:solidFill>
          <a:ln>
            <a:solidFill>
              <a:srgbClr val="FC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0</a:t>
            </a:r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907DC22C-4E77-40BA-81B7-305A76B19BFE}"/>
              </a:ext>
            </a:extLst>
          </p:cNvPr>
          <p:cNvSpPr txBox="1">
            <a:spLocks/>
          </p:cNvSpPr>
          <p:nvPr/>
        </p:nvSpPr>
        <p:spPr>
          <a:xfrm>
            <a:off x="680981" y="143625"/>
            <a:ext cx="2538846" cy="1618259"/>
          </a:xfrm>
          <a:prstGeom prst="rect">
            <a:avLst/>
          </a:prstGeom>
        </p:spPr>
        <p:txBody>
          <a:bodyPr/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1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INICIATIVAS 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4 -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3 -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Planos de 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3 -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Processos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INDICADORES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91206" y="7258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246192" y="14606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8867464" y="220948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2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FDB23FD6-7669-4B87-9770-276C989F46E1}"/>
              </a:ext>
            </a:extLst>
          </p:cNvPr>
          <p:cNvGrpSpPr/>
          <p:nvPr/>
        </p:nvGrpSpPr>
        <p:grpSpPr>
          <a:xfrm>
            <a:off x="9865451" y="34523"/>
            <a:ext cx="3166149" cy="1694201"/>
            <a:chOff x="3379342" y="1830532"/>
            <a:chExt cx="3166149" cy="1694201"/>
          </a:xfrm>
        </p:grpSpPr>
        <p:sp>
          <p:nvSpPr>
            <p:cNvPr id="6" name="Retângulo de cantos arredondados 5">
              <a:extLst>
                <a:ext uri="{FF2B5EF4-FFF2-40B4-BE49-F238E27FC236}">
                  <a16:creationId xmlns="" xmlns:a16="http://schemas.microsoft.com/office/drawing/2014/main" id="{2B011FDB-4EEC-4DE1-BC74-9437373CFEFC}"/>
                </a:ext>
              </a:extLst>
            </p:cNvPr>
            <p:cNvSpPr/>
            <p:nvPr/>
          </p:nvSpPr>
          <p:spPr>
            <a:xfrm>
              <a:off x="3379342" y="1901231"/>
              <a:ext cx="2964715" cy="1623502"/>
            </a:xfrm>
            <a:prstGeom prst="roundRect">
              <a:avLst>
                <a:gd name="adj" fmla="val 3310"/>
              </a:avLst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PONTO DE ATENÇÃO:</a:t>
              </a: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7" name="Picture 10" descr="Image result for ATENÇÃO">
              <a:extLst>
                <a:ext uri="{FF2B5EF4-FFF2-40B4-BE49-F238E27FC236}">
                  <a16:creationId xmlns="" xmlns:a16="http://schemas.microsoft.com/office/drawing/2014/main" id="{3D3555F3-52AF-4914-9E37-CFBE744BC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98" y="1830532"/>
              <a:ext cx="686093" cy="42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507CF27B-8F96-463A-9B5D-2856E91FE27F}"/>
              </a:ext>
            </a:extLst>
          </p:cNvPr>
          <p:cNvGrpSpPr/>
          <p:nvPr/>
        </p:nvGrpSpPr>
        <p:grpSpPr>
          <a:xfrm>
            <a:off x="3379342" y="31125"/>
            <a:ext cx="3072214" cy="1629761"/>
            <a:chOff x="3379342" y="-58636"/>
            <a:chExt cx="3072214" cy="1781558"/>
          </a:xfrm>
        </p:grpSpPr>
        <p:sp>
          <p:nvSpPr>
            <p:cNvPr id="3" name="Retângulo de cantos arredondados 1">
              <a:extLst>
                <a:ext uri="{FF2B5EF4-FFF2-40B4-BE49-F238E27FC236}">
                  <a16:creationId xmlns="" xmlns:a16="http://schemas.microsoft.com/office/drawing/2014/main" id="{46A611EE-30C8-4C02-951B-95E9F6093CD6}"/>
                </a:ext>
              </a:extLst>
            </p:cNvPr>
            <p:cNvSpPr/>
            <p:nvPr/>
          </p:nvSpPr>
          <p:spPr>
            <a:xfrm>
              <a:off x="3379342" y="78732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400" b="1" cap="small" dirty="0" smtClean="0">
                  <a:solidFill>
                    <a:schemeClr val="tx1"/>
                  </a:solidFill>
                </a:rPr>
                <a:t>DESTAQUES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corpo)"/>
                <a:ea typeface="Arial" charset="0"/>
                <a:cs typeface="Arial" charset="0"/>
              </a:endParaRPr>
            </a:p>
            <a:p>
              <a:endPara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corpo)"/>
                <a:ea typeface="Arial" charset="0"/>
                <a:cs typeface="Arial" charset="0"/>
              </a:endParaRPr>
            </a:p>
          </p:txBody>
        </p:sp>
        <p:pic>
          <p:nvPicPr>
            <p:cNvPr id="4" name="Imagem 6">
              <a:extLst>
                <a:ext uri="{FF2B5EF4-FFF2-40B4-BE49-F238E27FC236}">
                  <a16:creationId xmlns="" xmlns:a16="http://schemas.microsoft.com/office/drawing/2014/main" id="{8CF2856A-E537-4CB5-8955-C746F5FE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413" y="-58636"/>
              <a:ext cx="357143" cy="328041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C5BBEF26-E746-436A-AB90-911E1CBFD842}"/>
              </a:ext>
            </a:extLst>
          </p:cNvPr>
          <p:cNvSpPr txBox="1"/>
          <p:nvPr/>
        </p:nvSpPr>
        <p:spPr>
          <a:xfrm>
            <a:off x="449634" y="19250"/>
            <a:ext cx="2728274" cy="3581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BR" sz="1200" b="1" cap="small" dirty="0"/>
              <a:t>Erradicação do </a:t>
            </a:r>
            <a:r>
              <a:rPr lang="pt-BR" sz="1200" b="1" cap="small" dirty="0" err="1"/>
              <a:t>subregistro</a:t>
            </a:r>
            <a:r>
              <a:rPr lang="pt-BR" sz="1200" b="1" cap="small" dirty="0"/>
              <a:t> civil e documentação nas </a:t>
            </a:r>
            <a:r>
              <a:rPr lang="pt-BR" sz="1200" b="1" cap="small" dirty="0" smtClean="0"/>
              <a:t>fronteiras</a:t>
            </a:r>
          </a:p>
          <a:p>
            <a:endParaRPr lang="pt-BR" sz="1200" b="1" cap="small" dirty="0"/>
          </a:p>
          <a:p>
            <a:r>
              <a:rPr lang="pt-BR" sz="1000" cap="small" dirty="0"/>
              <a:t>Gerente: Bruna Regina </a:t>
            </a:r>
            <a:r>
              <a:rPr lang="pt-BR" sz="1000" cap="small" dirty="0" smtClean="0"/>
              <a:t>G.  </a:t>
            </a:r>
            <a:r>
              <a:rPr lang="pt-BR" sz="1000" cap="small" dirty="0"/>
              <a:t>Rodrigues</a:t>
            </a:r>
          </a:p>
          <a:p>
            <a:r>
              <a:rPr lang="pt-BR" sz="1000" cap="small" dirty="0"/>
              <a:t>Entrega: Redução em 10% do </a:t>
            </a:r>
            <a:r>
              <a:rPr lang="pt-BR" sz="1000" cap="small" dirty="0" err="1" smtClean="0"/>
              <a:t>sub-registro</a:t>
            </a:r>
            <a:r>
              <a:rPr lang="pt-BR" sz="1000" cap="small" dirty="0" smtClean="0"/>
              <a:t>  </a:t>
            </a:r>
            <a:r>
              <a:rPr lang="pt-BR" sz="1000" cap="small" dirty="0"/>
              <a:t>da população indígena na região de fronteira em MS</a:t>
            </a:r>
            <a:endParaRPr lang="pt-BR" sz="10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77808" y="576838"/>
            <a:ext cx="3012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mutirão na cidade de </a:t>
            </a:r>
            <a:r>
              <a:rPr lang="pt-BR" sz="1200" cap="small" dirty="0"/>
              <a:t>P</a:t>
            </a:r>
            <a:r>
              <a:rPr lang="pt-BR" sz="1200" cap="small" dirty="0" smtClean="0"/>
              <a:t>orto Murtinho no dia 23/10 a 26/10.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Atendimento das aldeias de  Bodoquena e Bonito.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cap="small" dirty="0"/>
          </a:p>
        </p:txBody>
      </p:sp>
      <p:sp>
        <p:nvSpPr>
          <p:cNvPr id="18" name="Retângulo de cantos arredondados 1">
            <a:extLst>
              <a:ext uri="{FF2B5EF4-FFF2-40B4-BE49-F238E27FC236}">
                <a16:creationId xmlns="" xmlns:a16="http://schemas.microsoft.com/office/drawing/2014/main" id="{46A611EE-30C8-4C02-951B-95E9F6093CD6}"/>
              </a:ext>
            </a:extLst>
          </p:cNvPr>
          <p:cNvSpPr/>
          <p:nvPr/>
        </p:nvSpPr>
        <p:spPr>
          <a:xfrm>
            <a:off x="3344540" y="1935008"/>
            <a:ext cx="3034317" cy="1535975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400" b="1" cap="small" dirty="0">
                <a:solidFill>
                  <a:schemeClr val="tx1"/>
                </a:solidFill>
              </a:rPr>
              <a:t>DESTAQUES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 (corpo)"/>
              <a:ea typeface="Arial" charset="0"/>
              <a:cs typeface="Arial" charset="0"/>
            </a:endParaRPr>
          </a:p>
          <a:p>
            <a:endParaRPr lang="pt-BR" sz="1200" cap="small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>
                <a:solidFill>
                  <a:schemeClr val="tx1"/>
                </a:solidFill>
              </a:rPr>
              <a:t>São 900 </a:t>
            </a:r>
            <a:r>
              <a:rPr lang="pt-BR" sz="1200" cap="small" dirty="0" err="1" smtClean="0">
                <a:solidFill>
                  <a:schemeClr val="tx1"/>
                </a:solidFill>
              </a:rPr>
              <a:t>RGs</a:t>
            </a:r>
            <a:r>
              <a:rPr lang="pt-BR" sz="1200" cap="small" dirty="0" smtClean="0">
                <a:solidFill>
                  <a:schemeClr val="tx1"/>
                </a:solidFill>
              </a:rPr>
              <a:t> entregues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>
                <a:solidFill>
                  <a:schemeClr val="tx1"/>
                </a:solidFill>
              </a:rPr>
              <a:t>Previsão de entrega  de  mais 400 </a:t>
            </a:r>
            <a:r>
              <a:rPr lang="pt-BR" sz="1200" cap="small" dirty="0" err="1" smtClean="0">
                <a:solidFill>
                  <a:schemeClr val="tx1"/>
                </a:solidFill>
              </a:rPr>
              <a:t>RG’s</a:t>
            </a:r>
            <a:r>
              <a:rPr lang="pt-BR" sz="1200" cap="small" dirty="0" smtClean="0">
                <a:solidFill>
                  <a:schemeClr val="tx1"/>
                </a:solidFill>
              </a:rPr>
              <a:t>  em Porto Murtinho.</a:t>
            </a:r>
            <a:endParaRPr lang="pt-BR" sz="1200" dirty="0">
              <a:solidFill>
                <a:schemeClr val="tx1"/>
              </a:solidFill>
              <a:latin typeface="Calibri (corpo)"/>
              <a:ea typeface="Arial" charset="0"/>
              <a:cs typeface="Arial" charset="0"/>
            </a:endParaRPr>
          </a:p>
        </p:txBody>
      </p:sp>
      <p:pic>
        <p:nvPicPr>
          <p:cNvPr id="20" name="Imagem 6">
            <a:extLst>
              <a:ext uri="{FF2B5EF4-FFF2-40B4-BE49-F238E27FC236}">
                <a16:creationId xmlns="" xmlns:a16="http://schemas.microsoft.com/office/drawing/2014/main" id="{8CF2856A-E537-4CB5-8955-C746F5FEB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14" y="1938630"/>
            <a:ext cx="357143" cy="32804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9993250" y="576838"/>
            <a:ext cx="2788068" cy="9628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restante  dos mutirões foram reprogramados – Aquidauana,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Sidrolandia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Paranhos – para o mês de Novembro.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911328" y="2185639"/>
            <a:ext cx="2715070" cy="6591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pt-BR" sz="19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Inserir fotos do mutirão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454714"/>
              </p:ext>
            </p:extLst>
          </p:nvPr>
        </p:nvGraphicFramePr>
        <p:xfrm>
          <a:off x="-569735" y="1809850"/>
          <a:ext cx="3747643" cy="198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56" y="1786293"/>
            <a:ext cx="3279435" cy="17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56" y="0"/>
            <a:ext cx="3279435" cy="178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3331218" y="32432"/>
            <a:ext cx="3165239" cy="1703672"/>
            <a:chOff x="3379342" y="19250"/>
            <a:chExt cx="3165239" cy="1703672"/>
          </a:xfrm>
        </p:grpSpPr>
        <p:sp>
          <p:nvSpPr>
            <p:cNvPr id="3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78732"/>
              <a:ext cx="3165239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DESTAQUES:</a:t>
              </a:r>
            </a:p>
            <a:p>
              <a:endPara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100" cap="small" dirty="0" smtClean="0">
                  <a:solidFill>
                    <a:schemeClr val="tx1"/>
                  </a:solidFill>
                </a:rPr>
                <a:t>3 escolas no 1º semestre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100" cap="small" dirty="0" smtClean="0">
                  <a:solidFill>
                    <a:schemeClr val="tx1"/>
                  </a:solidFill>
                </a:rPr>
                <a:t>3.180 atendimentos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100" cap="small" dirty="0" smtClean="0">
                  <a:solidFill>
                    <a:schemeClr val="tx1"/>
                  </a:solidFill>
                </a:rPr>
                <a:t>4 escolas para 2º semestre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100" cap="small" dirty="0" smtClean="0">
                  <a:solidFill>
                    <a:schemeClr val="tx1"/>
                  </a:solidFill>
                </a:rPr>
                <a:t>Previsão de 3.500 atendimentos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BR" sz="1100" cap="small" dirty="0">
                <a:solidFill>
                  <a:srgbClr val="FF0000"/>
                </a:solidFill>
              </a:endParaRPr>
            </a:p>
            <a:p>
              <a:endParaRPr 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6" name="Retângulo de cantos arredondados 5">
            <a:extLst>
              <a:ext uri="{FF2B5EF4-FFF2-40B4-BE49-F238E27FC236}">
                <a16:creationId xmlns="" xmlns:a16="http://schemas.microsoft.com/office/drawing/2014/main" id="{88DB1C71-A576-4490-B689-AEC85B23E591}"/>
              </a:ext>
            </a:extLst>
          </p:cNvPr>
          <p:cNvSpPr/>
          <p:nvPr/>
        </p:nvSpPr>
        <p:spPr>
          <a:xfrm>
            <a:off x="9898336" y="1869028"/>
            <a:ext cx="2964715" cy="1623502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PONTO DE ATENÇÃO:</a:t>
            </a:r>
          </a:p>
          <a:p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9A88010-7C4B-4537-A17E-AF1E52F62421}"/>
              </a:ext>
            </a:extLst>
          </p:cNvPr>
          <p:cNvSpPr txBox="1"/>
          <p:nvPr/>
        </p:nvSpPr>
        <p:spPr>
          <a:xfrm>
            <a:off x="449634" y="19250"/>
            <a:ext cx="2728274" cy="3581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BR" sz="1200" b="1" cap="small" dirty="0"/>
              <a:t>Programa Direitos Humanos em </a:t>
            </a:r>
            <a:r>
              <a:rPr lang="pt-BR" sz="1200" b="1" cap="small" dirty="0" smtClean="0"/>
              <a:t>ação</a:t>
            </a:r>
          </a:p>
          <a:p>
            <a:endParaRPr lang="pt-BR" sz="1200" b="1" cap="small" dirty="0"/>
          </a:p>
          <a:p>
            <a:r>
              <a:rPr lang="pt-BR" sz="1000" cap="small" dirty="0"/>
              <a:t>Gerente: Gislaine Matoso</a:t>
            </a:r>
          </a:p>
          <a:p>
            <a:r>
              <a:rPr lang="pt-BR" sz="1000" cap="small" dirty="0"/>
              <a:t>Entrega: Ações realizadas em 6 escolas, 8 unidades educacionais de internação, 15 organizações do 3° setor e 4 universidades.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118992868"/>
              </p:ext>
            </p:extLst>
          </p:nvPr>
        </p:nvGraphicFramePr>
        <p:xfrm>
          <a:off x="449634" y="1781794"/>
          <a:ext cx="2804929" cy="18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0" descr="Image result for ATENÇÃO">
            <a:extLst>
              <a:ext uri="{FF2B5EF4-FFF2-40B4-BE49-F238E27FC236}">
                <a16:creationId xmlns="" xmlns:a16="http://schemas.microsoft.com/office/drawing/2014/main" id="{3A11EBAE-1E9F-427C-A3C5-4EC8365F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43" y="1869028"/>
            <a:ext cx="686093" cy="4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9898336" y="2402181"/>
            <a:ext cx="2841532" cy="914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indent="-1714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Número insuficiente de técnicos para realização dos trabalhos , porém </a:t>
            </a:r>
            <a:r>
              <a:rPr lang="pt-BR" sz="1100" cap="small" dirty="0"/>
              <a:t>o</a:t>
            </a:r>
            <a:r>
              <a:rPr lang="pt-BR" sz="1100" cap="small" dirty="0" smtClean="0"/>
              <a:t> desenvolvimento do projeto não tem sido afetado.</a:t>
            </a:r>
            <a:endParaRPr lang="pt-BR" sz="1100" cap="small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726549" y="2222500"/>
            <a:ext cx="2507114" cy="927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9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Inserir fotos </a:t>
            </a:r>
          </a:p>
        </p:txBody>
      </p:sp>
      <p:sp>
        <p:nvSpPr>
          <p:cNvPr id="12" name="Retângulo de cantos arredondados 1">
            <a:extLst>
              <a:ext uri="{FF2B5EF4-FFF2-40B4-BE49-F238E27FC236}">
                <a16:creationId xmlns="" xmlns:a16="http://schemas.microsoft.com/office/drawing/2014/main" id="{5A2EB2DF-D0CC-42DC-9004-4BF10EE8EF89}"/>
              </a:ext>
            </a:extLst>
          </p:cNvPr>
          <p:cNvSpPr/>
          <p:nvPr/>
        </p:nvSpPr>
        <p:spPr>
          <a:xfrm>
            <a:off x="6496457" y="71226"/>
            <a:ext cx="3165239" cy="1644190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cap="small" dirty="0" smtClean="0">
                <a:solidFill>
                  <a:schemeClr val="tx1"/>
                </a:solidFill>
              </a:rPr>
              <a:t>Oficina no Centro Universitário Anhanguera no dia 15/09 a 22/09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cap="small" dirty="0" smtClean="0">
                <a:solidFill>
                  <a:schemeClr val="tx1"/>
                </a:solidFill>
              </a:rPr>
              <a:t>Alcance de 285 pessoas entre acadêmicos, colaboradores e líderes.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endParaRPr lang="pt-BR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56" y="1781795"/>
            <a:ext cx="3165239" cy="18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de cantos arredondados 1">
            <a:extLst>
              <a:ext uri="{FF2B5EF4-FFF2-40B4-BE49-F238E27FC236}">
                <a16:creationId xmlns="" xmlns:a16="http://schemas.microsoft.com/office/drawing/2014/main" id="{5A2EB2DF-D0CC-42DC-9004-4BF10EE8EF89}"/>
              </a:ext>
            </a:extLst>
          </p:cNvPr>
          <p:cNvSpPr/>
          <p:nvPr/>
        </p:nvSpPr>
        <p:spPr>
          <a:xfrm>
            <a:off x="9798073" y="91914"/>
            <a:ext cx="3165239" cy="1644190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DESTAQUES:</a:t>
            </a:r>
          </a:p>
          <a:p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cap="small" dirty="0" smtClean="0">
                <a:solidFill>
                  <a:schemeClr val="tx1"/>
                </a:solidFill>
              </a:rPr>
              <a:t>Será realizado oficina  na FACSUL, no dia 28/10/2017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cap="small" dirty="0">
              <a:solidFill>
                <a:srgbClr val="FF0000"/>
              </a:solidFill>
            </a:endParaRPr>
          </a:p>
          <a:p>
            <a:endParaRPr lang="pt-BR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5" name="Picture 3" descr="C:\Users\lmoura\Downloads\5.10.2017 - Turma 8º A 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45" y="1809850"/>
            <a:ext cx="3217511" cy="1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6">
            <a:extLst>
              <a:ext uri="{FF2B5EF4-FFF2-40B4-BE49-F238E27FC236}">
                <a16:creationId xmlns="" xmlns:a16="http://schemas.microsoft.com/office/drawing/2014/main" id="{8CF2856A-E537-4CB5-8955-C746F5FE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186" y="32432"/>
            <a:ext cx="357143" cy="328041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="" xmlns:a16="http://schemas.microsoft.com/office/drawing/2014/main" id="{8CF2856A-E537-4CB5-8955-C746F5FE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164" y="19250"/>
            <a:ext cx="357143" cy="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">
            <a:extLst>
              <a:ext uri="{FF2B5EF4-FFF2-40B4-BE49-F238E27FC236}">
                <a16:creationId xmlns="" xmlns:a16="http://schemas.microsoft.com/office/drawing/2014/main" id="{46A611EE-30C8-4C02-951B-95E9F6093CD6}"/>
              </a:ext>
            </a:extLst>
          </p:cNvPr>
          <p:cNvSpPr/>
          <p:nvPr/>
        </p:nvSpPr>
        <p:spPr>
          <a:xfrm>
            <a:off x="6645401" y="113755"/>
            <a:ext cx="2918242" cy="1538195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400" b="1" cap="small" dirty="0" smtClean="0">
                <a:solidFill>
                  <a:schemeClr val="tx1"/>
                </a:solidFill>
              </a:rPr>
              <a:t>DESTAQUES</a:t>
            </a:r>
            <a:endParaRPr lang="pt-BR" sz="1100" cap="small" dirty="0" smtClean="0">
              <a:solidFill>
                <a:schemeClr val="tx1"/>
              </a:solidFill>
            </a:endParaRPr>
          </a:p>
          <a:p>
            <a:r>
              <a:rPr lang="pt-BR" sz="1100" b="1" u="sng" cap="small" dirty="0" smtClean="0">
                <a:solidFill>
                  <a:schemeClr val="tx1"/>
                </a:solidFill>
              </a:rPr>
              <a:t>Ações previstas</a:t>
            </a:r>
            <a:r>
              <a:rPr lang="pt-BR" sz="1100" cap="small" dirty="0" smtClean="0">
                <a:solidFill>
                  <a:schemeClr val="tx1"/>
                </a:solidFill>
              </a:rPr>
              <a:t>:</a:t>
            </a:r>
            <a:endParaRPr lang="pt-BR" sz="1100" cap="small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="" xmlns:a16="http://schemas.microsoft.com/office/drawing/2014/main" id="{507CF27B-8F96-463A-9B5D-2856E91FE27F}"/>
              </a:ext>
            </a:extLst>
          </p:cNvPr>
          <p:cNvGrpSpPr/>
          <p:nvPr/>
        </p:nvGrpSpPr>
        <p:grpSpPr>
          <a:xfrm>
            <a:off x="10047813" y="15430"/>
            <a:ext cx="2757313" cy="1703672"/>
            <a:chOff x="3379342" y="19250"/>
            <a:chExt cx="3012839" cy="1703672"/>
          </a:xfrm>
        </p:grpSpPr>
        <p:sp>
          <p:nvSpPr>
            <p:cNvPr id="3" name="Retângulo de cantos arredondados 1">
              <a:extLst>
                <a:ext uri="{FF2B5EF4-FFF2-40B4-BE49-F238E27FC236}">
                  <a16:creationId xmlns="" xmlns:a16="http://schemas.microsoft.com/office/drawing/2014/main" id="{46A611EE-30C8-4C02-951B-95E9F6093CD6}"/>
                </a:ext>
              </a:extLst>
            </p:cNvPr>
            <p:cNvSpPr/>
            <p:nvPr/>
          </p:nvSpPr>
          <p:spPr>
            <a:xfrm>
              <a:off x="3379342" y="78732"/>
              <a:ext cx="2964716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400" b="1" cap="small" dirty="0" smtClean="0">
                  <a:solidFill>
                    <a:schemeClr val="tx1"/>
                  </a:solidFill>
                </a:rPr>
                <a:t>DESTAQUES</a:t>
              </a:r>
              <a:endParaRPr lang="pt-BR" sz="1100" cap="small" dirty="0" smtClean="0">
                <a:solidFill>
                  <a:schemeClr val="tx1"/>
                </a:solidFill>
              </a:endParaRPr>
            </a:p>
            <a:p>
              <a:endParaRPr lang="pt-BR" sz="1100" cap="small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200" cap="small" dirty="0" smtClean="0">
                  <a:solidFill>
                    <a:schemeClr val="tx1"/>
                  </a:solidFill>
                </a:rPr>
                <a:t>Visitas técnicas realizadas  em Camapuã dia 16/10 e em Bodoquena dia 18/10</a:t>
              </a:r>
              <a:endParaRPr lang="pt-BR" sz="1200" cap="small" dirty="0">
                <a:solidFill>
                  <a:schemeClr val="tx1"/>
                </a:solidFill>
              </a:endParaRPr>
            </a:p>
          </p:txBody>
        </p:sp>
        <p:pic>
          <p:nvPicPr>
            <p:cNvPr id="4" name="Imagem 6">
              <a:extLst>
                <a:ext uri="{FF2B5EF4-FFF2-40B4-BE49-F238E27FC236}">
                  <a16:creationId xmlns="" xmlns:a16="http://schemas.microsoft.com/office/drawing/2014/main" id="{8CF2856A-E537-4CB5-8955-C746F5FE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DA6ACAE4-755D-49F5-8020-7752DD8FDFB4}"/>
              </a:ext>
            </a:extLst>
          </p:cNvPr>
          <p:cNvSpPr txBox="1"/>
          <p:nvPr/>
        </p:nvSpPr>
        <p:spPr>
          <a:xfrm>
            <a:off x="449634" y="19250"/>
            <a:ext cx="2626075" cy="17036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BR" sz="1200" b="1" cap="small" dirty="0"/>
              <a:t>PROCON na </a:t>
            </a:r>
            <a:r>
              <a:rPr lang="pt-BR" sz="1200" b="1" cap="small" dirty="0" smtClean="0"/>
              <a:t>rua</a:t>
            </a:r>
          </a:p>
          <a:p>
            <a:endParaRPr lang="pt-BR" sz="1200" b="1" cap="small" dirty="0"/>
          </a:p>
          <a:p>
            <a:r>
              <a:rPr lang="pt-BR" sz="1100" cap="small" dirty="0"/>
              <a:t>Gerente: Claudia Domingues</a:t>
            </a:r>
          </a:p>
          <a:p>
            <a:r>
              <a:rPr lang="pt-BR" sz="1100" cap="small" dirty="0"/>
              <a:t>Entrega: 29 ações realizadas, sendo 18 em Campo Grande em parceria com o TJMS e 11 nos municípios do interior</a:t>
            </a:r>
          </a:p>
        </p:txBody>
      </p:sp>
      <p:sp>
        <p:nvSpPr>
          <p:cNvPr id="11" name="Retângulo de cantos arredondados 1">
            <a:extLst>
              <a:ext uri="{FF2B5EF4-FFF2-40B4-BE49-F238E27FC236}">
                <a16:creationId xmlns="" xmlns:a16="http://schemas.microsoft.com/office/drawing/2014/main" id="{46A611EE-30C8-4C02-951B-95E9F6093CD6}"/>
              </a:ext>
            </a:extLst>
          </p:cNvPr>
          <p:cNvSpPr/>
          <p:nvPr/>
        </p:nvSpPr>
        <p:spPr>
          <a:xfrm>
            <a:off x="3425696" y="110069"/>
            <a:ext cx="2885893" cy="1703854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400" b="1" cap="small" dirty="0" smtClean="0">
                <a:solidFill>
                  <a:schemeClr val="tx1"/>
                </a:solidFill>
              </a:rPr>
              <a:t>DESTAQUES</a:t>
            </a:r>
            <a:endParaRPr lang="pt-BR" sz="1100" cap="small" dirty="0" smtClean="0">
              <a:solidFill>
                <a:schemeClr val="tx1"/>
              </a:solidFill>
            </a:endParaRPr>
          </a:p>
          <a:p>
            <a:endParaRPr lang="pt-BR" sz="1100" cap="small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>
                <a:solidFill>
                  <a:schemeClr val="tx1"/>
                </a:solidFill>
              </a:rPr>
              <a:t>Ação realizada em Alcinópolis dia 23/10.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>
                <a:solidFill>
                  <a:schemeClr val="tx1"/>
                </a:solidFill>
              </a:rPr>
              <a:t>Foram feitos  54  atendimentos, como abertura de reclamações (sistema CIP) e  encaminhamentos  aos parceiros locais.</a:t>
            </a:r>
            <a:endParaRPr lang="pt-BR" sz="1200" cap="small" dirty="0">
              <a:solidFill>
                <a:schemeClr val="tx1"/>
              </a:solidFill>
            </a:endParaRPr>
          </a:p>
        </p:txBody>
      </p:sp>
      <p:pic>
        <p:nvPicPr>
          <p:cNvPr id="13" name="Imagem 6">
            <a:extLst>
              <a:ext uri="{FF2B5EF4-FFF2-40B4-BE49-F238E27FC236}">
                <a16:creationId xmlns="" xmlns:a16="http://schemas.microsoft.com/office/drawing/2014/main" id="{8CF2856A-E537-4CB5-8955-C746F5FE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13" y="44604"/>
            <a:ext cx="357143" cy="32804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699949" y="507951"/>
            <a:ext cx="3005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Ação em </a:t>
            </a:r>
            <a:r>
              <a:rPr lang="pt-BR" sz="1200" cap="small" dirty="0" err="1" smtClean="0"/>
              <a:t>Jaraguari</a:t>
            </a:r>
            <a:r>
              <a:rPr lang="pt-BR" sz="1200" cap="small" dirty="0" smtClean="0"/>
              <a:t> no </a:t>
            </a:r>
            <a:r>
              <a:rPr lang="pt-BR" sz="1200" cap="small" dirty="0"/>
              <a:t>dia 27/10</a:t>
            </a:r>
            <a:r>
              <a:rPr lang="pt-BR" sz="1200" cap="small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Dois irmãos 06/11;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/>
              <a:t>Ribas do Rio </a:t>
            </a:r>
            <a:r>
              <a:rPr lang="pt-BR" sz="1200" cap="small" dirty="0" smtClean="0"/>
              <a:t>Pardo 10/11</a:t>
            </a:r>
            <a:endParaRPr lang="pt-BR" sz="1200" cap="sm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Bodoquena 14/11;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Aparecida  do Taboado no dia 18/11</a:t>
            </a:r>
            <a:endParaRPr lang="pt-BR" sz="1200" cap="small" dirty="0"/>
          </a:p>
        </p:txBody>
      </p:sp>
      <p:pic>
        <p:nvPicPr>
          <p:cNvPr id="15" name="Imagem 6">
            <a:extLst>
              <a:ext uri="{FF2B5EF4-FFF2-40B4-BE49-F238E27FC236}">
                <a16:creationId xmlns="" xmlns:a16="http://schemas.microsoft.com/office/drawing/2014/main" id="{8CF2856A-E537-4CB5-8955-C746F5FE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49" y="32983"/>
            <a:ext cx="357143" cy="328041"/>
          </a:xfrm>
          <a:prstGeom prst="rect">
            <a:avLst/>
          </a:prstGeom>
        </p:spPr>
      </p:pic>
      <p:sp>
        <p:nvSpPr>
          <p:cNvPr id="12" name="AutoShape 4" descr="https://attachment.outlook.office.net/owa/leda_pinho@hotmail.com/service.svc/s/GetAttachmentThumbnail?id=AQMkADAwATY0MDABLTgwNjItMWY5OC0wMAItMDAKAEYAAAMBmgAo%2BZsDTbhztASybyCrBwDBW3Oz1SHiTbDcz%2FDt31DkAAACAQwAAADBW3Oz1SHiTbDcz%2FDt31DkAAEQw%2FnkAAAAARIAEADYz5bNOfpzT4SI6BQmy81w&amp;thumbnailType=2&amp;X-OWA-CANARY=9JcVNwSWpkmqCV22KBB3sBAjc7wMG9UYqYbwq0lnPxqQOR07d734pdm2y_fBRWdvdEHvGmb9KpU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IxNTM5MTQyNjRcIixcInB1aWRcIjpcIjE3NTkyMjA3NTgzNTU4NjRcIixcIm9pZFwiOlwiMDAwNjQwMDAtODA2Mi0xZjk4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g2OTkzMSwibmJmIjoxNTA4ODY5MzMxfQ.PCP1ixepM0HdXW0MMSbnTeucsKBHTDfzldpW-AQJC8smQucyg8wPDj-A3ugQR0Cb5aQIEyMg8Hkqq-fZA6DT0IscbghdP6xg1oUeR6r5YptGyPqUMwzujNxCOQXZCjaEwpSToM3w5TCnk6Gz8y73peoKS4qaYzZxAdYemkAIuS2XjnQbf4V02_ptEbmxgT7MO8bpQOuMkfWpFzAUWEvkzjvsJiQhlTeitrL0EYVYB3m0iArZvVALpgQ-92EkqXXHT0Ogqdabp85RAfYhnAUwqK0F1ohGTsP6uBDIg0BR-qTnFobh4m2KgvXlsfWH_xlTXRdNa7_DsYKoKjHTDHjePg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6" descr="https://attachment.outlook.office.net/owa/leda_pinho@hotmail.com/service.svc/s/GetAttachmentThumbnail?id=AQMkADAwATY0MDABLTgwNjItMWY5OC0wMAItMDAKAEYAAAMBmgAo%2BZsDTbhztASybyCrBwDBW3Oz1SHiTbDcz%2FDt31DkAAACAQwAAADBW3Oz1SHiTbDcz%2FDt31DkAAEQw%2FnkAAAAARIAEADYz5bNOfpzT4SI6BQmy81w&amp;thumbnailType=2&amp;X-OWA-CANARY=9JcVNwSWpkmqCV22KBB3sBAjc7wMG9UYqYbwq0lnPxqQOR07d734pdm2y_fBRWdvdEHvGmb9KpU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IxNTM5MTQyNjRcIixcInB1aWRcIjpcIjE3NTkyMjA3NTgzNTU4NjRcIixcIm9pZFwiOlwiMDAwNjQwMDAtODA2Mi0xZjk4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g2OTkzMSwibmJmIjoxNTA4ODY5MzMxfQ.PCP1ixepM0HdXW0MMSbnTeucsKBHTDfzldpW-AQJC8smQucyg8wPDj-A3ugQR0Cb5aQIEyMg8Hkqq-fZA6DT0IscbghdP6xg1oUeR6r5YptGyPqUMwzujNxCOQXZCjaEwpSToM3w5TCnk6Gz8y73peoKS4qaYzZxAdYemkAIuS2XjnQbf4V02_ptEbmxgT7MO8bpQOuMkfWpFzAUWEvkzjvsJiQhlTeitrL0EYVYB3m0iArZvVALpgQ-92EkqXXHT0Ogqdabp85RAfYhnAUwqK0F1ohGTsP6uBDIg0BR-qTnFobh4m2KgvXlsfWH_xlTXRdNa7_DsYKoKjHTDHjePg&amp;owa=outlook.live.com&amp;i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8" descr="https://attachment.outlook.office.net/owa/leda_pinho@hotmail.com/service.svc/s/GetAttachmentThumbnail?id=AQMkADAwATY0MDABLTgwNjItMWY5OC0wMAItMDAKAEYAAAMBmgAo%2BZsDTbhztASybyCrBwDBW3Oz1SHiTbDcz%2FDt31DkAAACAQwAAADBW3Oz1SHiTbDcz%2FDt31DkAAEQw%2FnkAAAAARIAEADYz5bNOfpzT4SI6BQmy81w&amp;thumbnailType=2&amp;X-OWA-CANARY=9JcVNwSWpkmqCV22KBB3sBAjc7wMG9UYqYbwq0lnPxqQOR07d734pdm2y_fBRWdvdEHvGmb9KpU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IxNTM5MTQyNjRcIixcInB1aWRcIjpcIjE3NTkyMjA3NTgzNTU4NjRcIixcIm9pZFwiOlwiMDAwNjQwMDAtODA2Mi0xZjk4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g2OTkzMSwibmJmIjoxNTA4ODY5MzMxfQ.PCP1ixepM0HdXW0MMSbnTeucsKBHTDfzldpW-AQJC8smQucyg8wPDj-A3ugQR0Cb5aQIEyMg8Hkqq-fZA6DT0IscbghdP6xg1oUeR6r5YptGyPqUMwzujNxCOQXZCjaEwpSToM3w5TCnk6Gz8y73peoKS4qaYzZxAdYemkAIuS2XjnQbf4V02_ptEbmxgT7MO8bpQOuMkfWpFzAUWEvkzjvsJiQhlTeitrL0EYVYB3m0iArZvVALpgQ-92EkqXXHT0Ogqdabp85RAfYhnAUwqK0F1ohGTsP6uBDIg0BR-qTnFobh4m2KgvXlsfWH_xlTXRdNa7_DsYKoKjHTDHjePg&amp;owa=outlook.live.com&amp;i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98" y="1817387"/>
            <a:ext cx="3170087" cy="178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85" y="1798877"/>
            <a:ext cx="1779587" cy="17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186724"/>
              </p:ext>
            </p:extLst>
          </p:nvPr>
        </p:nvGraphicFramePr>
        <p:xfrm>
          <a:off x="285738" y="1853376"/>
          <a:ext cx="2789972" cy="171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08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="" xmlns:a16="http://schemas.microsoft.com/office/drawing/2014/main" id="{510E6481-EE65-4B4A-B115-4AA286BCF8A7}"/>
              </a:ext>
            </a:extLst>
          </p:cNvPr>
          <p:cNvGrpSpPr/>
          <p:nvPr/>
        </p:nvGrpSpPr>
        <p:grpSpPr>
          <a:xfrm>
            <a:off x="9884801" y="0"/>
            <a:ext cx="3166149" cy="1694201"/>
            <a:chOff x="3379342" y="1830532"/>
            <a:chExt cx="3166149" cy="1694201"/>
          </a:xfrm>
        </p:grpSpPr>
        <p:sp>
          <p:nvSpPr>
            <p:cNvPr id="6" name="Retângulo de cantos arredondados 5">
              <a:extLst>
                <a:ext uri="{FF2B5EF4-FFF2-40B4-BE49-F238E27FC236}">
                  <a16:creationId xmlns="" xmlns:a16="http://schemas.microsoft.com/office/drawing/2014/main" id="{88DB1C71-A576-4490-B689-AEC85B23E591}"/>
                </a:ext>
              </a:extLst>
            </p:cNvPr>
            <p:cNvSpPr/>
            <p:nvPr/>
          </p:nvSpPr>
          <p:spPr>
            <a:xfrm>
              <a:off x="3379342" y="1901231"/>
              <a:ext cx="2964715" cy="1623502"/>
            </a:xfrm>
            <a:prstGeom prst="roundRect">
              <a:avLst>
                <a:gd name="adj" fmla="val 3310"/>
              </a:avLst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PONTO DE ATENÇÃO:</a:t>
              </a: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7" name="Picture 10" descr="Image result for ATENÇÃO">
              <a:extLst>
                <a:ext uri="{FF2B5EF4-FFF2-40B4-BE49-F238E27FC236}">
                  <a16:creationId xmlns="" xmlns:a16="http://schemas.microsoft.com/office/drawing/2014/main" id="{3A11EBAE-1E9F-427C-A3C5-4EC8365FB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98" y="1830532"/>
              <a:ext cx="686093" cy="42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9A88010-7C4B-4537-A17E-AF1E52F62421}"/>
              </a:ext>
            </a:extLst>
          </p:cNvPr>
          <p:cNvSpPr txBox="1"/>
          <p:nvPr/>
        </p:nvSpPr>
        <p:spPr>
          <a:xfrm>
            <a:off x="449633" y="-18510"/>
            <a:ext cx="2776163" cy="34789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200" b="1" cap="small" dirty="0" smtClean="0"/>
              <a:t>SUAS </a:t>
            </a:r>
            <a:r>
              <a:rPr lang="pt-BR" sz="1200" b="1" cap="small" dirty="0"/>
              <a:t>em movimento</a:t>
            </a:r>
          </a:p>
          <a:p>
            <a:r>
              <a:rPr lang="pt-BR" sz="950" b="1" cap="small" dirty="0"/>
              <a:t>Gerente</a:t>
            </a:r>
            <a:r>
              <a:rPr lang="pt-BR" sz="950" cap="small" dirty="0"/>
              <a:t>: </a:t>
            </a:r>
            <a:r>
              <a:rPr lang="pt-BR" sz="950" cap="small" dirty="0" err="1" smtClean="0"/>
              <a:t>Salette</a:t>
            </a:r>
            <a:r>
              <a:rPr lang="pt-BR" sz="950" cap="small" dirty="0" smtClean="0"/>
              <a:t> Marino Sá</a:t>
            </a:r>
          </a:p>
          <a:p>
            <a:r>
              <a:rPr lang="pt-BR" sz="950" b="1" cap="small" dirty="0" smtClean="0"/>
              <a:t>Entregas</a:t>
            </a:r>
            <a:r>
              <a:rPr lang="pt-BR" sz="950" cap="small" dirty="0"/>
              <a:t>: 50 técnicos multiplicadores capacitados; 10 municípios com alta incidência de trabalho infantil monitorados; 5 mil pessoas alcançadas com ações de enfrentamento ao trabalho infantil; 40 mil pessoas atendidas por instituições </a:t>
            </a:r>
            <a:r>
              <a:rPr lang="pt-BR" sz="950" cap="small" dirty="0" err="1"/>
              <a:t>cofinanciadas</a:t>
            </a:r>
            <a:r>
              <a:rPr lang="pt-BR" sz="950" cap="small" dirty="0"/>
              <a:t>; Repasse de R$14,5 milhões aos 79 municípios para </a:t>
            </a:r>
            <a:r>
              <a:rPr lang="pt-BR" sz="950" cap="small" dirty="0" err="1"/>
              <a:t>cofinanciamento</a:t>
            </a:r>
            <a:r>
              <a:rPr lang="pt-BR" sz="950" cap="small" dirty="0"/>
              <a:t>; atingir 100 mil passes livres; 800 profissionais do SUAS capacitados</a:t>
            </a:r>
            <a:endParaRPr lang="pt-BR" sz="950" dirty="0"/>
          </a:p>
        </p:txBody>
      </p:sp>
      <p:grpSp>
        <p:nvGrpSpPr>
          <p:cNvPr id="11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3387015" y="21717"/>
            <a:ext cx="3021530" cy="1703673"/>
            <a:chOff x="3379342" y="19250"/>
            <a:chExt cx="3012839" cy="1703672"/>
          </a:xfrm>
        </p:grpSpPr>
        <p:sp>
          <p:nvSpPr>
            <p:cNvPr id="12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78732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3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19" name="Retângulo 18"/>
          <p:cNvSpPr/>
          <p:nvPr/>
        </p:nvSpPr>
        <p:spPr>
          <a:xfrm>
            <a:off x="9884801" y="599499"/>
            <a:ext cx="27990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Não houve repasse financeiro aos municípios para </a:t>
            </a:r>
            <a:r>
              <a:rPr lang="pt-BR" sz="1100" cap="small" dirty="0" err="1" smtClean="0"/>
              <a:t>cofinanciamento</a:t>
            </a:r>
            <a:r>
              <a:rPr lang="pt-BR" sz="1100" cap="small" dirty="0" smtClean="0"/>
              <a:t> no meses de Setembro e Outubro</a:t>
            </a:r>
            <a:r>
              <a:rPr lang="pt-BR" sz="1100" cap="small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Neste mês de Outubro, o repasse de Setembro será realizado.</a:t>
            </a:r>
            <a:r>
              <a:rPr lang="pt-BR" sz="1100" cap="small" dirty="0" smtClean="0"/>
              <a:t> </a:t>
            </a:r>
            <a:endParaRPr lang="pt-BR" sz="1100" dirty="0"/>
          </a:p>
        </p:txBody>
      </p:sp>
      <p:grpSp>
        <p:nvGrpSpPr>
          <p:cNvPr id="22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6646125" y="18004"/>
            <a:ext cx="3030551" cy="1703673"/>
            <a:chOff x="3379342" y="19250"/>
            <a:chExt cx="3012839" cy="1703672"/>
          </a:xfrm>
        </p:grpSpPr>
        <p:sp>
          <p:nvSpPr>
            <p:cNvPr id="23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78732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  <a:endParaRPr lang="pt-BR" sz="1600" b="1" cap="small" dirty="0" smtClean="0">
                <a:solidFill>
                  <a:schemeClr val="tx1"/>
                </a:solidFill>
              </a:endParaRPr>
            </a:p>
            <a:p>
              <a:endParaRPr lang="pt-BR" sz="1600" b="1" cap="small" dirty="0" smtClean="0">
                <a:solidFill>
                  <a:srgbClr val="FF0000"/>
                </a:solidFill>
              </a:endParaRPr>
            </a:p>
            <a:p>
              <a:endParaRPr lang="pt-BR" sz="1600" b="1" cap="small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4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14" name="Retângulo 13"/>
          <p:cNvSpPr/>
          <p:nvPr/>
        </p:nvSpPr>
        <p:spPr>
          <a:xfrm>
            <a:off x="6538955" y="590475"/>
            <a:ext cx="3263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aconteceram  oficinas de capacitações de </a:t>
            </a:r>
            <a:r>
              <a:rPr lang="pt-BR" sz="1100" cap="small" dirty="0"/>
              <a:t>técnicos multiplicadores para o  PETI, em </a:t>
            </a:r>
            <a:r>
              <a:rPr lang="pt-BR" sz="1100" cap="small" dirty="0" smtClean="0"/>
              <a:t>Sidrolândia</a:t>
            </a:r>
            <a:r>
              <a:rPr lang="pt-BR" sz="1100" cap="small" dirty="0"/>
              <a:t>, no dia </a:t>
            </a:r>
            <a:r>
              <a:rPr lang="pt-BR" sz="1100" cap="small" dirty="0" smtClean="0"/>
              <a:t>18/10/2017 e  Nioaque no dia  24/10/2017.</a:t>
            </a:r>
            <a:endParaRPr lang="pt-BR" sz="1100" cap="small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533585"/>
              </p:ext>
            </p:extLst>
          </p:nvPr>
        </p:nvGraphicFramePr>
        <p:xfrm>
          <a:off x="399879" y="1895003"/>
          <a:ext cx="2733614" cy="170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885440"/>
              </p:ext>
            </p:extLst>
          </p:nvPr>
        </p:nvGraphicFramePr>
        <p:xfrm>
          <a:off x="9628269" y="1823721"/>
          <a:ext cx="3357825" cy="171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73781"/>
              </p:ext>
            </p:extLst>
          </p:nvPr>
        </p:nvGraphicFramePr>
        <p:xfrm>
          <a:off x="3387015" y="1895003"/>
          <a:ext cx="3021530" cy="161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Retângulo 32"/>
          <p:cNvSpPr/>
          <p:nvPr/>
        </p:nvSpPr>
        <p:spPr>
          <a:xfrm>
            <a:off x="3463376" y="613276"/>
            <a:ext cx="28485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Maior número de passes livres concedidos desde Janeiro</a:t>
            </a:r>
            <a:r>
              <a:rPr lang="pt-BR" sz="1100" cap="small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O número de profissionais do SUAS capacitados foi bem superior ao ano anterior, que foi de 1192.</a:t>
            </a:r>
            <a:endParaRPr lang="pt-BR" sz="1100" cap="small" dirty="0"/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832562"/>
              </p:ext>
            </p:extLst>
          </p:nvPr>
        </p:nvGraphicFramePr>
        <p:xfrm>
          <a:off x="6538955" y="1790000"/>
          <a:ext cx="3182563" cy="178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93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6568766" y="12268"/>
            <a:ext cx="3124137" cy="1697575"/>
            <a:chOff x="3393103" y="1892"/>
            <a:chExt cx="3098984" cy="1697574"/>
          </a:xfrm>
        </p:grpSpPr>
        <p:sp>
          <p:nvSpPr>
            <p:cNvPr id="31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93103" y="120367"/>
              <a:ext cx="3031406" cy="1579099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400" b="1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  <a:endParaRPr lang="pt-BR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32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944" y="1892"/>
              <a:ext cx="357143" cy="371955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9A88010-7C4B-4537-A17E-AF1E52F62421}"/>
              </a:ext>
            </a:extLst>
          </p:cNvPr>
          <p:cNvSpPr txBox="1"/>
          <p:nvPr/>
        </p:nvSpPr>
        <p:spPr>
          <a:xfrm>
            <a:off x="449634" y="19250"/>
            <a:ext cx="2728274" cy="3581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BR" sz="1200" b="1" cap="small" dirty="0"/>
              <a:t>Programa Vale Universidade e Vale Universidade </a:t>
            </a:r>
            <a:r>
              <a:rPr lang="pt-BR" sz="1200" b="1" cap="small" dirty="0" smtClean="0"/>
              <a:t>indígena</a:t>
            </a:r>
          </a:p>
          <a:p>
            <a:endParaRPr lang="pt-BR" sz="1200" b="1" cap="small" dirty="0"/>
          </a:p>
          <a:p>
            <a:r>
              <a:rPr lang="pt-BR" sz="1000" cap="small" dirty="0"/>
              <a:t>Gerente:  Eliane </a:t>
            </a:r>
            <a:r>
              <a:rPr lang="pt-BR" sz="1000" cap="small" dirty="0" err="1" smtClean="0"/>
              <a:t>Alcaras</a:t>
            </a:r>
            <a:r>
              <a:rPr lang="pt-BR" sz="1000" cap="small" dirty="0" smtClean="0"/>
              <a:t> / Helen Ribeiro</a:t>
            </a:r>
          </a:p>
          <a:p>
            <a:r>
              <a:rPr lang="pt-BR" sz="1000" cap="small" dirty="0" smtClean="0"/>
              <a:t>Entrega</a:t>
            </a:r>
            <a:r>
              <a:rPr lang="pt-BR" sz="1000" cap="small" dirty="0"/>
              <a:t>: 1800 universitários e 200 universitários indígenas beneficiados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8990" y="2599420"/>
            <a:ext cx="992459" cy="6078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PVU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217103" y="2613566"/>
            <a:ext cx="992459" cy="6078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PVUI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32786" y="1787382"/>
            <a:ext cx="1336289" cy="6078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Meta: 1800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063364" y="1769723"/>
            <a:ext cx="1336289" cy="6078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Meta: 200</a:t>
            </a: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423347"/>
              </p:ext>
            </p:extLst>
          </p:nvPr>
        </p:nvGraphicFramePr>
        <p:xfrm>
          <a:off x="449634" y="1880190"/>
          <a:ext cx="3852683" cy="200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701135"/>
              </p:ext>
            </p:extLst>
          </p:nvPr>
        </p:nvGraphicFramePr>
        <p:xfrm>
          <a:off x="3264626" y="1814138"/>
          <a:ext cx="3225074" cy="178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902346"/>
              </p:ext>
            </p:extLst>
          </p:nvPr>
        </p:nvGraphicFramePr>
        <p:xfrm>
          <a:off x="9750780" y="78627"/>
          <a:ext cx="3170736" cy="156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6619423" y="689460"/>
            <a:ext cx="2816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cap="small" dirty="0" smtClean="0"/>
              <a:t> Em Junho foram 5 graduados  acadêmicos beneficiados no  PVUI e 187 no PVU. </a:t>
            </a:r>
            <a:endParaRPr lang="pt-BR" sz="1200" cap="small" dirty="0"/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468316"/>
              </p:ext>
            </p:extLst>
          </p:nvPr>
        </p:nvGraphicFramePr>
        <p:xfrm>
          <a:off x="-124019" y="1892181"/>
          <a:ext cx="2663358" cy="16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769341"/>
              </p:ext>
            </p:extLst>
          </p:nvPr>
        </p:nvGraphicFramePr>
        <p:xfrm>
          <a:off x="169521" y="16441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988858"/>
              </p:ext>
            </p:extLst>
          </p:nvPr>
        </p:nvGraphicFramePr>
        <p:xfrm>
          <a:off x="3163572" y="56138"/>
          <a:ext cx="3281902" cy="177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68648"/>
              </p:ext>
            </p:extLst>
          </p:nvPr>
        </p:nvGraphicFramePr>
        <p:xfrm>
          <a:off x="9624777" y="1853738"/>
          <a:ext cx="3472695" cy="170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192213" y="1538868"/>
            <a:ext cx="2542478" cy="1709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ts val="1800"/>
              </a:spcBef>
            </a:pPr>
            <a:r>
              <a:rPr lang="pt-BR" sz="10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Ago</a:t>
            </a:r>
            <a:r>
              <a:rPr lang="pt-BR" sz="10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Set	Out</a:t>
            </a:r>
          </a:p>
        </p:txBody>
      </p: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300425"/>
              </p:ext>
            </p:extLst>
          </p:nvPr>
        </p:nvGraphicFramePr>
        <p:xfrm>
          <a:off x="6489700" y="1828319"/>
          <a:ext cx="3261080" cy="174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3360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9A88010-7C4B-4537-A17E-AF1E52F62421}"/>
              </a:ext>
            </a:extLst>
          </p:cNvPr>
          <p:cNvSpPr txBox="1"/>
          <p:nvPr/>
        </p:nvSpPr>
        <p:spPr>
          <a:xfrm>
            <a:off x="449634" y="106334"/>
            <a:ext cx="2728274" cy="3581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BR" sz="1200" b="1" cap="small" dirty="0"/>
              <a:t>Atender famílias em situação de vulnerabilidade econômica com o Programa Vale </a:t>
            </a:r>
            <a:r>
              <a:rPr lang="pt-BR" sz="1200" b="1" cap="small" dirty="0" smtClean="0"/>
              <a:t>Renda</a:t>
            </a:r>
          </a:p>
          <a:p>
            <a:pPr algn="ctr"/>
            <a:endParaRPr lang="pt-BR" sz="1200" b="1" cap="small" dirty="0"/>
          </a:p>
          <a:p>
            <a:r>
              <a:rPr lang="pt-BR" sz="1000" cap="small" dirty="0" smtClean="0"/>
              <a:t>Entrega</a:t>
            </a:r>
            <a:r>
              <a:rPr lang="pt-BR" sz="1000" cap="small" dirty="0"/>
              <a:t>: 90% das famílias beneficiadas recebendo acompanhamento semestral com ações socioeducativas</a:t>
            </a:r>
          </a:p>
          <a:p>
            <a:r>
              <a:rPr lang="pt-BR" sz="1000" cap="small" dirty="0"/>
              <a:t>Gerente: Eder Gonçalves Cavalcante</a:t>
            </a:r>
          </a:p>
        </p:txBody>
      </p:sp>
      <p:grpSp>
        <p:nvGrpSpPr>
          <p:cNvPr id="11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3372034" y="34992"/>
            <a:ext cx="3037293" cy="1703673"/>
            <a:chOff x="3379342" y="19250"/>
            <a:chExt cx="3012839" cy="1703672"/>
          </a:xfrm>
        </p:grpSpPr>
        <p:sp>
          <p:nvSpPr>
            <p:cNvPr id="12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78732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DESTAQUES</a:t>
              </a:r>
              <a:r>
                <a:rPr lang="pt-B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:</a:t>
              </a:r>
            </a:p>
            <a:p>
              <a:endPara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3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14" name="Retângulo 13"/>
          <p:cNvSpPr/>
          <p:nvPr/>
        </p:nvSpPr>
        <p:spPr>
          <a:xfrm>
            <a:off x="3402881" y="608883"/>
            <a:ext cx="29270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80,73% das famílias do PVR receberam acompanhamento, maior índice desde Janeiro.</a:t>
            </a:r>
            <a:endParaRPr lang="pt-BR" sz="1100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C9A88010-7C4B-4537-A17E-AF1E52F62421}"/>
              </a:ext>
            </a:extLst>
          </p:cNvPr>
          <p:cNvSpPr txBox="1"/>
          <p:nvPr/>
        </p:nvSpPr>
        <p:spPr>
          <a:xfrm>
            <a:off x="6647234" y="94575"/>
            <a:ext cx="2728274" cy="16749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pt-BR" sz="1200" b="1" cap="small" dirty="0"/>
              <a:t>Promover empreendedorismo entre os beneficiários do programa </a:t>
            </a:r>
            <a:r>
              <a:rPr lang="pt-BR" sz="1200" b="1" cap="small" dirty="0" smtClean="0"/>
              <a:t>Vale-renda</a:t>
            </a:r>
          </a:p>
          <a:p>
            <a:endParaRPr lang="pt-BR" sz="1200" b="1" cap="small" dirty="0"/>
          </a:p>
          <a:p>
            <a:r>
              <a:rPr lang="pt-BR" sz="1050" cap="small" dirty="0"/>
              <a:t>Entrega: 30% dos beneficiários identificados como empreendedores capacitados</a:t>
            </a:r>
          </a:p>
          <a:p>
            <a:r>
              <a:rPr lang="pt-BR" sz="1000" cap="small" dirty="0" smtClean="0"/>
              <a:t>Gerente</a:t>
            </a:r>
            <a:r>
              <a:rPr lang="pt-BR" sz="1000" cap="small" dirty="0"/>
              <a:t>: </a:t>
            </a:r>
            <a:r>
              <a:rPr lang="pt-BR" sz="1000" cap="small" dirty="0" err="1"/>
              <a:t>Eldo</a:t>
            </a:r>
            <a:r>
              <a:rPr lang="pt-BR" sz="1000" cap="small" dirty="0"/>
              <a:t> </a:t>
            </a:r>
            <a:r>
              <a:rPr lang="pt-BR" sz="1000" cap="small" dirty="0" err="1"/>
              <a:t>Elcídio</a:t>
            </a:r>
            <a:r>
              <a:rPr lang="pt-BR" sz="1000" cap="small" dirty="0"/>
              <a:t> </a:t>
            </a:r>
            <a:r>
              <a:rPr lang="pt-BR" sz="1000" cap="small" dirty="0" smtClean="0"/>
              <a:t>Moro</a:t>
            </a:r>
            <a:endParaRPr lang="pt-BR" sz="1000" cap="small" dirty="0"/>
          </a:p>
        </p:txBody>
      </p:sp>
      <p:grpSp>
        <p:nvGrpSpPr>
          <p:cNvPr id="16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9831995" y="31950"/>
            <a:ext cx="3012839" cy="1703672"/>
            <a:chOff x="3379342" y="19250"/>
            <a:chExt cx="3012839" cy="1703672"/>
          </a:xfrm>
        </p:grpSpPr>
        <p:sp>
          <p:nvSpPr>
            <p:cNvPr id="17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79342" y="78732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DESTAQUES:</a:t>
              </a:r>
            </a:p>
            <a:p>
              <a:endParaRPr 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8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5038" y="19250"/>
              <a:ext cx="357143" cy="328041"/>
            </a:xfrm>
            <a:prstGeom prst="rect">
              <a:avLst/>
            </a:prstGeom>
          </p:spPr>
        </p:pic>
      </p:grpSp>
      <p:sp>
        <p:nvSpPr>
          <p:cNvPr id="19" name="Retângulo 18"/>
          <p:cNvSpPr/>
          <p:nvPr/>
        </p:nvSpPr>
        <p:spPr>
          <a:xfrm>
            <a:off x="9863271" y="540642"/>
            <a:ext cx="2869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Próximas realizações de Ações Socioeducativas programadas para: </a:t>
            </a:r>
            <a:r>
              <a:rPr lang="pt-BR" sz="1100" b="1" cap="small" dirty="0" smtClean="0"/>
              <a:t>Bandeira, no dia 11/11  e em</a:t>
            </a:r>
            <a:r>
              <a:rPr lang="pt-BR" sz="1100" b="1" cap="small" dirty="0"/>
              <a:t> </a:t>
            </a:r>
            <a:r>
              <a:rPr lang="pt-BR" sz="1100" b="1" cap="small" dirty="0" smtClean="0"/>
              <a:t>Lagoa em  18/11.</a:t>
            </a: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178707"/>
              </p:ext>
            </p:extLst>
          </p:nvPr>
        </p:nvGraphicFramePr>
        <p:xfrm>
          <a:off x="3214141" y="1769526"/>
          <a:ext cx="3313659" cy="191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9831995" y="1837446"/>
            <a:ext cx="3095811" cy="1580803"/>
            <a:chOff x="3350133" y="485402"/>
            <a:chExt cx="3095811" cy="1742661"/>
          </a:xfrm>
        </p:grpSpPr>
        <p:sp>
          <p:nvSpPr>
            <p:cNvPr id="22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50133" y="583873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DESTAQUES:</a:t>
              </a:r>
            </a:p>
            <a:p>
              <a:endParaRPr 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3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8801" y="485402"/>
              <a:ext cx="357143" cy="328041"/>
            </a:xfrm>
            <a:prstGeom prst="rect">
              <a:avLst/>
            </a:prstGeom>
          </p:spPr>
        </p:pic>
      </p:grpSp>
      <p:sp>
        <p:nvSpPr>
          <p:cNvPr id="2" name="Retângulo 1"/>
          <p:cNvSpPr/>
          <p:nvPr/>
        </p:nvSpPr>
        <p:spPr>
          <a:xfrm>
            <a:off x="9926944" y="2239321"/>
            <a:ext cx="29178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cap="small" dirty="0" smtClean="0"/>
              <a:t>No dia 30 de Outubro,  haverá ação de capacitação no SEBRAE, com a palestra “Eu quero ser empreendedor</a:t>
            </a:r>
            <a:r>
              <a:rPr lang="pt-BR" sz="1000" cap="small" dirty="0" smtClean="0"/>
              <a:t>”. 4 temas principais serão abordados em 4 módulos. Para esses eventos, abriu-s</a:t>
            </a:r>
            <a:r>
              <a:rPr lang="pt-BR" sz="1000" cap="small" dirty="0" smtClean="0"/>
              <a:t>e a possibilidade de outros integrantes da família do beneficiário estarem presentes.</a:t>
            </a:r>
            <a:endParaRPr lang="pt-BR" sz="1000" b="1" cap="small" dirty="0"/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20037"/>
              </p:ext>
            </p:extLst>
          </p:nvPr>
        </p:nvGraphicFramePr>
        <p:xfrm>
          <a:off x="6482103" y="1769526"/>
          <a:ext cx="3218796" cy="191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Agrupar 1">
            <a:extLst>
              <a:ext uri="{FF2B5EF4-FFF2-40B4-BE49-F238E27FC236}">
                <a16:creationId xmlns="" xmlns:a16="http://schemas.microsoft.com/office/drawing/2014/main" id="{CD00F17A-07CC-403B-8EB8-EE9E27D59AF6}"/>
              </a:ext>
            </a:extLst>
          </p:cNvPr>
          <p:cNvGrpSpPr/>
          <p:nvPr/>
        </p:nvGrpSpPr>
        <p:grpSpPr>
          <a:xfrm>
            <a:off x="515969" y="1844008"/>
            <a:ext cx="2691435" cy="1580803"/>
            <a:chOff x="3350133" y="485402"/>
            <a:chExt cx="3095811" cy="1742661"/>
          </a:xfrm>
        </p:grpSpPr>
        <p:sp>
          <p:nvSpPr>
            <p:cNvPr id="27" name="Retângulo de cantos arredondados 1">
              <a:extLst>
                <a:ext uri="{FF2B5EF4-FFF2-40B4-BE49-F238E27FC236}">
                  <a16:creationId xmlns="" xmlns:a16="http://schemas.microsoft.com/office/drawing/2014/main" id="{5A2EB2DF-D0CC-42DC-9004-4BF10EE8EF89}"/>
                </a:ext>
              </a:extLst>
            </p:cNvPr>
            <p:cNvSpPr/>
            <p:nvPr/>
          </p:nvSpPr>
          <p:spPr>
            <a:xfrm>
              <a:off x="3350133" y="583873"/>
              <a:ext cx="2964715" cy="1644190"/>
            </a:xfrm>
            <a:prstGeom prst="roundRect">
              <a:avLst>
                <a:gd name="adj" fmla="val 3310"/>
              </a:avLst>
            </a:prstGeom>
            <a:solidFill>
              <a:srgbClr val="7FB86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DESTAQUES:</a:t>
              </a:r>
            </a:p>
            <a:p>
              <a:endParaRPr 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8" name="Imagem 6">
              <a:extLst>
                <a:ext uri="{FF2B5EF4-FFF2-40B4-BE49-F238E27FC236}">
                  <a16:creationId xmlns="" xmlns:a16="http://schemas.microsoft.com/office/drawing/2014/main" id="{DFCE62E6-6EAC-43EB-9CD2-4CDB0023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8801" y="485402"/>
              <a:ext cx="357143" cy="328041"/>
            </a:xfrm>
            <a:prstGeom prst="rect">
              <a:avLst/>
            </a:prstGeom>
          </p:spPr>
        </p:pic>
      </p:grpSp>
      <p:sp>
        <p:nvSpPr>
          <p:cNvPr id="3" name="Retângulo 2"/>
          <p:cNvSpPr/>
          <p:nvPr/>
        </p:nvSpPr>
        <p:spPr>
          <a:xfrm>
            <a:off x="515969" y="2502591"/>
            <a:ext cx="2567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cap="small" dirty="0" smtClean="0"/>
              <a:t>42.368 </a:t>
            </a:r>
            <a:r>
              <a:rPr lang="pt-BR" sz="1100" cap="small" dirty="0"/>
              <a:t>f</a:t>
            </a:r>
            <a:r>
              <a:rPr lang="pt-BR" sz="1100" cap="small" dirty="0" smtClean="0"/>
              <a:t>amílias atendidas  pelo PVR.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511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fontScale="77500" lnSpcReduction="20000"/>
      </a:bodyPr>
      <a:lstStyle>
        <a:defPPr>
          <a:spcBef>
            <a:spcPts val="1800"/>
          </a:spcBef>
          <a:defRPr sz="1900" cap="small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11897</TotalTime>
  <Words>1003</Words>
  <Application>Microsoft Office PowerPoint</Application>
  <PresentationFormat>Personalizar</PresentationFormat>
  <Paragraphs>195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(corpo)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SGI</cp:lastModifiedBy>
  <cp:revision>871</cp:revision>
  <cp:lastPrinted>2017-09-25T18:37:54Z</cp:lastPrinted>
  <dcterms:created xsi:type="dcterms:W3CDTF">2017-06-06T04:16:55Z</dcterms:created>
  <dcterms:modified xsi:type="dcterms:W3CDTF">2017-10-25T18:48:49Z</dcterms:modified>
</cp:coreProperties>
</file>