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89" r:id="rId3"/>
    <p:sldId id="290" r:id="rId4"/>
    <p:sldId id="326" r:id="rId5"/>
    <p:sldId id="320" r:id="rId6"/>
    <p:sldId id="314" r:id="rId7"/>
    <p:sldId id="315" r:id="rId8"/>
    <p:sldId id="322" r:id="rId9"/>
    <p:sldId id="323" r:id="rId10"/>
    <p:sldId id="319" r:id="rId11"/>
    <p:sldId id="321" r:id="rId12"/>
    <p:sldId id="325" r:id="rId13"/>
  </p:sldIdLst>
  <p:sldSz cx="12960350" cy="36004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72E"/>
    <a:srgbClr val="108EA7"/>
    <a:srgbClr val="409A4A"/>
    <a:srgbClr val="B0D8BA"/>
    <a:srgbClr val="7EBF8D"/>
    <a:srgbClr val="2F998A"/>
    <a:srgbClr val="009949"/>
    <a:srgbClr val="174489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7"/>
    <p:restoredTop sz="86482"/>
  </p:normalViewPr>
  <p:slideViewPr>
    <p:cSldViewPr snapToGrid="0" snapToObjects="1">
      <p:cViewPr>
        <p:scale>
          <a:sx n="101" d="100"/>
          <a:sy n="101" d="100"/>
        </p:scale>
        <p:origin x="576" y="856"/>
      </p:cViewPr>
      <p:guideLst>
        <p:guide orient="horz" pos="1134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5" d="100"/>
          <a:sy n="75" d="100"/>
        </p:scale>
        <p:origin x="22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D9B7-0557-644B-B7E9-16F5DB9BA7F7}" type="datetimeFigureOut">
              <a:rPr lang="pt-BR" smtClean="0"/>
              <a:t>04/09/17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124075" y="1143000"/>
            <a:ext cx="11106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F23FB-3C00-8544-B153-D0C693E4208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21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97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085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17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023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89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217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656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98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589241"/>
            <a:ext cx="9720263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1891070"/>
            <a:ext cx="9720263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04/09/17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8" name="Retângulo 7"/>
          <p:cNvSpPr/>
          <p:nvPr userDrawn="1"/>
        </p:nvSpPr>
        <p:spPr>
          <a:xfrm>
            <a:off x="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9" name="Retângulo 8"/>
          <p:cNvSpPr/>
          <p:nvPr userDrawn="1"/>
        </p:nvSpPr>
        <p:spPr>
          <a:xfrm>
            <a:off x="324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0" name="Retângulo 9"/>
          <p:cNvSpPr/>
          <p:nvPr userDrawn="1"/>
        </p:nvSpPr>
        <p:spPr>
          <a:xfrm>
            <a:off x="324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3" name="Retângulo 12"/>
          <p:cNvSpPr/>
          <p:nvPr userDrawn="1"/>
        </p:nvSpPr>
        <p:spPr>
          <a:xfrm>
            <a:off x="648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4" name="Retângulo 13"/>
          <p:cNvSpPr/>
          <p:nvPr userDrawn="1"/>
        </p:nvSpPr>
        <p:spPr>
          <a:xfrm>
            <a:off x="648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5" name="Retângulo 14"/>
          <p:cNvSpPr/>
          <p:nvPr userDrawn="1"/>
        </p:nvSpPr>
        <p:spPr>
          <a:xfrm>
            <a:off x="972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6" name="Retângulo 15"/>
          <p:cNvSpPr/>
          <p:nvPr userDrawn="1"/>
        </p:nvSpPr>
        <p:spPr>
          <a:xfrm>
            <a:off x="972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</p:spTree>
    <p:extLst>
      <p:ext uri="{BB962C8B-B14F-4D97-AF65-F5344CB8AC3E}">
        <p14:creationId xmlns:p14="http://schemas.microsoft.com/office/powerpoint/2010/main" val="261773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04/09/17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27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191691"/>
            <a:ext cx="2794575" cy="305121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191691"/>
            <a:ext cx="8221722" cy="305121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04/09/17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32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04/09/17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72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897613"/>
            <a:ext cx="1117830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04/09/17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7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958453"/>
            <a:ext cx="5508149" cy="22844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958453"/>
            <a:ext cx="5508149" cy="22844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04/09/17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2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191691"/>
            <a:ext cx="11178302" cy="6959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882610"/>
            <a:ext cx="5482835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1315164"/>
            <a:ext cx="5482835" cy="19344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882610"/>
            <a:ext cx="5509837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1315164"/>
            <a:ext cx="5509837" cy="19344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04/09/17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74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04/09/17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37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04/09/17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50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518398"/>
            <a:ext cx="6561177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04/09/17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5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518398"/>
            <a:ext cx="6561177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04/09/17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33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191691"/>
            <a:ext cx="1117830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958453"/>
            <a:ext cx="1117830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D784-6A1E-7640-80C8-21C68314A0C1}" type="datetimeFigureOut">
              <a:rPr lang="pt-BR" smtClean="0"/>
              <a:pPr/>
              <a:t>04/09/17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3337084"/>
            <a:ext cx="437411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528774"/>
            <a:ext cx="12960350" cy="71675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9" name="Retângulo 8"/>
          <p:cNvSpPr/>
          <p:nvPr userDrawn="1"/>
        </p:nvSpPr>
        <p:spPr>
          <a:xfrm>
            <a:off x="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0" name="Retângulo 9"/>
          <p:cNvSpPr/>
          <p:nvPr userDrawn="1"/>
        </p:nvSpPr>
        <p:spPr>
          <a:xfrm>
            <a:off x="324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1" name="Retângulo 10"/>
          <p:cNvSpPr/>
          <p:nvPr userDrawn="1"/>
        </p:nvSpPr>
        <p:spPr>
          <a:xfrm>
            <a:off x="324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2" name="Retângulo 11"/>
          <p:cNvSpPr/>
          <p:nvPr userDrawn="1"/>
        </p:nvSpPr>
        <p:spPr>
          <a:xfrm>
            <a:off x="648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3" name="Retângulo 12"/>
          <p:cNvSpPr/>
          <p:nvPr userDrawn="1"/>
        </p:nvSpPr>
        <p:spPr>
          <a:xfrm>
            <a:off x="648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4" name="Retângulo 13"/>
          <p:cNvSpPr/>
          <p:nvPr userDrawn="1"/>
        </p:nvSpPr>
        <p:spPr>
          <a:xfrm>
            <a:off x="972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5" name="Retângulo 14"/>
          <p:cNvSpPr/>
          <p:nvPr userDrawn="1"/>
        </p:nvSpPr>
        <p:spPr>
          <a:xfrm>
            <a:off x="972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</p:spTree>
    <p:extLst>
      <p:ext uri="{BB962C8B-B14F-4D97-AF65-F5344CB8AC3E}">
        <p14:creationId xmlns:p14="http://schemas.microsoft.com/office/powerpoint/2010/main" val="348721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240175" y="2018088"/>
            <a:ext cx="6478659" cy="127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SECRETARIA DE ESTADO DE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EDUCAÇÃO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Agosto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 2017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240175" y="579401"/>
            <a:ext cx="6480000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REUNIÃO MENSAL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20175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4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3"/>
          <p:cNvSpPr txBox="1"/>
          <p:nvPr/>
        </p:nvSpPr>
        <p:spPr>
          <a:xfrm>
            <a:off x="-1" y="0"/>
            <a:ext cx="32879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Fortalecer os serviços da Educação Especial</a:t>
            </a:r>
          </a:p>
        </p:txBody>
      </p:sp>
      <p:sp>
        <p:nvSpPr>
          <p:cNvPr id="14" name="CaixaDeTexto 5"/>
          <p:cNvSpPr txBox="1"/>
          <p:nvPr/>
        </p:nvSpPr>
        <p:spPr>
          <a:xfrm>
            <a:off x="-1" y="497364"/>
            <a:ext cx="3194463" cy="13157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</a:t>
            </a:r>
            <a:r>
              <a:rPr lang="pt-BR" sz="8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Produção de 2000 exemplares de livro sobre estudantes com autismo, 800 exemplares sobre educação especial na perspectiva da educação inclusiva de MS, 1000 revistas sobre altas habilidades/</a:t>
            </a:r>
            <a:r>
              <a:rPr lang="pt-BR" sz="80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superdotação</a:t>
            </a:r>
            <a:r>
              <a:rPr lang="pt-BR" sz="8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elaboração de 500 livros do Núcleo de Atividades de Altas Habilidades/</a:t>
            </a:r>
            <a:r>
              <a:rPr lang="pt-BR" sz="80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Superdotação</a:t>
            </a:r>
            <a:r>
              <a:rPr lang="pt-BR" sz="8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(NAAH/</a:t>
            </a:r>
            <a:r>
              <a:rPr lang="pt-BR" sz="80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pt-BR" sz="8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) e Realização do Sarau Cultural do NAAH/</a:t>
            </a:r>
            <a:r>
              <a:rPr lang="pt-BR" sz="80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</a:t>
            </a:r>
            <a:endParaRPr lang="pt-BR" sz="80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 Suplente: Adriana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Buytendorp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/ Maria </a:t>
            </a:r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Auxiliadora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entágono 17"/>
          <p:cNvSpPr/>
          <p:nvPr/>
        </p:nvSpPr>
        <p:spPr>
          <a:xfrm>
            <a:off x="3259843" y="22536"/>
            <a:ext cx="2611568" cy="445550"/>
          </a:xfrm>
          <a:prstGeom prst="homePlate">
            <a:avLst/>
          </a:prstGeom>
          <a:solidFill>
            <a:srgbClr val="9B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cap="small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Livros da coletânea </a:t>
            </a:r>
            <a:r>
              <a:rPr lang="pt-BR" sz="1200" b="1" cap="sm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“Educação Especial e </a:t>
            </a:r>
            <a:r>
              <a:rPr lang="pt-BR" sz="1200" b="1" cap="small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Austimo</a:t>
            </a:r>
            <a:r>
              <a:rPr lang="pt-BR" sz="1200" b="1" cap="small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lang="pt-BR" sz="1200" b="1" cap="smal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ângulo de cantos arredondados 5"/>
          <p:cNvSpPr/>
          <p:nvPr/>
        </p:nvSpPr>
        <p:spPr>
          <a:xfrm>
            <a:off x="3379342" y="513307"/>
            <a:ext cx="2964715" cy="1228407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PONTO DE ATENÇÃO: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Negado pela SEFAZ recurso de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aprox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$ 23.092 para impressão do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ebook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 que já estava previsto em orçamento</a:t>
            </a:r>
          </a:p>
        </p:txBody>
      </p:sp>
      <p:pic>
        <p:nvPicPr>
          <p:cNvPr id="6" name="Picture 5" descr="Image result for ATENÇÃ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8" y="442608"/>
            <a:ext cx="686093" cy="4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de cantos arredondados 1"/>
          <p:cNvSpPr/>
          <p:nvPr/>
        </p:nvSpPr>
        <p:spPr>
          <a:xfrm>
            <a:off x="3379341" y="1909724"/>
            <a:ext cx="2964715" cy="1297583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DESTAQUES:</a:t>
            </a: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Lançado na sexta-feira o 2º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ebook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da Coletânea (de um total de 3 livros)</a:t>
            </a:r>
          </a:p>
        </p:txBody>
      </p:sp>
      <p:pic>
        <p:nvPicPr>
          <p:cNvPr id="8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37" y="1850242"/>
            <a:ext cx="357143" cy="328041"/>
          </a:xfrm>
          <a:prstGeom prst="rect">
            <a:avLst/>
          </a:prstGeom>
        </p:spPr>
      </p:pic>
      <p:sp>
        <p:nvSpPr>
          <p:cNvPr id="10" name="Retângulo de cantos arredondados 5"/>
          <p:cNvSpPr/>
          <p:nvPr/>
        </p:nvSpPr>
        <p:spPr>
          <a:xfrm>
            <a:off x="159401" y="1896179"/>
            <a:ext cx="2964715" cy="1588166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PONTO DE ATENÇÃO:</a:t>
            </a:r>
          </a:p>
          <a:p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Risco quanto a possibilidade da SEFAZ negar os recursos relacionados a impressão dos diversos livros previstos na iniciativa</a:t>
            </a:r>
          </a:p>
        </p:txBody>
      </p:sp>
      <p:pic>
        <p:nvPicPr>
          <p:cNvPr id="11" name="Picture 10" descr="Image result for ATENÇÃ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57" y="1825480"/>
            <a:ext cx="686093" cy="4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175" y="-5002"/>
            <a:ext cx="6504039" cy="36004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214100" y="29980"/>
            <a:ext cx="1772119" cy="378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/>
            <a:r>
              <a:rPr lang="en-US" sz="1050" dirty="0" err="1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Realização</a:t>
            </a:r>
            <a:r>
              <a:rPr lang="en-US" sz="105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da </a:t>
            </a:r>
            <a:r>
              <a:rPr lang="en-US" sz="1050" dirty="0" err="1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Semana</a:t>
            </a:r>
            <a:r>
              <a:rPr lang="en-US" sz="105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da Pessoa com </a:t>
            </a:r>
            <a:r>
              <a:rPr lang="en-US" sz="1050" dirty="0" err="1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Deficiência</a:t>
            </a:r>
            <a:endParaRPr lang="en-US" sz="105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3"/>
          <p:cNvSpPr txBox="1"/>
          <p:nvPr/>
        </p:nvSpPr>
        <p:spPr>
          <a:xfrm>
            <a:off x="-1" y="0"/>
            <a:ext cx="32879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Implementar e Expandir a Educação em Tempo 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Integral</a:t>
            </a:r>
            <a:endParaRPr lang="pt-BR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aixaDeTexto 5"/>
          <p:cNvSpPr txBox="1"/>
          <p:nvPr/>
        </p:nvSpPr>
        <p:spPr>
          <a:xfrm>
            <a:off x="-1" y="497364"/>
            <a:ext cx="3194463" cy="24237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</a:t>
            </a:r>
            <a:r>
              <a:rPr lang="pt-BR" sz="10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12 escolas de Ensino Médio em Tempo Integral (Escola da Autoria) em operação, atendendo 3450 alunos e Metodologia de expansão das Escolas de Ensino Médio em Tempo Integral (Escola da Autoria) </a:t>
            </a:r>
            <a:r>
              <a:rPr lang="pt-BR" sz="1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definida</a:t>
            </a:r>
          </a:p>
          <a:p>
            <a:endParaRPr lang="pt-BR" sz="100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29 escolas com turmas de Educação em Tempo Integral no Ensino Fundamental (Escola da Autoria) em operação, atendendo 4044 alunos</a:t>
            </a:r>
          </a:p>
          <a:p>
            <a:endParaRPr lang="pt-BR" sz="1000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pt-BR" sz="10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escolas com turmas do Programa Ensino Médio Inovador (PROEMI) em operação, atendendo 403 alunos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e Suplente: Dayse Alves e José </a:t>
            </a:r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Flávio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ângulo de cantos arredondados 5"/>
          <p:cNvSpPr/>
          <p:nvPr/>
        </p:nvSpPr>
        <p:spPr>
          <a:xfrm>
            <a:off x="3379342" y="99420"/>
            <a:ext cx="2964715" cy="1623502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PONTO DE ATENÇÃO:</a:t>
            </a:r>
          </a:p>
          <a:p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Diminuição da disponibilidade de recursos para realizar viagens compromete a realização das últimas formações previstas para o ano</a:t>
            </a:r>
          </a:p>
        </p:txBody>
      </p:sp>
      <p:pic>
        <p:nvPicPr>
          <p:cNvPr id="6" name="Picture 5" descr="Image result for ATENÇÃ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8" y="28721"/>
            <a:ext cx="686093" cy="4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ágono 17"/>
          <p:cNvSpPr/>
          <p:nvPr/>
        </p:nvSpPr>
        <p:spPr>
          <a:xfrm>
            <a:off x="6492187" y="22536"/>
            <a:ext cx="2180175" cy="445550"/>
          </a:xfrm>
          <a:prstGeom prst="homePlate">
            <a:avLst/>
          </a:prstGeom>
          <a:solidFill>
            <a:srgbClr val="9B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cap="small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ESCOLA DA AUTORIA </a:t>
            </a:r>
            <a:r>
              <a:rPr lang="mr-IN" sz="1200" b="1" cap="small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pt-BR" sz="1200" b="1" cap="small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Ensino Médio</a:t>
            </a:r>
            <a:endParaRPr lang="pt-BR" sz="1200" b="1" cap="smal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tângulo de cantos arredondados 5"/>
          <p:cNvSpPr/>
          <p:nvPr/>
        </p:nvSpPr>
        <p:spPr>
          <a:xfrm>
            <a:off x="6611686" y="513307"/>
            <a:ext cx="2964715" cy="1228407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PONTO DE ATENÇÃO: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Desafios encontrados relacionados a adesão de novas escolas e comunidades ao projeto</a:t>
            </a:r>
          </a:p>
        </p:txBody>
      </p:sp>
      <p:pic>
        <p:nvPicPr>
          <p:cNvPr id="9" name="Picture 8" descr="Image result for ATENÇÃ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42" y="442608"/>
            <a:ext cx="686093" cy="4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entágono 17"/>
          <p:cNvSpPr/>
          <p:nvPr/>
        </p:nvSpPr>
        <p:spPr>
          <a:xfrm>
            <a:off x="9712518" y="24214"/>
            <a:ext cx="2178000" cy="445550"/>
          </a:xfrm>
          <a:prstGeom prst="homePlate">
            <a:avLst/>
          </a:prstGeom>
          <a:solidFill>
            <a:srgbClr val="9B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cap="sm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ESCOLA DA AUTORIA </a:t>
            </a:r>
            <a:r>
              <a:rPr lang="mr-IN" sz="1200" b="1" cap="sm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pt-BR" sz="1200" b="1" cap="sm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Ensino </a:t>
            </a:r>
            <a:r>
              <a:rPr lang="pt-BR" sz="1200" b="1" cap="small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Fundamental</a:t>
            </a:r>
            <a:endParaRPr lang="pt-BR" sz="1200" b="1" cap="smal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tângulo de cantos arredondados 1"/>
          <p:cNvSpPr/>
          <p:nvPr/>
        </p:nvSpPr>
        <p:spPr>
          <a:xfrm>
            <a:off x="9866196" y="513307"/>
            <a:ext cx="2964715" cy="1228407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DESTAQUES: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Já está sendo estruturada a expansão para o ano que vem, que acontecerá em quantitativo de turmas e não de escolas</a:t>
            </a:r>
          </a:p>
        </p:txBody>
      </p:sp>
      <p:pic>
        <p:nvPicPr>
          <p:cNvPr id="12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1892" y="453825"/>
            <a:ext cx="357143" cy="328041"/>
          </a:xfrm>
          <a:prstGeom prst="rect">
            <a:avLst/>
          </a:prstGeom>
        </p:spPr>
      </p:pic>
      <p:sp>
        <p:nvSpPr>
          <p:cNvPr id="15" name="Retângulo de cantos arredondados 1"/>
          <p:cNvSpPr/>
          <p:nvPr/>
        </p:nvSpPr>
        <p:spPr>
          <a:xfrm>
            <a:off x="6611686" y="1965118"/>
            <a:ext cx="2964715" cy="1302779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DESTAQUES:</a:t>
            </a:r>
          </a:p>
          <a:p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Extensão do prazo do Ministério para enviarem a lista de escolas. Nova data: 11/Setembro</a:t>
            </a:r>
          </a:p>
        </p:txBody>
      </p:sp>
      <p:pic>
        <p:nvPicPr>
          <p:cNvPr id="16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382" y="1905636"/>
            <a:ext cx="357143" cy="3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40175" y="1499724"/>
            <a:ext cx="6408792" cy="205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Silvana Maria Batista– </a:t>
            </a:r>
            <a:r>
              <a:rPr lang="pt-BR" sz="13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Ponto 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focal</a:t>
            </a:r>
            <a:endParaRPr lang="pt-BR" sz="13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Elizângela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Franco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Vicari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mr-IN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300" cap="smal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Rafael Pinheiro -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3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941" y="37205"/>
            <a:ext cx="1423278" cy="47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MAPA ESTRATÉGICO</a:t>
            </a:r>
            <a:endParaRPr lang="pt-BR" sz="1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24" y="526070"/>
            <a:ext cx="5173301" cy="28680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990109" y="1201567"/>
            <a:ext cx="1526519" cy="52143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5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MODELO DE MONITORAMENTO</a:t>
            </a:r>
            <a:endParaRPr lang="pt-BR" sz="1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565994" y="538154"/>
            <a:ext cx="0" cy="29556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459114" y="2791202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399155" y="2931550"/>
            <a:ext cx="834017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Gerente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399155" y="2459094"/>
            <a:ext cx="1311670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Ponto Focal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813150" y="1316125"/>
            <a:ext cx="1031664" cy="2177702"/>
          </a:xfrm>
          <a:prstGeom prst="roundRect">
            <a:avLst/>
          </a:prstGeom>
          <a:solidFill>
            <a:srgbClr val="9BB7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charset="0"/>
                <a:ea typeface="Arial" charset="0"/>
                <a:cs typeface="Arial" charset="0"/>
              </a:rPr>
              <a:t>Reunião mensal por Secretaria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219962" y="858131"/>
            <a:ext cx="1203705" cy="890127"/>
          </a:xfrm>
          <a:prstGeom prst="roundRect">
            <a:avLst/>
          </a:prstGeom>
          <a:solidFill>
            <a:srgbClr val="409A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 err="1">
                <a:latin typeface="Arial" charset="0"/>
                <a:ea typeface="Arial" charset="0"/>
                <a:cs typeface="Arial" charset="0"/>
              </a:rPr>
              <a:t>Reunião</a:t>
            </a:r>
            <a:r>
              <a:rPr lang="fr-FR" sz="12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fr-FR" sz="1200" dirty="0" err="1">
                <a:latin typeface="Arial" charset="0"/>
                <a:ea typeface="Arial" charset="0"/>
                <a:cs typeface="Arial" charset="0"/>
              </a:rPr>
              <a:t>Gestão</a:t>
            </a:r>
            <a:r>
              <a:rPr lang="fr-FR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200" dirty="0" err="1">
                <a:latin typeface="Arial" charset="0"/>
                <a:ea typeface="Arial" charset="0"/>
                <a:cs typeface="Arial" charset="0"/>
              </a:rPr>
              <a:t>Executiva</a:t>
            </a:r>
            <a:endParaRPr lang="fr-FR" sz="1200" dirty="0"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fr-FR" sz="105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FR" sz="1050" dirty="0" err="1">
                <a:latin typeface="Arial" charset="0"/>
                <a:ea typeface="Arial" charset="0"/>
                <a:cs typeface="Arial" charset="0"/>
              </a:rPr>
              <a:t>bimestral</a:t>
            </a:r>
            <a:r>
              <a:rPr lang="fr-FR" sz="1050" dirty="0">
                <a:latin typeface="Arial" charset="0"/>
                <a:ea typeface="Arial" charset="0"/>
                <a:cs typeface="Arial" charset="0"/>
              </a:rPr>
              <a:t>)</a:t>
            </a:r>
            <a:endParaRPr lang="pt-BR" sz="12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79576" y="1837677"/>
            <a:ext cx="2129367" cy="1656150"/>
            <a:chOff x="4279576" y="1837677"/>
            <a:chExt cx="2129367" cy="1656150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4279576" y="2836631"/>
              <a:ext cx="1230832" cy="657196"/>
            </a:xfrm>
            <a:prstGeom prst="roundRect">
              <a:avLst/>
            </a:prstGeom>
            <a:solidFill>
              <a:srgbClr val="108EA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Preenchimento </a:t>
              </a:r>
              <a:r>
                <a:rPr lang="pt-BR" sz="1200" b="1" dirty="0">
                  <a:latin typeface="Arial" charset="0"/>
                  <a:ea typeface="Arial" charset="0"/>
                  <a:cs typeface="Arial" charset="0"/>
                </a:rPr>
                <a:t>contínuo </a:t>
              </a:r>
              <a:endParaRPr lang="pt-BR" sz="1100" b="1" dirty="0"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no sistema</a:t>
              </a: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5567050" y="1837677"/>
              <a:ext cx="841893" cy="1656149"/>
            </a:xfrm>
            <a:prstGeom prst="roundRect">
              <a:avLst/>
            </a:prstGeom>
            <a:solidFill>
              <a:srgbClr val="108EA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Rodada de </a:t>
              </a:r>
              <a:r>
                <a:rPr lang="pt-BR" sz="1100" i="1" dirty="0">
                  <a:latin typeface="Arial" charset="0"/>
                  <a:ea typeface="Arial" charset="0"/>
                  <a:cs typeface="Arial" charset="0"/>
                </a:rPr>
                <a:t>feedback</a:t>
              </a:r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 mensal</a:t>
              </a:r>
            </a:p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por iniciativa</a:t>
              </a:r>
            </a:p>
          </p:txBody>
        </p:sp>
        <p:sp>
          <p:nvSpPr>
            <p:cNvPr id="20" name="Seta para baixo 19"/>
            <p:cNvSpPr/>
            <p:nvPr/>
          </p:nvSpPr>
          <p:spPr>
            <a:xfrm rot="20881868">
              <a:off x="5394259" y="2690570"/>
              <a:ext cx="173132" cy="126689"/>
            </a:xfrm>
            <a:prstGeom prst="downArrow">
              <a:avLst/>
            </a:prstGeom>
            <a:solidFill>
              <a:srgbClr val="108EA7"/>
            </a:solidFill>
            <a:ln>
              <a:noFill/>
            </a:ln>
            <a:scene3d>
              <a:camera prst="orthographicFront">
                <a:rot lat="0" lon="0" rev="81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</p:grpSp>
      <p:sp>
        <p:nvSpPr>
          <p:cNvPr id="21" name="Seta para baixo 20"/>
          <p:cNvSpPr/>
          <p:nvPr/>
        </p:nvSpPr>
        <p:spPr>
          <a:xfrm rot="1519779">
            <a:off x="6610344" y="1960118"/>
            <a:ext cx="173132" cy="126689"/>
          </a:xfrm>
          <a:prstGeom prst="downArrow">
            <a:avLst/>
          </a:prstGeom>
          <a:solidFill>
            <a:srgbClr val="108EA7"/>
          </a:solidFill>
          <a:ln>
            <a:noFill/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2" name="Seta para baixo 21"/>
          <p:cNvSpPr/>
          <p:nvPr/>
        </p:nvSpPr>
        <p:spPr>
          <a:xfrm>
            <a:off x="7896418" y="1415896"/>
            <a:ext cx="173132" cy="126689"/>
          </a:xfrm>
          <a:prstGeom prst="downArrow">
            <a:avLst/>
          </a:prstGeom>
          <a:solidFill>
            <a:srgbClr val="9BB72E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3" name="CaixaDeTexto 22"/>
          <p:cNvSpPr txBox="1"/>
          <p:nvPr/>
        </p:nvSpPr>
        <p:spPr>
          <a:xfrm>
            <a:off x="3399155" y="414923"/>
            <a:ext cx="96890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u="sng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Atores</a:t>
            </a:r>
            <a:endParaRPr lang="pt-BR" sz="1400" u="sng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739995" y="314284"/>
            <a:ext cx="120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Operacional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911974" y="314284"/>
            <a:ext cx="83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Tático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8227490" y="314284"/>
            <a:ext cx="118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Estratégico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399155" y="1901399"/>
            <a:ext cx="1311670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2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399155" y="1436037"/>
            <a:ext cx="1311670" cy="184666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Secretário 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399155" y="878342"/>
            <a:ext cx="1311670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Governador</a:t>
            </a:r>
          </a:p>
        </p:txBody>
      </p:sp>
      <p:cxnSp>
        <p:nvCxnSpPr>
          <p:cNvPr id="31" name="Conector reto 6"/>
          <p:cNvCxnSpPr/>
          <p:nvPr/>
        </p:nvCxnSpPr>
        <p:spPr>
          <a:xfrm>
            <a:off x="3459114" y="2318746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6"/>
          <p:cNvCxnSpPr/>
          <p:nvPr/>
        </p:nvCxnSpPr>
        <p:spPr>
          <a:xfrm>
            <a:off x="3459114" y="1278755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6"/>
          <p:cNvCxnSpPr/>
          <p:nvPr/>
        </p:nvCxnSpPr>
        <p:spPr>
          <a:xfrm>
            <a:off x="3459114" y="1761051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5"/>
          <p:cNvCxnSpPr/>
          <p:nvPr/>
        </p:nvCxnSpPr>
        <p:spPr>
          <a:xfrm>
            <a:off x="8091810" y="538154"/>
            <a:ext cx="0" cy="29556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rgbClr val="9B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b="1" dirty="0" smtClean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r>
              <a:rPr lang="pt-BR" sz="4800" b="1" dirty="0">
                <a:latin typeface="Arial" charset="0"/>
                <a:ea typeface="Arial" charset="0"/>
                <a:cs typeface="Arial" charset="0"/>
              </a:rPr>
              <a:t>	</a:t>
            </a:r>
            <a:endParaRPr lang="pt-BR" sz="48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pt-BR" sz="4800" b="1" dirty="0" smtClean="0">
                <a:latin typeface="Arial" charset="0"/>
                <a:ea typeface="Arial" charset="0"/>
                <a:cs typeface="Arial" charset="0"/>
              </a:rPr>
              <a:t>Iniciativas no</a:t>
            </a:r>
          </a:p>
          <a:p>
            <a:r>
              <a:rPr lang="pt-BR" sz="4800" b="1" dirty="0" smtClean="0">
                <a:latin typeface="Arial" charset="0"/>
                <a:ea typeface="Arial" charset="0"/>
                <a:cs typeface="Arial" charset="0"/>
              </a:rPr>
              <a:t>Contrato de Gestão</a:t>
            </a:r>
            <a:endParaRPr lang="pt-BR" sz="4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3"/>
          <p:cNvSpPr txBox="1"/>
          <p:nvPr/>
        </p:nvSpPr>
        <p:spPr>
          <a:xfrm>
            <a:off x="-1" y="0"/>
            <a:ext cx="32879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Realizar o 3o Ciclo “Teia para Educação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lang="pt-BR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aixaDeTexto 5"/>
          <p:cNvSpPr txBox="1"/>
          <p:nvPr/>
        </p:nvSpPr>
        <p:spPr>
          <a:xfrm>
            <a:off x="-1" y="497364"/>
            <a:ext cx="3194463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Participação de 10.000 professores e coordenadores pedagógicos nos eventos </a:t>
            </a:r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realizados</a:t>
            </a:r>
          </a:p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Gerente: Alessandra </a:t>
            </a:r>
            <a:r>
              <a:rPr lang="pt-BR" sz="105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Beker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tângulo de cantos arredondados 1"/>
          <p:cNvSpPr/>
          <p:nvPr/>
        </p:nvSpPr>
        <p:spPr>
          <a:xfrm>
            <a:off x="3379342" y="78732"/>
            <a:ext cx="2964715" cy="1297583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DESTAQUES:</a:t>
            </a: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Iniciativa já finalizada</a:t>
            </a:r>
          </a:p>
        </p:txBody>
      </p:sp>
      <p:pic>
        <p:nvPicPr>
          <p:cNvPr id="5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38" y="19250"/>
            <a:ext cx="357143" cy="328041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3379342" y="1887254"/>
            <a:ext cx="2964715" cy="1487631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PONTO DE ATENÇÃO:</a:t>
            </a: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Pagamento da bolsa auxílio ainda não foi realizado e não há previsão</a:t>
            </a:r>
          </a:p>
        </p:txBody>
      </p:sp>
      <p:pic>
        <p:nvPicPr>
          <p:cNvPr id="7" name="Picture 2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8" y="1816554"/>
            <a:ext cx="686093" cy="4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"/>
          <a:stretch/>
        </p:blipFill>
        <p:spPr>
          <a:xfrm>
            <a:off x="6480175" y="0"/>
            <a:ext cx="64801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3"/>
          <p:cNvSpPr txBox="1"/>
          <p:nvPr/>
        </p:nvSpPr>
        <p:spPr>
          <a:xfrm>
            <a:off x="-1" y="0"/>
            <a:ext cx="328794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Realizar a Avaliação Institucional nas Unidades Escolares</a:t>
            </a:r>
          </a:p>
          <a:p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da Rede Estadual de Ensino</a:t>
            </a:r>
            <a:endParaRPr lang="pt-BR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aixaDeTexto 5"/>
          <p:cNvSpPr txBox="1"/>
          <p:nvPr/>
        </p:nvSpPr>
        <p:spPr>
          <a:xfrm>
            <a:off x="-1" y="738664"/>
            <a:ext cx="3194463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: Avaliação realizada em </a:t>
            </a:r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349 escolas,</a:t>
            </a:r>
          </a:p>
          <a:p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sendo 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202 estaduais, </a:t>
            </a:r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64 municipais</a:t>
            </a:r>
          </a:p>
          <a:p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 83 particulares</a:t>
            </a:r>
          </a:p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e Suplente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: Ana Paula </a:t>
            </a:r>
            <a:r>
              <a:rPr lang="pt-BR" sz="105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Sorrilha</a:t>
            </a:r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</a:p>
          <a:p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Teresa 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Cristina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46868" r="7487" b="24271"/>
          <a:stretch/>
        </p:blipFill>
        <p:spPr>
          <a:xfrm>
            <a:off x="25400" y="2115066"/>
            <a:ext cx="6439989" cy="1275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4492" y="262983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smtClean="0">
                <a:latin typeface="Arial" charset="0"/>
                <a:ea typeface="Arial" charset="0"/>
                <a:cs typeface="Arial" charset="0"/>
              </a:rPr>
              <a:t>79</a:t>
            </a:r>
            <a:endParaRPr lang="pt-BR" sz="1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4392" y="2345509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smtClean="0">
                <a:latin typeface="Arial" charset="0"/>
                <a:ea typeface="Arial" charset="0"/>
                <a:cs typeface="Arial" charset="0"/>
              </a:rPr>
              <a:t>215</a:t>
            </a:r>
            <a:endParaRPr lang="pt-BR" sz="1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2258" y="2707991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latin typeface="Arial" charset="0"/>
                <a:ea typeface="Arial" charset="0"/>
                <a:cs typeface="Arial" charset="0"/>
              </a:rPr>
              <a:t>50</a:t>
            </a:r>
            <a:endParaRPr lang="pt-BR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1484" y="2590191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latin typeface="Arial" charset="0"/>
                <a:ea typeface="Arial" charset="0"/>
                <a:cs typeface="Arial" charset="0"/>
              </a:rPr>
              <a:t>100</a:t>
            </a:r>
            <a:endParaRPr lang="pt-BR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5456" y="2476009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smtClean="0">
                <a:latin typeface="Arial" charset="0"/>
                <a:ea typeface="Arial" charset="0"/>
                <a:cs typeface="Arial" charset="0"/>
              </a:rPr>
              <a:t>150</a:t>
            </a:r>
            <a:endParaRPr lang="pt-BR" sz="1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aixaDeTexto 3"/>
          <p:cNvSpPr txBox="1"/>
          <p:nvPr/>
        </p:nvSpPr>
        <p:spPr>
          <a:xfrm>
            <a:off x="6495470" y="0"/>
            <a:ext cx="32879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Formar continuamente os profissionais da Educação Básica</a:t>
            </a:r>
          </a:p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em suas etapas e modalidades na 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REE</a:t>
            </a:r>
            <a:endParaRPr lang="pt-BR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aixaDeTexto 5"/>
          <p:cNvSpPr txBox="1"/>
          <p:nvPr/>
        </p:nvSpPr>
        <p:spPr>
          <a:xfrm>
            <a:off x="6495470" y="907477"/>
            <a:ext cx="319446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10 mil profissionais capacitados com formação continuada a partir de 40 horas</a:t>
            </a:r>
            <a:b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e Suplente: Everton Paulino /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Eleida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Arce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tângulo de cantos arredondados 5"/>
          <p:cNvSpPr/>
          <p:nvPr/>
        </p:nvSpPr>
        <p:spPr>
          <a:xfrm>
            <a:off x="9869781" y="99420"/>
            <a:ext cx="2964715" cy="1488748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PONTO DE ATENÇÃO:</a:t>
            </a:r>
          </a:p>
          <a:p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Aguardando inserir algumas informações de capacitação no sistema, para permitir o cálculo correto</a:t>
            </a:r>
          </a:p>
        </p:txBody>
      </p:sp>
      <p:pic>
        <p:nvPicPr>
          <p:cNvPr id="15" name="Picture 14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837" y="28721"/>
            <a:ext cx="686093" cy="4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3"/>
          <p:cNvSpPr txBox="1"/>
          <p:nvPr/>
        </p:nvSpPr>
        <p:spPr>
          <a:xfrm>
            <a:off x="-1" y="0"/>
            <a:ext cx="328794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Ofertar formação em pós-graduação para os</a:t>
            </a:r>
          </a:p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professores efetivos da REE de 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MS</a:t>
            </a:r>
            <a:endParaRPr lang="pt-BR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aixaDeTexto 5"/>
          <p:cNvSpPr txBox="1"/>
          <p:nvPr/>
        </p:nvSpPr>
        <p:spPr>
          <a:xfrm>
            <a:off x="-1" y="738664"/>
            <a:ext cx="3194463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590 vagas ofertadas, 240 professores matriculados, até 5% de evasão nos cursos </a:t>
            </a:r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ofertados</a:t>
            </a:r>
          </a:p>
          <a:p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e Suplente: Estela de Andrade / Karina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Tezini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tângulo de cantos arredondados 5"/>
          <p:cNvSpPr/>
          <p:nvPr/>
        </p:nvSpPr>
        <p:spPr>
          <a:xfrm>
            <a:off x="3379342" y="77879"/>
            <a:ext cx="2964715" cy="3388132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PONTOS DE ATENÇÃO:</a:t>
            </a: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Um curso parou segunda feira por falta de repasse para os professores</a:t>
            </a:r>
          </a:p>
          <a:p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Das 3 parcelas que o Governo deve repassar:</a:t>
            </a:r>
          </a:p>
          <a:p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Primeira: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foi paga</a:t>
            </a:r>
          </a:p>
          <a:p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Segunda: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em atraso desde 03/Abril e sem previsão</a:t>
            </a:r>
          </a:p>
          <a:p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Terceira: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vence em 01/Outubro</a:t>
            </a:r>
          </a:p>
        </p:txBody>
      </p:sp>
      <p:pic>
        <p:nvPicPr>
          <p:cNvPr id="5" name="Picture 4" descr="Image result for ATENÇÃ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8" y="7180"/>
            <a:ext cx="686093" cy="4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3"/>
          <p:cNvSpPr txBox="1"/>
          <p:nvPr/>
        </p:nvSpPr>
        <p:spPr>
          <a:xfrm>
            <a:off x="6490438" y="0"/>
            <a:ext cx="328794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Expandir e monitorar as escolas que ofertam os projetos</a:t>
            </a:r>
          </a:p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 correção dos fluxos 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AJA/EJA</a:t>
            </a:r>
            <a:endParaRPr lang="pt-BR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90438" y="738664"/>
            <a:ext cx="3194463" cy="10695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</a:t>
            </a:r>
            <a:r>
              <a:rPr lang="pt-BR" sz="8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AJA – 50 escolas que ofertam projetos de correção de fluxo e 4300 alunos com correção da distorção idade-série / EJA – 53 escolas que ofertam projetos de correção de fluxo e 8165 alunos com correção da distorção idade-série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 Suplente: Joana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Durbem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/ Paola Nogueira</a:t>
            </a:r>
          </a:p>
        </p:txBody>
      </p:sp>
      <p:sp>
        <p:nvSpPr>
          <p:cNvPr id="8" name="Retângulo de cantos arredondados 5"/>
          <p:cNvSpPr/>
          <p:nvPr/>
        </p:nvSpPr>
        <p:spPr>
          <a:xfrm>
            <a:off x="9869781" y="99420"/>
            <a:ext cx="2964715" cy="1488748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PONTO DE ATENÇÃO:</a:t>
            </a:r>
          </a:p>
          <a:p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Diminuição da disponibilidade de recursos para realizar viagens dificulta o acompanhamento das escolas do interior </a:t>
            </a:r>
          </a:p>
        </p:txBody>
      </p:sp>
      <p:pic>
        <p:nvPicPr>
          <p:cNvPr id="9" name="Picture 8" descr="Image result for ATENÇÃ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837" y="28721"/>
            <a:ext cx="686093" cy="4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de cantos arredondados 1"/>
          <p:cNvSpPr/>
          <p:nvPr/>
        </p:nvSpPr>
        <p:spPr>
          <a:xfrm>
            <a:off x="9869780" y="1909724"/>
            <a:ext cx="2964715" cy="1478369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DESTAQUE:</a:t>
            </a: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Equipe tem se apropriado de diversos meios para, dentro do possível, realizar o monitoramento a distância dessas escolas</a:t>
            </a:r>
          </a:p>
        </p:txBody>
      </p:sp>
      <p:pic>
        <p:nvPicPr>
          <p:cNvPr id="11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5476" y="1850242"/>
            <a:ext cx="357143" cy="3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480175" y="0"/>
            <a:ext cx="6504039" cy="36004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80175" y="0"/>
            <a:ext cx="3220332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3"/>
          <p:cNvSpPr txBox="1"/>
          <p:nvPr/>
        </p:nvSpPr>
        <p:spPr>
          <a:xfrm>
            <a:off x="-1" y="0"/>
            <a:ext cx="328794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Construir, reformar, ampliar e inserir acessibilidade nas escolas da 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REE</a:t>
            </a:r>
            <a:endParaRPr lang="pt-BR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aixaDeTexto 5"/>
          <p:cNvSpPr txBox="1"/>
          <p:nvPr/>
        </p:nvSpPr>
        <p:spPr>
          <a:xfrm>
            <a:off x="-1" y="738664"/>
            <a:ext cx="3194463" cy="11310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</a:t>
            </a:r>
            <a:r>
              <a:rPr lang="pt-BR" sz="9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01 escola construída, 04 escolas com quadras cobertas, 35 escolas com obras de reparos e manutenção , ordens de início de serviço para reforma e acessibilidade de 10 escolas e para Projetos de Segurança Contra Incêndio e Pânico de 26 escolas</a:t>
            </a:r>
          </a:p>
          <a:p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 Suplente: Roberto Cardoso /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Kelley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Pinheiro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entágono 17"/>
          <p:cNvSpPr/>
          <p:nvPr/>
        </p:nvSpPr>
        <p:spPr>
          <a:xfrm>
            <a:off x="3259843" y="22536"/>
            <a:ext cx="1649613" cy="445550"/>
          </a:xfrm>
          <a:prstGeom prst="homePlate">
            <a:avLst/>
          </a:prstGeom>
          <a:solidFill>
            <a:srgbClr val="9B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cap="small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CONSTRUÇÃO DE ESCOLA</a:t>
            </a:r>
            <a:endParaRPr lang="pt-BR" sz="1200" b="1" cap="smal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ângulo de cantos arredondados 5"/>
          <p:cNvSpPr/>
          <p:nvPr/>
        </p:nvSpPr>
        <p:spPr>
          <a:xfrm>
            <a:off x="3379342" y="513307"/>
            <a:ext cx="2964715" cy="1228407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PONTO DE ATENÇÃO: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Escola na Aldeia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Sossoró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entregue, mas depende da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Energisa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levar o cabeamento da energia elétrica até o local.</a:t>
            </a:r>
          </a:p>
        </p:txBody>
      </p:sp>
      <p:pic>
        <p:nvPicPr>
          <p:cNvPr id="6" name="Picture 5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8" y="442608"/>
            <a:ext cx="686093" cy="4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ágono 17"/>
          <p:cNvSpPr/>
          <p:nvPr/>
        </p:nvSpPr>
        <p:spPr>
          <a:xfrm>
            <a:off x="6480175" y="24214"/>
            <a:ext cx="1649613" cy="445550"/>
          </a:xfrm>
          <a:prstGeom prst="homePlate">
            <a:avLst/>
          </a:prstGeom>
          <a:solidFill>
            <a:srgbClr val="9B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cap="small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COBERTURA DE QUADRAS</a:t>
            </a:r>
            <a:endParaRPr lang="pt-BR" sz="1200" b="1" cap="smal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tângulo de cantos arredondados 1"/>
          <p:cNvSpPr/>
          <p:nvPr/>
        </p:nvSpPr>
        <p:spPr>
          <a:xfrm>
            <a:off x="6633852" y="513307"/>
            <a:ext cx="2964715" cy="1228407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DESTAQUES: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3 das 4 previstas já entregues, faltando apenas a da escola em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Taquarussu</a:t>
            </a: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548" y="453825"/>
            <a:ext cx="357143" cy="328041"/>
          </a:xfrm>
          <a:prstGeom prst="rect">
            <a:avLst/>
          </a:prstGeom>
        </p:spPr>
      </p:pic>
      <p:sp>
        <p:nvSpPr>
          <p:cNvPr id="10" name="Pentágono 17"/>
          <p:cNvSpPr/>
          <p:nvPr/>
        </p:nvSpPr>
        <p:spPr>
          <a:xfrm>
            <a:off x="0" y="1843818"/>
            <a:ext cx="1649613" cy="445550"/>
          </a:xfrm>
          <a:prstGeom prst="homePlate">
            <a:avLst/>
          </a:prstGeom>
          <a:solidFill>
            <a:srgbClr val="9B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cap="small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PSCIP</a:t>
            </a:r>
            <a:endParaRPr lang="pt-BR" sz="1200" b="1" cap="smal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tângulo de cantos arredondados 1"/>
          <p:cNvSpPr/>
          <p:nvPr/>
        </p:nvSpPr>
        <p:spPr>
          <a:xfrm>
            <a:off x="167255" y="2317213"/>
            <a:ext cx="2964715" cy="1187988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DESTAQUES: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Além das 26 no Contrato de Gestão, está sendo montado um novo processo para realizar o PSCIP em mais 27 escolas</a:t>
            </a:r>
          </a:p>
        </p:txBody>
      </p:sp>
      <p:pic>
        <p:nvPicPr>
          <p:cNvPr id="15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951" y="2257730"/>
            <a:ext cx="357143" cy="3280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174619" y="29980"/>
            <a:ext cx="1811600" cy="378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/>
            <a:r>
              <a:rPr lang="en-US" sz="1050" dirty="0" err="1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Entrega</a:t>
            </a:r>
            <a:r>
              <a:rPr lang="en-US" sz="105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5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en-US" sz="1050" dirty="0" err="1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quadra</a:t>
            </a:r>
            <a:r>
              <a:rPr lang="en-US" sz="105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50" dirty="0" err="1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sz="105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5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EEI </a:t>
            </a:r>
            <a:r>
              <a:rPr lang="en-US" sz="1050" dirty="0" err="1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MboÉroy</a:t>
            </a:r>
            <a:r>
              <a:rPr lang="en-US" sz="105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Guarani </a:t>
            </a:r>
            <a:r>
              <a:rPr lang="en-US" sz="1050" dirty="0" err="1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Kaiowá</a:t>
            </a:r>
            <a:endParaRPr lang="en-US" sz="105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1"/>
          <p:cNvSpPr/>
          <p:nvPr/>
        </p:nvSpPr>
        <p:spPr>
          <a:xfrm>
            <a:off x="3379342" y="78732"/>
            <a:ext cx="2964715" cy="1297583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DESTAQUES:</a:t>
            </a: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Previsão de lançamento da plataforma na segunda quinzena de Setembro</a:t>
            </a:r>
          </a:p>
        </p:txBody>
      </p:sp>
      <p:sp>
        <p:nvSpPr>
          <p:cNvPr id="13" name="CaixaDeTexto 3"/>
          <p:cNvSpPr txBox="1"/>
          <p:nvPr/>
        </p:nvSpPr>
        <p:spPr>
          <a:xfrm>
            <a:off x="-1" y="0"/>
            <a:ext cx="32879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Implantar e manter a plataforma Escola Digital 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MS</a:t>
            </a:r>
            <a:endParaRPr lang="pt-BR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aixaDeTexto 5"/>
          <p:cNvSpPr txBox="1"/>
          <p:nvPr/>
        </p:nvSpPr>
        <p:spPr>
          <a:xfrm>
            <a:off x="-1" y="497364"/>
            <a:ext cx="3194463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Plataforma Escola Digital MS em funcionamento e Termos de cooperação com UFMS e UEMS assinados </a:t>
            </a:r>
            <a:endParaRPr lang="pt-BR" sz="1050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e Suplente: Paulo dos Santos e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Edione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105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Lazzari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38" y="19250"/>
            <a:ext cx="357143" cy="328041"/>
          </a:xfrm>
          <a:prstGeom prst="rect">
            <a:avLst/>
          </a:prstGeom>
        </p:spPr>
      </p:pic>
      <p:sp>
        <p:nvSpPr>
          <p:cNvPr id="10" name="Retângulo de cantos arredondados 5"/>
          <p:cNvSpPr/>
          <p:nvPr/>
        </p:nvSpPr>
        <p:spPr>
          <a:xfrm>
            <a:off x="3379342" y="1887254"/>
            <a:ext cx="2964715" cy="1487631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OPORTUNIDADE:</a:t>
            </a: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Aproveitar o lançamento da plataforma para estreitar os laços entre a equipe de comunicação e o contrato de gestão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17900" r="3919" b="9834"/>
          <a:stretch/>
        </p:blipFill>
        <p:spPr>
          <a:xfrm>
            <a:off x="0" y="1800225"/>
            <a:ext cx="3242397" cy="1800225"/>
          </a:xfrm>
          <a:prstGeom prst="rect">
            <a:avLst/>
          </a:prstGeom>
        </p:spPr>
      </p:pic>
      <p:sp>
        <p:nvSpPr>
          <p:cNvPr id="12" name="CaixaDeTexto 3"/>
          <p:cNvSpPr txBox="1"/>
          <p:nvPr/>
        </p:nvSpPr>
        <p:spPr>
          <a:xfrm>
            <a:off x="6490435" y="0"/>
            <a:ext cx="328794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Expandir a oferta de cursos técnicos integrados ao ensino 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médio em </a:t>
            </a:r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escolas e centros da 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REE</a:t>
            </a:r>
            <a:endParaRPr lang="pt-BR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aixaDeTexto 5"/>
          <p:cNvSpPr txBox="1"/>
          <p:nvPr/>
        </p:nvSpPr>
        <p:spPr>
          <a:xfrm>
            <a:off x="6490435" y="738664"/>
            <a:ext cx="3194463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2500 alunos matriculados, 80% dos alunos aprovados e 10 cursos técnicos ofertados </a:t>
            </a:r>
            <a:endParaRPr lang="pt-BR" sz="1050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e Suplente: Rosangela Lemos /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Stefhany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Cruz</a:t>
            </a:r>
          </a:p>
        </p:txBody>
      </p:sp>
      <p:sp>
        <p:nvSpPr>
          <p:cNvPr id="16" name="Retângulo de cantos arredondados 5"/>
          <p:cNvSpPr/>
          <p:nvPr/>
        </p:nvSpPr>
        <p:spPr>
          <a:xfrm>
            <a:off x="9869778" y="77878"/>
            <a:ext cx="2964715" cy="1645043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PONTO DE ATENÇÃO:</a:t>
            </a: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Acesso aos dados do SGDE, que permitiriam um melhor monitoramento de como anda o desempenho e frequência dos alunos</a:t>
            </a:r>
          </a:p>
        </p:txBody>
      </p:sp>
      <p:pic>
        <p:nvPicPr>
          <p:cNvPr id="17" name="Picture 16" descr="Image result for ATENÇÃO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834" y="7180"/>
            <a:ext cx="686093" cy="4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2153</TotalTime>
  <Words>970</Words>
  <Application>Microsoft Macintosh PowerPoint</Application>
  <PresentationFormat>Custom</PresentationFormat>
  <Paragraphs>153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Pinheiro</dc:creator>
  <cp:lastModifiedBy>Rafael Pinheiro</cp:lastModifiedBy>
  <cp:revision>113</cp:revision>
  <dcterms:created xsi:type="dcterms:W3CDTF">2017-03-23T22:08:08Z</dcterms:created>
  <dcterms:modified xsi:type="dcterms:W3CDTF">2017-09-04T19:05:32Z</dcterms:modified>
</cp:coreProperties>
</file>