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6"/>
  </p:notesMasterIdLst>
  <p:handoutMasterIdLst>
    <p:handoutMasterId r:id="rId27"/>
  </p:handoutMasterIdLst>
  <p:sldIdLst>
    <p:sldId id="441" r:id="rId2"/>
    <p:sldId id="334" r:id="rId3"/>
    <p:sldId id="494" r:id="rId4"/>
    <p:sldId id="499" r:id="rId5"/>
    <p:sldId id="463" r:id="rId6"/>
    <p:sldId id="484" r:id="rId7"/>
    <p:sldId id="482" r:id="rId8"/>
    <p:sldId id="486" r:id="rId9"/>
    <p:sldId id="487" r:id="rId10"/>
    <p:sldId id="491" r:id="rId11"/>
    <p:sldId id="492" r:id="rId12"/>
    <p:sldId id="465" r:id="rId13"/>
    <p:sldId id="475" r:id="rId14"/>
    <p:sldId id="476" r:id="rId15"/>
    <p:sldId id="464" r:id="rId16"/>
    <p:sldId id="481" r:id="rId17"/>
    <p:sldId id="489" r:id="rId18"/>
    <p:sldId id="488" r:id="rId19"/>
    <p:sldId id="485" r:id="rId20"/>
    <p:sldId id="490" r:id="rId21"/>
    <p:sldId id="483" r:id="rId22"/>
    <p:sldId id="495" r:id="rId23"/>
    <p:sldId id="497" r:id="rId24"/>
    <p:sldId id="321" r:id="rId2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JUSP - Outubro" id="{6E0127C0-FD64-914E-96B5-4B73A34D6D5B}">
          <p14:sldIdLst>
            <p14:sldId id="441"/>
            <p14:sldId id="334"/>
            <p14:sldId id="494"/>
            <p14:sldId id="499"/>
          </p14:sldIdLst>
        </p14:section>
        <p14:section name="Reestruturação da Segurança Pública e Justiça" id="{7720ED16-93AD-AA42-8251-3E1305F83A9E}">
          <p14:sldIdLst>
            <p14:sldId id="463"/>
            <p14:sldId id="484"/>
            <p14:sldId id="482"/>
            <p14:sldId id="486"/>
            <p14:sldId id="487"/>
            <p14:sldId id="491"/>
            <p14:sldId id="492"/>
          </p14:sldIdLst>
        </p14:section>
        <p14:section name="Segurança, Custódia e Ressocialização de Execução Penal" id="{C98A482C-025D-C04F-8F4E-BE02A2135EA3}">
          <p14:sldIdLst>
            <p14:sldId id="465"/>
            <p14:sldId id="475"/>
            <p14:sldId id="476"/>
          </p14:sldIdLst>
        </p14:section>
        <p14:section name="Pró-Vida e Segurança Para Todos" id="{C0BDFB41-E719-134B-896B-AABD2004B72B}">
          <p14:sldIdLst>
            <p14:sldId id="464"/>
            <p14:sldId id="481"/>
            <p14:sldId id="489"/>
            <p14:sldId id="488"/>
            <p14:sldId id="485"/>
            <p14:sldId id="490"/>
            <p14:sldId id="483"/>
            <p14:sldId id="495"/>
            <p14:sldId id="497"/>
          </p14:sldIdLst>
        </p14:section>
        <p14:section name="Conclusão" id="{92B88385-776F-344B-9F2A-FD6BADB674C3}">
          <p14:sldIdLst>
            <p14:sldId id="32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A6CE39"/>
    <a:srgbClr val="4454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37" autoAdjust="0"/>
    <p:restoredTop sz="95179" autoAdjust="0"/>
  </p:normalViewPr>
  <p:slideViewPr>
    <p:cSldViewPr snapToGrid="0">
      <p:cViewPr varScale="1">
        <p:scale>
          <a:sx n="82" d="100"/>
          <a:sy n="82" d="100"/>
        </p:scale>
        <p:origin x="456" y="84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109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Work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Work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Work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Workbook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Expectativa</a:t>
            </a:r>
            <a:r>
              <a:rPr lang="en-US" dirty="0"/>
              <a:t> do status das </a:t>
            </a:r>
            <a:r>
              <a:rPr lang="en-US" dirty="0" err="1"/>
              <a:t>iniciativas</a:t>
            </a:r>
            <a:r>
              <a:rPr lang="en-US" dirty="0"/>
              <a:t> </a:t>
            </a:r>
            <a:r>
              <a:rPr lang="en-US" dirty="0" smtClean="0"/>
              <a:t>no </a:t>
            </a:r>
            <a:r>
              <a:rPr lang="en-US" dirty="0" err="1"/>
              <a:t>fim</a:t>
            </a:r>
            <a:r>
              <a:rPr lang="en-US" dirty="0"/>
              <a:t> do </a:t>
            </a:r>
            <a:r>
              <a:rPr lang="en-US" dirty="0" err="1"/>
              <a:t>ano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Sheet1!$B$6</c:f>
              <c:strCache>
                <c:ptCount val="1"/>
                <c:pt idx="0">
                  <c:v>Concluída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Sheet1!$C$17</c:f>
              <c:strCache>
                <c:ptCount val="1"/>
                <c:pt idx="0">
                  <c:v>Iniciativas</c:v>
                </c:pt>
              </c:strCache>
            </c:strRef>
          </c:cat>
          <c:val>
            <c:numRef>
              <c:f>Sheet1!$C$6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ser>
          <c:idx val="1"/>
          <c:order val="1"/>
          <c:tx>
            <c:strRef>
              <c:f>Sheet1!$B$7</c:f>
              <c:strCache>
                <c:ptCount val="1"/>
                <c:pt idx="0">
                  <c:v>Não concluída e em andamento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Sheet1!$C$17</c:f>
              <c:strCache>
                <c:ptCount val="1"/>
                <c:pt idx="0">
                  <c:v>Iniciativas</c:v>
                </c:pt>
              </c:strCache>
            </c:strRef>
          </c:cat>
          <c:val>
            <c:numRef>
              <c:f>Sheet1!$C$7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ser>
          <c:idx val="2"/>
          <c:order val="2"/>
          <c:tx>
            <c:strRef>
              <c:f>Sheet1!$B$8</c:f>
              <c:strCache>
                <c:ptCount val="1"/>
                <c:pt idx="0">
                  <c:v>Não concluída e parada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Sheet1!$C$17</c:f>
              <c:strCache>
                <c:ptCount val="1"/>
                <c:pt idx="0">
                  <c:v>Iniciativas</c:v>
                </c:pt>
              </c:strCache>
            </c:strRef>
          </c:cat>
          <c:val>
            <c:numRef>
              <c:f>Sheet1!$C$8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3"/>
          <c:order val="3"/>
          <c:tx>
            <c:strRef>
              <c:f>Sheet1!$B$9</c:f>
              <c:strCache>
                <c:ptCount val="1"/>
                <c:pt idx="0">
                  <c:v>Não iniciada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Sheet1!$C$17</c:f>
              <c:strCache>
                <c:ptCount val="1"/>
                <c:pt idx="0">
                  <c:v>Iniciativas</c:v>
                </c:pt>
              </c:strCache>
            </c:strRef>
          </c:cat>
          <c:val>
            <c:numRef>
              <c:f>Sheet1!$C$9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54224544"/>
        <c:axId val="254223760"/>
      </c:barChart>
      <c:catAx>
        <c:axId val="254224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54223760"/>
        <c:crosses val="autoZero"/>
        <c:auto val="1"/>
        <c:lblAlgn val="ctr"/>
        <c:lblOffset val="100"/>
        <c:noMultiLvlLbl val="0"/>
      </c:catAx>
      <c:valAx>
        <c:axId val="25422376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54224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Expectativa</a:t>
            </a:r>
            <a:r>
              <a:rPr lang="en-US" dirty="0"/>
              <a:t> do status das </a:t>
            </a:r>
            <a:r>
              <a:rPr lang="en-US" dirty="0" err="1"/>
              <a:t>iniciativas</a:t>
            </a:r>
            <a:r>
              <a:rPr lang="en-US" dirty="0"/>
              <a:t> </a:t>
            </a:r>
            <a:r>
              <a:rPr lang="en-US" dirty="0" smtClean="0"/>
              <a:t>no </a:t>
            </a:r>
            <a:r>
              <a:rPr lang="en-US" dirty="0" err="1"/>
              <a:t>fim</a:t>
            </a:r>
            <a:r>
              <a:rPr lang="en-US" dirty="0"/>
              <a:t> do </a:t>
            </a:r>
            <a:r>
              <a:rPr lang="en-US" dirty="0" err="1"/>
              <a:t>ano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Sheet1!$B$6</c:f>
              <c:strCache>
                <c:ptCount val="1"/>
                <c:pt idx="0">
                  <c:v>Concluída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Sheet1!$C$17</c:f>
              <c:strCache>
                <c:ptCount val="1"/>
                <c:pt idx="0">
                  <c:v>Iniciativas</c:v>
                </c:pt>
              </c:strCache>
            </c:strRef>
          </c:cat>
          <c:val>
            <c:numRef>
              <c:f>Sheet1!$C$6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ser>
          <c:idx val="1"/>
          <c:order val="1"/>
          <c:tx>
            <c:strRef>
              <c:f>Sheet1!$B$7</c:f>
              <c:strCache>
                <c:ptCount val="1"/>
                <c:pt idx="0">
                  <c:v>Não concluída e em andamento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Sheet1!$C$17</c:f>
              <c:strCache>
                <c:ptCount val="1"/>
                <c:pt idx="0">
                  <c:v>Iniciativas</c:v>
                </c:pt>
              </c:strCache>
            </c:strRef>
          </c:cat>
          <c:val>
            <c:numRef>
              <c:f>Sheet1!$C$7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ser>
          <c:idx val="2"/>
          <c:order val="2"/>
          <c:tx>
            <c:strRef>
              <c:f>Sheet1!$B$8</c:f>
              <c:strCache>
                <c:ptCount val="1"/>
                <c:pt idx="0">
                  <c:v>Não concluída e parada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Sheet1!$C$17</c:f>
              <c:strCache>
                <c:ptCount val="1"/>
                <c:pt idx="0">
                  <c:v>Iniciativas</c:v>
                </c:pt>
              </c:strCache>
            </c:strRef>
          </c:cat>
          <c:val>
            <c:numRef>
              <c:f>Sheet1!$C$8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3"/>
          <c:order val="3"/>
          <c:tx>
            <c:strRef>
              <c:f>Sheet1!$B$9</c:f>
              <c:strCache>
                <c:ptCount val="1"/>
                <c:pt idx="0">
                  <c:v>Não iniciada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Sheet1!$C$17</c:f>
              <c:strCache>
                <c:ptCount val="1"/>
                <c:pt idx="0">
                  <c:v>Iniciativas</c:v>
                </c:pt>
              </c:strCache>
            </c:strRef>
          </c:cat>
          <c:val>
            <c:numRef>
              <c:f>Sheet1!$C$9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05263216"/>
        <c:axId val="405262824"/>
      </c:barChart>
      <c:catAx>
        <c:axId val="405263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05262824"/>
        <c:crosses val="autoZero"/>
        <c:auto val="1"/>
        <c:lblAlgn val="ctr"/>
        <c:lblOffset val="100"/>
        <c:noMultiLvlLbl val="0"/>
      </c:catAx>
      <c:valAx>
        <c:axId val="40526282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05263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Expectativa</a:t>
            </a:r>
            <a:r>
              <a:rPr lang="en-US" dirty="0"/>
              <a:t> do status das </a:t>
            </a:r>
            <a:r>
              <a:rPr lang="en-US" dirty="0" err="1"/>
              <a:t>iniciativas</a:t>
            </a:r>
            <a:r>
              <a:rPr lang="en-US" dirty="0"/>
              <a:t> </a:t>
            </a:r>
            <a:r>
              <a:rPr lang="en-US" dirty="0" smtClean="0"/>
              <a:t>no </a:t>
            </a:r>
            <a:r>
              <a:rPr lang="en-US" dirty="0" err="1"/>
              <a:t>fim</a:t>
            </a:r>
            <a:r>
              <a:rPr lang="en-US" dirty="0"/>
              <a:t> do </a:t>
            </a:r>
            <a:r>
              <a:rPr lang="en-US" dirty="0" err="1"/>
              <a:t>ano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Sheet1!$B$6</c:f>
              <c:strCache>
                <c:ptCount val="1"/>
                <c:pt idx="0">
                  <c:v>Concluída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Sheet1!$C$17</c:f>
              <c:strCache>
                <c:ptCount val="1"/>
                <c:pt idx="0">
                  <c:v>Iniciativas</c:v>
                </c:pt>
              </c:strCache>
            </c:strRef>
          </c:cat>
          <c:val>
            <c:numRef>
              <c:f>Sheet1!$C$6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ser>
          <c:idx val="1"/>
          <c:order val="1"/>
          <c:tx>
            <c:strRef>
              <c:f>Sheet1!$B$7</c:f>
              <c:strCache>
                <c:ptCount val="1"/>
                <c:pt idx="0">
                  <c:v>Não concluída e em andamento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Sheet1!$C$17</c:f>
              <c:strCache>
                <c:ptCount val="1"/>
                <c:pt idx="0">
                  <c:v>Iniciativas</c:v>
                </c:pt>
              </c:strCache>
            </c:strRef>
          </c:cat>
          <c:val>
            <c:numRef>
              <c:f>Sheet1!$C$7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ser>
          <c:idx val="2"/>
          <c:order val="2"/>
          <c:tx>
            <c:strRef>
              <c:f>Sheet1!$B$8</c:f>
              <c:strCache>
                <c:ptCount val="1"/>
                <c:pt idx="0">
                  <c:v>Não concluída e parada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Sheet1!$C$17</c:f>
              <c:strCache>
                <c:ptCount val="1"/>
                <c:pt idx="0">
                  <c:v>Iniciativas</c:v>
                </c:pt>
              </c:strCache>
            </c:strRef>
          </c:cat>
          <c:val>
            <c:numRef>
              <c:f>Sheet1!$C$8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3"/>
          <c:order val="3"/>
          <c:tx>
            <c:strRef>
              <c:f>Sheet1!$B$9</c:f>
              <c:strCache>
                <c:ptCount val="1"/>
                <c:pt idx="0">
                  <c:v>Não iniciada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Sheet1!$C$17</c:f>
              <c:strCache>
                <c:ptCount val="1"/>
                <c:pt idx="0">
                  <c:v>Iniciativas</c:v>
                </c:pt>
              </c:strCache>
            </c:strRef>
          </c:cat>
          <c:val>
            <c:numRef>
              <c:f>Sheet1!$C$9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34304088"/>
        <c:axId val="334299776"/>
      </c:barChart>
      <c:catAx>
        <c:axId val="334304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34299776"/>
        <c:crosses val="autoZero"/>
        <c:auto val="1"/>
        <c:lblAlgn val="ctr"/>
        <c:lblOffset val="100"/>
        <c:noMultiLvlLbl val="0"/>
      </c:catAx>
      <c:valAx>
        <c:axId val="33429977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34304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Expectativa</a:t>
            </a:r>
            <a:r>
              <a:rPr lang="en-US" dirty="0"/>
              <a:t> do status das </a:t>
            </a:r>
            <a:r>
              <a:rPr lang="en-US" dirty="0" err="1" smtClean="0"/>
              <a:t>iniciativas</a:t>
            </a:r>
            <a:r>
              <a:rPr lang="en-US" dirty="0" smtClean="0"/>
              <a:t> </a:t>
            </a:r>
            <a:r>
              <a:rPr lang="en-US" dirty="0"/>
              <a:t>no </a:t>
            </a:r>
            <a:r>
              <a:rPr lang="en-US" dirty="0" err="1"/>
              <a:t>fim</a:t>
            </a:r>
            <a:r>
              <a:rPr lang="en-US" dirty="0"/>
              <a:t> do </a:t>
            </a:r>
            <a:r>
              <a:rPr lang="en-US" dirty="0" err="1"/>
              <a:t>ano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Sheet1!$B$6</c:f>
              <c:strCache>
                <c:ptCount val="1"/>
                <c:pt idx="0">
                  <c:v>Concluída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Sheet1!$C$17</c:f>
              <c:strCache>
                <c:ptCount val="1"/>
                <c:pt idx="0">
                  <c:v>Iniciativas</c:v>
                </c:pt>
              </c:strCache>
            </c:strRef>
          </c:cat>
          <c:val>
            <c:numRef>
              <c:f>Sheet1!$C$6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ser>
          <c:idx val="1"/>
          <c:order val="1"/>
          <c:tx>
            <c:strRef>
              <c:f>Sheet1!$B$7</c:f>
              <c:strCache>
                <c:ptCount val="1"/>
                <c:pt idx="0">
                  <c:v>Não concluída e em andamento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Sheet1!$C$17</c:f>
              <c:strCache>
                <c:ptCount val="1"/>
                <c:pt idx="0">
                  <c:v>Iniciativas</c:v>
                </c:pt>
              </c:strCache>
            </c:strRef>
          </c:cat>
          <c:val>
            <c:numRef>
              <c:f>Sheet1!$C$7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ser>
          <c:idx val="2"/>
          <c:order val="2"/>
          <c:tx>
            <c:strRef>
              <c:f>Sheet1!$B$8</c:f>
              <c:strCache>
                <c:ptCount val="1"/>
                <c:pt idx="0">
                  <c:v>Não concluída e parada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Sheet1!$C$17</c:f>
              <c:strCache>
                <c:ptCount val="1"/>
                <c:pt idx="0">
                  <c:v>Iniciativas</c:v>
                </c:pt>
              </c:strCache>
            </c:strRef>
          </c:cat>
          <c:val>
            <c:numRef>
              <c:f>Sheet1!$C$8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3"/>
          <c:order val="3"/>
          <c:tx>
            <c:strRef>
              <c:f>Sheet1!$B$9</c:f>
              <c:strCache>
                <c:ptCount val="1"/>
                <c:pt idx="0">
                  <c:v>Não iniciada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Sheet1!$C$17</c:f>
              <c:strCache>
                <c:ptCount val="1"/>
                <c:pt idx="0">
                  <c:v>Iniciativas</c:v>
                </c:pt>
              </c:strCache>
            </c:strRef>
          </c:cat>
          <c:val>
            <c:numRef>
              <c:f>Sheet1!$C$9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53530952"/>
        <c:axId val="253532520"/>
      </c:barChart>
      <c:catAx>
        <c:axId val="253530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53532520"/>
        <c:crosses val="autoZero"/>
        <c:auto val="1"/>
        <c:lblAlgn val="ctr"/>
        <c:lblOffset val="100"/>
        <c:noMultiLvlLbl val="0"/>
      </c:catAx>
      <c:valAx>
        <c:axId val="25353252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53530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="" xmlns:a16="http://schemas.microsoft.com/office/drawing/2014/main" id="{27F328D2-EC55-4821-9D54-10A7F29292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43FF01A4-04C9-430D-A93C-3549273120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1CDF1-1582-4166-B86A-7D907DF5DEF6}" type="datetimeFigureOut">
              <a:rPr lang="pt-BR" smtClean="0"/>
              <a:t>25/10/2017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D6ECA7B0-56CD-43AB-8946-5D26B6B581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528AFB4E-A365-428B-AD55-4241246166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853182-24EB-4C1A-8A44-F96089EB69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7653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B53DB-2638-4F8B-BA20-E61A1FBEA6F8}" type="datetimeFigureOut">
              <a:rPr lang="pt-BR" smtClean="0"/>
              <a:t>25/10/2017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96D27-7E00-4678-B40C-C6EB82F76F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992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000" dirty="0" smtClean="0"/>
              <a:t>Empenho dos gerentes</a:t>
            </a:r>
          </a:p>
          <a:p>
            <a:r>
              <a:rPr lang="pt-BR" sz="2000" dirty="0" err="1" smtClean="0"/>
              <a:t>cONSTRUÍDO</a:t>
            </a:r>
            <a:r>
              <a:rPr lang="pt-BR" sz="2000" dirty="0" smtClean="0"/>
              <a:t> COM A NOSSA OPINIÃO</a:t>
            </a:r>
            <a:endParaRPr lang="pt-B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96D27-7E00-4678-B40C-C6EB82F76FAE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3501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96D27-7E00-4678-B40C-C6EB82F76FAE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0818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96D27-7E00-4678-B40C-C6EB82F76FAE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690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4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2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9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85"/>
            </a:lvl1pPr>
            <a:lvl2pPr marL="225796" indent="0" algn="ctr">
              <a:buNone/>
              <a:defRPr sz="988"/>
            </a:lvl2pPr>
            <a:lvl3pPr marL="451592" indent="0" algn="ctr">
              <a:buNone/>
              <a:defRPr sz="889"/>
            </a:lvl3pPr>
            <a:lvl4pPr marL="677389" indent="0" algn="ctr">
              <a:buNone/>
              <a:defRPr sz="790"/>
            </a:lvl4pPr>
            <a:lvl5pPr marL="903185" indent="0" algn="ctr">
              <a:buNone/>
              <a:defRPr sz="790"/>
            </a:lvl5pPr>
            <a:lvl6pPr marL="1128981" indent="0" algn="ctr">
              <a:buNone/>
              <a:defRPr sz="790"/>
            </a:lvl6pPr>
            <a:lvl7pPr marL="1354777" indent="0" algn="ctr">
              <a:buNone/>
              <a:defRPr sz="790"/>
            </a:lvl7pPr>
            <a:lvl8pPr marL="1580574" indent="0" algn="ctr">
              <a:buNone/>
              <a:defRPr sz="790"/>
            </a:lvl8pPr>
            <a:lvl9pPr marL="1806370" indent="0" algn="ctr">
              <a:buNone/>
              <a:defRPr sz="79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1" y="6356351"/>
            <a:ext cx="2743200" cy="365126"/>
          </a:xfrm>
          <a:prstGeom prst="rect">
            <a:avLst/>
          </a:prstGeom>
        </p:spPr>
        <p:txBody>
          <a:bodyPr/>
          <a:lstStyle/>
          <a:p>
            <a:fld id="{0175E4E7-7C11-8444-BE78-5409F34440B1}" type="datetimeFigureOut">
              <a:rPr lang="pt-BR" smtClean="0"/>
              <a:t>25/10/2017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6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6"/>
          </a:xfrm>
          <a:prstGeom prst="rect">
            <a:avLst/>
          </a:prstGeom>
        </p:spPr>
        <p:txBody>
          <a:bodyPr/>
          <a:lstStyle/>
          <a:p>
            <a:fld id="{BA90DDDC-E910-9841-A20A-38D7D4AEBA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501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 dirty="0"/>
          </a:p>
        </p:txBody>
      </p:sp>
      <p:sp>
        <p:nvSpPr>
          <p:cNvPr id="17" name="Listra Diagonal 16">
            <a:extLst>
              <a:ext uri="{FF2B5EF4-FFF2-40B4-BE49-F238E27FC236}">
                <a16:creationId xmlns="" xmlns:a16="http://schemas.microsoft.com/office/drawing/2014/main" id="{A364DCA4-FDE0-42B7-923A-1E15497AD08B}"/>
              </a:ext>
            </a:extLst>
          </p:cNvPr>
          <p:cNvSpPr/>
          <p:nvPr userDrawn="1"/>
        </p:nvSpPr>
        <p:spPr>
          <a:xfrm>
            <a:off x="0" y="-1"/>
            <a:ext cx="1761603" cy="1780903"/>
          </a:xfrm>
          <a:prstGeom prst="diagStripe">
            <a:avLst/>
          </a:prstGeom>
          <a:solidFill>
            <a:srgbClr val="A6CE39"/>
          </a:solidFill>
          <a:ln>
            <a:solidFill>
              <a:srgbClr val="A6CE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pt-BR" sz="1693" dirty="0"/>
          </a:p>
        </p:txBody>
      </p:sp>
      <p:sp>
        <p:nvSpPr>
          <p:cNvPr id="5" name="CaixaDeTexto 4"/>
          <p:cNvSpPr txBox="1"/>
          <p:nvPr userDrawn="1"/>
        </p:nvSpPr>
        <p:spPr>
          <a:xfrm>
            <a:off x="174948" y="240847"/>
            <a:ext cx="1411705" cy="833976"/>
          </a:xfrm>
          <a:prstGeom prst="rect">
            <a:avLst/>
          </a:prstGeom>
          <a:scene3d>
            <a:camera prst="orthographicFront">
              <a:rot lat="0" lon="0" rev="2700000"/>
            </a:camera>
            <a:lightRig rig="threePt" dir="t"/>
          </a:scene3d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r>
              <a:rPr lang="pt-BR" sz="1400" b="1" cap="small" dirty="0">
                <a:solidFill>
                  <a:schemeClr val="bg1"/>
                </a:solidFill>
              </a:rPr>
              <a:t>Econômico </a:t>
            </a:r>
            <a:br>
              <a:rPr lang="pt-BR" sz="1400" b="1" cap="small" dirty="0">
                <a:solidFill>
                  <a:schemeClr val="bg1"/>
                </a:solidFill>
              </a:rPr>
            </a:br>
            <a:r>
              <a:rPr lang="pt-BR" sz="1400" b="1" cap="small" dirty="0">
                <a:solidFill>
                  <a:schemeClr val="bg1"/>
                </a:solidFill>
              </a:rPr>
              <a:t>e ambiental</a:t>
            </a:r>
          </a:p>
        </p:txBody>
      </p:sp>
    </p:spTree>
    <p:extLst>
      <p:ext uri="{BB962C8B-B14F-4D97-AF65-F5344CB8AC3E}">
        <p14:creationId xmlns:p14="http://schemas.microsoft.com/office/powerpoint/2010/main" val="125414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ângulo 17"/>
          <p:cNvSpPr/>
          <p:nvPr userDrawn="1"/>
        </p:nvSpPr>
        <p:spPr>
          <a:xfrm>
            <a:off x="360351" y="1"/>
            <a:ext cx="2688778" cy="6858002"/>
          </a:xfrm>
          <a:prstGeom prst="rect">
            <a:avLst/>
          </a:prstGeom>
          <a:solidFill>
            <a:srgbClr val="A6CE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13" name="Retângulo 5"/>
          <p:cNvSpPr/>
          <p:nvPr userDrawn="1"/>
        </p:nvSpPr>
        <p:spPr>
          <a:xfrm rot="16200000">
            <a:off x="-3248827" y="3248826"/>
            <a:ext cx="6858004" cy="360349"/>
          </a:xfrm>
          <a:prstGeom prst="rect">
            <a:avLst/>
          </a:prstGeom>
          <a:solidFill>
            <a:srgbClr val="A6CE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81" dirty="0">
                <a:latin typeface="Arial" panose="020B0604020202020204" pitchFamily="34" charset="0"/>
                <a:cs typeface="Arial" panose="020B0604020202020204" pitchFamily="34" charset="0"/>
              </a:rPr>
              <a:t>SEMAGRO</a:t>
            </a:r>
            <a:endParaRPr lang="pt-BR" sz="150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068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 dirty="0"/>
          </a:p>
        </p:txBody>
      </p:sp>
      <p:sp>
        <p:nvSpPr>
          <p:cNvPr id="13" name="Listra Diagonal 12">
            <a:extLst>
              <a:ext uri="{FF2B5EF4-FFF2-40B4-BE49-F238E27FC236}">
                <a16:creationId xmlns="" xmlns:a16="http://schemas.microsoft.com/office/drawing/2014/main" id="{F9BB5F4D-9CCF-4C7F-83FE-1A23D56886E9}"/>
              </a:ext>
            </a:extLst>
          </p:cNvPr>
          <p:cNvSpPr/>
          <p:nvPr userDrawn="1"/>
        </p:nvSpPr>
        <p:spPr>
          <a:xfrm>
            <a:off x="0" y="-1"/>
            <a:ext cx="1761603" cy="1780903"/>
          </a:xfrm>
          <a:prstGeom prst="diagStrip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pt-BR" sz="1693" dirty="0"/>
          </a:p>
        </p:txBody>
      </p:sp>
      <p:sp>
        <p:nvSpPr>
          <p:cNvPr id="5" name="CaixaDeTexto 4"/>
          <p:cNvSpPr txBox="1"/>
          <p:nvPr userDrawn="1"/>
        </p:nvSpPr>
        <p:spPr>
          <a:xfrm>
            <a:off x="324798" y="431183"/>
            <a:ext cx="860190" cy="822051"/>
          </a:xfrm>
          <a:prstGeom prst="rect">
            <a:avLst/>
          </a:prstGeom>
          <a:scene3d>
            <a:camera prst="orthographicFront">
              <a:rot lat="0" lon="0" rev="2700000"/>
            </a:camera>
            <a:lightRig rig="threePt" dir="t"/>
          </a:scene3d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r>
              <a:rPr lang="pt-BR" sz="2000" b="1" cap="small" dirty="0">
                <a:solidFill>
                  <a:schemeClr val="bg1"/>
                </a:solidFill>
              </a:rPr>
              <a:t>social</a:t>
            </a:r>
          </a:p>
        </p:txBody>
      </p:sp>
    </p:spTree>
    <p:extLst>
      <p:ext uri="{BB962C8B-B14F-4D97-AF65-F5344CB8AC3E}">
        <p14:creationId xmlns:p14="http://schemas.microsoft.com/office/powerpoint/2010/main" val="3780166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 userDrawn="1"/>
        </p:nvSpPr>
        <p:spPr>
          <a:xfrm>
            <a:off x="360351" y="1"/>
            <a:ext cx="2688778" cy="6858002"/>
          </a:xfrm>
          <a:prstGeom prst="rect">
            <a:avLst/>
          </a:prstGeom>
          <a:solidFill>
            <a:srgbClr val="94CF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7" name="Retângulo 5"/>
          <p:cNvSpPr/>
          <p:nvPr userDrawn="1"/>
        </p:nvSpPr>
        <p:spPr>
          <a:xfrm rot="16200000">
            <a:off x="-3248827" y="3248826"/>
            <a:ext cx="6858004" cy="360349"/>
          </a:xfrm>
          <a:prstGeom prst="rect">
            <a:avLst/>
          </a:prstGeom>
          <a:solidFill>
            <a:srgbClr val="0095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81" dirty="0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</a:p>
        </p:txBody>
      </p:sp>
    </p:spTree>
    <p:extLst>
      <p:ext uri="{BB962C8B-B14F-4D97-AF65-F5344CB8AC3E}">
        <p14:creationId xmlns:p14="http://schemas.microsoft.com/office/powerpoint/2010/main" val="19800698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/>
          <p:nvPr userDrawn="1"/>
        </p:nvSpPr>
        <p:spPr>
          <a:xfrm>
            <a:off x="360351" y="6877"/>
            <a:ext cx="2688778" cy="6858002"/>
          </a:xfrm>
          <a:prstGeom prst="rect">
            <a:avLst/>
          </a:prstGeom>
          <a:solidFill>
            <a:srgbClr val="94CF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7" name="Retângulo 5"/>
          <p:cNvSpPr/>
          <p:nvPr userDrawn="1"/>
        </p:nvSpPr>
        <p:spPr>
          <a:xfrm rot="16200000">
            <a:off x="-3248827" y="3248826"/>
            <a:ext cx="6858004" cy="360349"/>
          </a:xfrm>
          <a:prstGeom prst="rect">
            <a:avLst/>
          </a:prstGeom>
          <a:solidFill>
            <a:srgbClr val="0095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81" dirty="0">
                <a:latin typeface="Arial" panose="020B0604020202020204" pitchFamily="34" charset="0"/>
                <a:cs typeface="Arial" panose="020B0604020202020204" pitchFamily="34" charset="0"/>
              </a:rPr>
              <a:t>SES</a:t>
            </a:r>
          </a:p>
        </p:txBody>
      </p:sp>
    </p:spTree>
    <p:extLst>
      <p:ext uri="{BB962C8B-B14F-4D97-AF65-F5344CB8AC3E}">
        <p14:creationId xmlns:p14="http://schemas.microsoft.com/office/powerpoint/2010/main" val="2486071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/>
          <p:nvPr userDrawn="1"/>
        </p:nvSpPr>
        <p:spPr>
          <a:xfrm>
            <a:off x="360351" y="1"/>
            <a:ext cx="2688778" cy="6858002"/>
          </a:xfrm>
          <a:prstGeom prst="rect">
            <a:avLst/>
          </a:prstGeom>
          <a:solidFill>
            <a:srgbClr val="94CF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7" name="Retângulo 5"/>
          <p:cNvSpPr/>
          <p:nvPr userDrawn="1"/>
        </p:nvSpPr>
        <p:spPr>
          <a:xfrm rot="16200000">
            <a:off x="-3248827" y="3248826"/>
            <a:ext cx="6858004" cy="360349"/>
          </a:xfrm>
          <a:prstGeom prst="rect">
            <a:avLst/>
          </a:prstGeom>
          <a:solidFill>
            <a:srgbClr val="0095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81" dirty="0">
                <a:latin typeface="Arial" panose="020B0604020202020204" pitchFamily="34" charset="0"/>
                <a:cs typeface="Arial" panose="020B0604020202020204" pitchFamily="34" charset="0"/>
              </a:rPr>
              <a:t>SEJUSP</a:t>
            </a:r>
          </a:p>
        </p:txBody>
      </p:sp>
    </p:spTree>
    <p:extLst>
      <p:ext uri="{BB962C8B-B14F-4D97-AF65-F5344CB8AC3E}">
        <p14:creationId xmlns:p14="http://schemas.microsoft.com/office/powerpoint/2010/main" val="27206689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/>
          <p:nvPr userDrawn="1"/>
        </p:nvSpPr>
        <p:spPr>
          <a:xfrm>
            <a:off x="360351" y="1"/>
            <a:ext cx="2688778" cy="6858002"/>
          </a:xfrm>
          <a:prstGeom prst="rect">
            <a:avLst/>
          </a:prstGeom>
          <a:solidFill>
            <a:srgbClr val="94CF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7" name="Retângulo 5"/>
          <p:cNvSpPr/>
          <p:nvPr userDrawn="1"/>
        </p:nvSpPr>
        <p:spPr>
          <a:xfrm rot="16200000">
            <a:off x="-3248827" y="3248826"/>
            <a:ext cx="6858004" cy="360349"/>
          </a:xfrm>
          <a:prstGeom prst="rect">
            <a:avLst/>
          </a:prstGeom>
          <a:solidFill>
            <a:srgbClr val="0095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81" dirty="0">
                <a:latin typeface="Arial" panose="020B0604020202020204" pitchFamily="34" charset="0"/>
                <a:cs typeface="Arial" panose="020B0604020202020204" pitchFamily="34" charset="0"/>
              </a:rPr>
              <a:t>SECC</a:t>
            </a:r>
          </a:p>
        </p:txBody>
      </p:sp>
    </p:spTree>
    <p:extLst>
      <p:ext uri="{BB962C8B-B14F-4D97-AF65-F5344CB8AC3E}">
        <p14:creationId xmlns:p14="http://schemas.microsoft.com/office/powerpoint/2010/main" val="2752859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/>
          <p:nvPr userDrawn="1"/>
        </p:nvSpPr>
        <p:spPr>
          <a:xfrm>
            <a:off x="360351" y="1"/>
            <a:ext cx="2688778" cy="6858002"/>
          </a:xfrm>
          <a:prstGeom prst="rect">
            <a:avLst/>
          </a:prstGeom>
          <a:solidFill>
            <a:srgbClr val="94CF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7" name="Retângulo 5"/>
          <p:cNvSpPr/>
          <p:nvPr userDrawn="1"/>
        </p:nvSpPr>
        <p:spPr>
          <a:xfrm rot="16200000">
            <a:off x="-3248827" y="3248826"/>
            <a:ext cx="6858004" cy="360349"/>
          </a:xfrm>
          <a:prstGeom prst="rect">
            <a:avLst/>
          </a:prstGeom>
          <a:solidFill>
            <a:srgbClr val="0095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81" dirty="0">
                <a:latin typeface="Arial" panose="020B0604020202020204" pitchFamily="34" charset="0"/>
                <a:cs typeface="Arial" panose="020B0604020202020204" pitchFamily="34" charset="0"/>
              </a:rPr>
              <a:t>SEDHAST</a:t>
            </a:r>
          </a:p>
        </p:txBody>
      </p:sp>
    </p:spTree>
    <p:extLst>
      <p:ext uri="{BB962C8B-B14F-4D97-AF65-F5344CB8AC3E}">
        <p14:creationId xmlns:p14="http://schemas.microsoft.com/office/powerpoint/2010/main" val="19216654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17" name="Retângulo 16">
            <a:extLst>
              <a:ext uri="{FF2B5EF4-FFF2-40B4-BE49-F238E27FC236}">
                <a16:creationId xmlns="" xmlns:a16="http://schemas.microsoft.com/office/drawing/2014/main" id="{AD10ECAA-204A-457D-AD03-D82E3699D344}"/>
              </a:ext>
            </a:extLst>
          </p:cNvPr>
          <p:cNvSpPr/>
          <p:nvPr userDrawn="1"/>
        </p:nvSpPr>
        <p:spPr>
          <a:xfrm>
            <a:off x="-16042" y="-16149"/>
            <a:ext cx="396140" cy="687414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86019" tIns="43010" rIns="86019" bIns="4301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693" b="1" dirty="0"/>
              <a:t>FINALIZADA</a:t>
            </a:r>
          </a:p>
        </p:txBody>
      </p:sp>
    </p:spTree>
    <p:extLst>
      <p:ext uri="{BB962C8B-B14F-4D97-AF65-F5344CB8AC3E}">
        <p14:creationId xmlns:p14="http://schemas.microsoft.com/office/powerpoint/2010/main" val="35526294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17" name="Retângulo 16">
            <a:extLst>
              <a:ext uri="{FF2B5EF4-FFF2-40B4-BE49-F238E27FC236}">
                <a16:creationId xmlns="" xmlns:a16="http://schemas.microsoft.com/office/drawing/2014/main" id="{AD10ECAA-204A-457D-AD03-D82E3699D344}"/>
              </a:ext>
            </a:extLst>
          </p:cNvPr>
          <p:cNvSpPr/>
          <p:nvPr userDrawn="1"/>
        </p:nvSpPr>
        <p:spPr>
          <a:xfrm>
            <a:off x="0" y="0"/>
            <a:ext cx="396140" cy="687414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86019" tIns="43010" rIns="86019" bIns="4301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pt-BR" sz="1693" b="1" dirty="0"/>
              <a:t>EXECUÇÃO EM DIA</a:t>
            </a:r>
          </a:p>
        </p:txBody>
      </p:sp>
    </p:spTree>
    <p:extLst>
      <p:ext uri="{BB962C8B-B14F-4D97-AF65-F5344CB8AC3E}">
        <p14:creationId xmlns:p14="http://schemas.microsoft.com/office/powerpoint/2010/main" val="360927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/>
          <p:nvPr userDrawn="1"/>
        </p:nvSpPr>
        <p:spPr>
          <a:xfrm>
            <a:off x="0" y="-1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4" name="Listra Diagonal 3"/>
          <p:cNvSpPr/>
          <p:nvPr userDrawn="1"/>
        </p:nvSpPr>
        <p:spPr>
          <a:xfrm>
            <a:off x="0" y="-1"/>
            <a:ext cx="1761603" cy="1780903"/>
          </a:xfrm>
          <a:prstGeom prst="diagStrip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pt-BR" sz="1693" dirty="0"/>
          </a:p>
        </p:txBody>
      </p:sp>
      <p:sp>
        <p:nvSpPr>
          <p:cNvPr id="5" name="CaixaDeTexto 4"/>
          <p:cNvSpPr txBox="1"/>
          <p:nvPr userDrawn="1"/>
        </p:nvSpPr>
        <p:spPr>
          <a:xfrm>
            <a:off x="274239" y="447954"/>
            <a:ext cx="936104" cy="724572"/>
          </a:xfrm>
          <a:prstGeom prst="rect">
            <a:avLst/>
          </a:prstGeom>
          <a:scene3d>
            <a:camera prst="orthographicFront">
              <a:rot lat="0" lon="0" rev="2700000"/>
            </a:camera>
            <a:lightRig rig="threePt" dir="t"/>
          </a:scene3d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r>
              <a:rPr lang="pt-BR" sz="2000" b="1" cap="small" dirty="0">
                <a:solidFill>
                  <a:schemeClr val="bg1"/>
                </a:solidFill>
              </a:rPr>
              <a:t>gestão</a:t>
            </a:r>
          </a:p>
        </p:txBody>
      </p:sp>
    </p:spTree>
    <p:extLst>
      <p:ext uri="{BB962C8B-B14F-4D97-AF65-F5344CB8AC3E}">
        <p14:creationId xmlns:p14="http://schemas.microsoft.com/office/powerpoint/2010/main" val="41027587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17" name="Retângulo 16">
            <a:extLst>
              <a:ext uri="{FF2B5EF4-FFF2-40B4-BE49-F238E27FC236}">
                <a16:creationId xmlns="" xmlns:a16="http://schemas.microsoft.com/office/drawing/2014/main" id="{AD10ECAA-204A-457D-AD03-D82E3699D344}"/>
              </a:ext>
            </a:extLst>
          </p:cNvPr>
          <p:cNvSpPr/>
          <p:nvPr userDrawn="1"/>
        </p:nvSpPr>
        <p:spPr>
          <a:xfrm>
            <a:off x="-1255" y="0"/>
            <a:ext cx="396140" cy="687414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86019" tIns="43010" rIns="86019" bIns="4301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pt-BR" sz="1693" b="1" dirty="0"/>
              <a:t>EXECUÇÃO ATRASADA</a:t>
            </a:r>
          </a:p>
        </p:txBody>
      </p:sp>
    </p:spTree>
    <p:extLst>
      <p:ext uri="{BB962C8B-B14F-4D97-AF65-F5344CB8AC3E}">
        <p14:creationId xmlns:p14="http://schemas.microsoft.com/office/powerpoint/2010/main" val="3440519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17" name="Retângulo 16">
            <a:extLst>
              <a:ext uri="{FF2B5EF4-FFF2-40B4-BE49-F238E27FC236}">
                <a16:creationId xmlns="" xmlns:a16="http://schemas.microsoft.com/office/drawing/2014/main" id="{AD10ECAA-204A-457D-AD03-D82E3699D344}"/>
              </a:ext>
            </a:extLst>
          </p:cNvPr>
          <p:cNvSpPr/>
          <p:nvPr userDrawn="1"/>
        </p:nvSpPr>
        <p:spPr>
          <a:xfrm>
            <a:off x="0" y="-1"/>
            <a:ext cx="396140" cy="6858001"/>
          </a:xfrm>
          <a:prstGeom prst="rect">
            <a:avLst/>
          </a:prstGeom>
          <a:solidFill>
            <a:srgbClr val="FC8484"/>
          </a:solidFill>
          <a:ln>
            <a:solidFill>
              <a:srgbClr val="FC84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86019" tIns="43010" rIns="86019" bIns="4301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pt-BR" sz="1693" b="1" dirty="0"/>
              <a:t>EXECUÇÃO NÃO INICIADA</a:t>
            </a:r>
          </a:p>
        </p:txBody>
      </p:sp>
    </p:spTree>
    <p:extLst>
      <p:ext uri="{BB962C8B-B14F-4D97-AF65-F5344CB8AC3E}">
        <p14:creationId xmlns:p14="http://schemas.microsoft.com/office/powerpoint/2010/main" val="5433082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 userDrawn="1"/>
        </p:nvSpPr>
        <p:spPr>
          <a:xfrm>
            <a:off x="-147" y="0"/>
            <a:ext cx="1219435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2863527" y="46157"/>
            <a:ext cx="6462744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3763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PONTOS DE ATENÇÃO</a:t>
            </a:r>
          </a:p>
        </p:txBody>
      </p:sp>
    </p:spTree>
    <p:extLst>
      <p:ext uri="{BB962C8B-B14F-4D97-AF65-F5344CB8AC3E}">
        <p14:creationId xmlns:p14="http://schemas.microsoft.com/office/powerpoint/2010/main" val="37444514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13" name="Listra Diagonal 12">
            <a:extLst>
              <a:ext uri="{FF2B5EF4-FFF2-40B4-BE49-F238E27FC236}">
                <a16:creationId xmlns="" xmlns:a16="http://schemas.microsoft.com/office/drawing/2014/main" id="{9C4905EF-DB19-41B9-A330-18C9CE5C81AD}"/>
              </a:ext>
            </a:extLst>
          </p:cNvPr>
          <p:cNvSpPr/>
          <p:nvPr userDrawn="1"/>
        </p:nvSpPr>
        <p:spPr>
          <a:xfrm>
            <a:off x="0" y="-1"/>
            <a:ext cx="1761603" cy="1780903"/>
          </a:xfrm>
          <a:prstGeom prst="diagStripe">
            <a:avLst/>
          </a:prstGeom>
          <a:solidFill>
            <a:srgbClr val="44546A"/>
          </a:solidFill>
          <a:ln>
            <a:solidFill>
              <a:srgbClr val="4454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pt-BR" sz="1693" dirty="0"/>
          </a:p>
        </p:txBody>
      </p:sp>
      <p:sp>
        <p:nvSpPr>
          <p:cNvPr id="19" name="CaixaDeTexto 18"/>
          <p:cNvSpPr txBox="1"/>
          <p:nvPr userDrawn="1"/>
        </p:nvSpPr>
        <p:spPr>
          <a:xfrm>
            <a:off x="159816" y="479424"/>
            <a:ext cx="860190" cy="822051"/>
          </a:xfrm>
          <a:prstGeom prst="rect">
            <a:avLst/>
          </a:prstGeom>
          <a:scene3d>
            <a:camera prst="orthographicFront">
              <a:rot lat="0" lon="0" rev="2700000"/>
            </a:camera>
            <a:lightRig rig="threePt" dir="t"/>
          </a:scene3d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r>
              <a:rPr lang="pt-BR" sz="1400" b="1" cap="small" dirty="0">
                <a:solidFill>
                  <a:schemeClr val="bg1"/>
                </a:solidFill>
              </a:rPr>
              <a:t>TECNOLOGIA</a:t>
            </a:r>
          </a:p>
        </p:txBody>
      </p:sp>
    </p:spTree>
    <p:extLst>
      <p:ext uri="{BB962C8B-B14F-4D97-AF65-F5344CB8AC3E}">
        <p14:creationId xmlns:p14="http://schemas.microsoft.com/office/powerpoint/2010/main" val="24856271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5"/>
          <p:cNvSpPr/>
          <p:nvPr userDrawn="1"/>
        </p:nvSpPr>
        <p:spPr>
          <a:xfrm rot="16200000">
            <a:off x="-3248827" y="3248826"/>
            <a:ext cx="6858004" cy="3603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81" dirty="0">
                <a:latin typeface="Arial" panose="020B0604020202020204" pitchFamily="34" charset="0"/>
                <a:cs typeface="Arial" panose="020B0604020202020204" pitchFamily="34" charset="0"/>
              </a:rPr>
              <a:t>CONVÊNIOS FEDERAIS</a:t>
            </a:r>
          </a:p>
        </p:txBody>
      </p:sp>
    </p:spTree>
    <p:extLst>
      <p:ext uri="{BB962C8B-B14F-4D97-AF65-F5344CB8AC3E}">
        <p14:creationId xmlns:p14="http://schemas.microsoft.com/office/powerpoint/2010/main" val="14053422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5"/>
          <p:cNvSpPr/>
          <p:nvPr userDrawn="1"/>
        </p:nvSpPr>
        <p:spPr>
          <a:xfrm rot="16200000">
            <a:off x="-3248827" y="3248826"/>
            <a:ext cx="6858004" cy="3603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81" dirty="0">
                <a:latin typeface="Arial" panose="020B0604020202020204" pitchFamily="34" charset="0"/>
                <a:cs typeface="Arial" panose="020B0604020202020204" pitchFamily="34" charset="0"/>
              </a:rPr>
              <a:t>LICITAÇÃO</a:t>
            </a:r>
          </a:p>
        </p:txBody>
      </p:sp>
    </p:spTree>
    <p:extLst>
      <p:ext uri="{BB962C8B-B14F-4D97-AF65-F5344CB8AC3E}">
        <p14:creationId xmlns:p14="http://schemas.microsoft.com/office/powerpoint/2010/main" val="19269153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20" name="Listra Diagonal 19">
            <a:extLst>
              <a:ext uri="{FF2B5EF4-FFF2-40B4-BE49-F238E27FC236}">
                <a16:creationId xmlns="" xmlns:a16="http://schemas.microsoft.com/office/drawing/2014/main" id="{8293968E-32DB-4659-8E45-53192139BC33}"/>
              </a:ext>
            </a:extLst>
          </p:cNvPr>
          <p:cNvSpPr/>
          <p:nvPr userDrawn="1"/>
        </p:nvSpPr>
        <p:spPr>
          <a:xfrm>
            <a:off x="0" y="-1"/>
            <a:ext cx="1761603" cy="1780903"/>
          </a:xfrm>
          <a:prstGeom prst="diagStripe">
            <a:avLst/>
          </a:prstGeom>
          <a:solidFill>
            <a:srgbClr val="44546A"/>
          </a:solidFill>
          <a:ln>
            <a:solidFill>
              <a:srgbClr val="4454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pt-BR" sz="1693" dirty="0"/>
          </a:p>
        </p:txBody>
      </p:sp>
      <p:sp>
        <p:nvSpPr>
          <p:cNvPr id="19" name="CaixaDeTexto 18">
            <a:extLst>
              <a:ext uri="{FF2B5EF4-FFF2-40B4-BE49-F238E27FC236}">
                <a16:creationId xmlns="" xmlns:a16="http://schemas.microsoft.com/office/drawing/2014/main" id="{8BB48450-60D1-4F79-BC50-E11E84197400}"/>
              </a:ext>
            </a:extLst>
          </p:cNvPr>
          <p:cNvSpPr txBox="1"/>
          <p:nvPr userDrawn="1"/>
        </p:nvSpPr>
        <p:spPr>
          <a:xfrm>
            <a:off x="342964" y="431298"/>
            <a:ext cx="860190" cy="822051"/>
          </a:xfrm>
          <a:prstGeom prst="rect">
            <a:avLst/>
          </a:prstGeom>
          <a:scene3d>
            <a:camera prst="orthographicFront">
              <a:rot lat="0" lon="0" rev="2700000"/>
            </a:camera>
            <a:lightRig rig="threePt" dir="t"/>
          </a:scene3d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r>
              <a:rPr lang="pt-BR" sz="1800" b="1" cap="small" dirty="0">
                <a:solidFill>
                  <a:schemeClr val="bg1"/>
                </a:solidFill>
              </a:rPr>
              <a:t>OBRAS</a:t>
            </a:r>
          </a:p>
        </p:txBody>
      </p:sp>
    </p:spTree>
    <p:extLst>
      <p:ext uri="{BB962C8B-B14F-4D97-AF65-F5344CB8AC3E}">
        <p14:creationId xmlns:p14="http://schemas.microsoft.com/office/powerpoint/2010/main" val="22390131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/>
          <p:nvPr userDrawn="1"/>
        </p:nvSpPr>
        <p:spPr>
          <a:xfrm>
            <a:off x="0" y="107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21" name="Listra Diagonal 20">
            <a:extLst>
              <a:ext uri="{FF2B5EF4-FFF2-40B4-BE49-F238E27FC236}">
                <a16:creationId xmlns="" xmlns:a16="http://schemas.microsoft.com/office/drawing/2014/main" id="{2A6AB233-815D-47E7-8466-3496A957AACE}"/>
              </a:ext>
            </a:extLst>
          </p:cNvPr>
          <p:cNvSpPr/>
          <p:nvPr userDrawn="1"/>
        </p:nvSpPr>
        <p:spPr>
          <a:xfrm>
            <a:off x="0" y="-1"/>
            <a:ext cx="1761603" cy="1780903"/>
          </a:xfrm>
          <a:prstGeom prst="diagStripe">
            <a:avLst/>
          </a:prstGeom>
          <a:solidFill>
            <a:srgbClr val="44546A"/>
          </a:solidFill>
          <a:ln>
            <a:solidFill>
              <a:srgbClr val="4454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pt-BR" sz="1693" dirty="0"/>
          </a:p>
        </p:txBody>
      </p:sp>
      <p:sp>
        <p:nvSpPr>
          <p:cNvPr id="20" name="CaixaDeTexto 19">
            <a:extLst>
              <a:ext uri="{FF2B5EF4-FFF2-40B4-BE49-F238E27FC236}">
                <a16:creationId xmlns="" xmlns:a16="http://schemas.microsoft.com/office/drawing/2014/main" id="{3A26A59E-4D71-4B93-B2BE-8E12E9D61547}"/>
              </a:ext>
            </a:extLst>
          </p:cNvPr>
          <p:cNvSpPr txBox="1"/>
          <p:nvPr userDrawn="1"/>
        </p:nvSpPr>
        <p:spPr>
          <a:xfrm>
            <a:off x="450706" y="367017"/>
            <a:ext cx="860190" cy="822051"/>
          </a:xfrm>
          <a:prstGeom prst="rect">
            <a:avLst/>
          </a:prstGeom>
          <a:scene3d>
            <a:camera prst="orthographicFront">
              <a:rot lat="0" lon="0" rev="2700000"/>
            </a:camera>
            <a:lightRig rig="threePt" dir="t"/>
          </a:scene3d>
        </p:spPr>
        <p:txBody>
          <a:bodyPr vert="horz" wrap="none" lIns="86019" tIns="43010" rIns="86019" bIns="43010" rtlCol="0" anchor="t">
            <a:normAutofit/>
          </a:bodyPr>
          <a:lstStyle/>
          <a:p>
            <a:pPr algn="ctr">
              <a:spcBef>
                <a:spcPts val="1693"/>
              </a:spcBef>
            </a:pPr>
            <a:r>
              <a:rPr lang="pt-BR" sz="1200" b="1" cap="small" dirty="0">
                <a:solidFill>
                  <a:schemeClr val="bg1"/>
                </a:solidFill>
              </a:rPr>
              <a:t>LIBERAÇÃO DE </a:t>
            </a:r>
            <a:br>
              <a:rPr lang="pt-BR" sz="1200" b="1" cap="small" dirty="0">
                <a:solidFill>
                  <a:schemeClr val="bg1"/>
                </a:solidFill>
              </a:rPr>
            </a:br>
            <a:r>
              <a:rPr lang="pt-BR" sz="1200" b="1" cap="small" dirty="0">
                <a:solidFill>
                  <a:schemeClr val="bg1"/>
                </a:solidFill>
              </a:rPr>
              <a:t>RECURSOS</a:t>
            </a:r>
          </a:p>
        </p:txBody>
      </p:sp>
    </p:spTree>
    <p:extLst>
      <p:ext uri="{BB962C8B-B14F-4D97-AF65-F5344CB8AC3E}">
        <p14:creationId xmlns:p14="http://schemas.microsoft.com/office/powerpoint/2010/main" val="17711217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5"/>
          <p:cNvSpPr/>
          <p:nvPr userDrawn="1"/>
        </p:nvSpPr>
        <p:spPr>
          <a:xfrm rot="16200000">
            <a:off x="-3248827" y="3248826"/>
            <a:ext cx="6858004" cy="3603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81" dirty="0">
                <a:latin typeface="Arial" panose="020B0604020202020204" pitchFamily="34" charset="0"/>
                <a:cs typeface="Arial" panose="020B0604020202020204" pitchFamily="34" charset="0"/>
              </a:rPr>
              <a:t>JURÍDICO</a:t>
            </a:r>
          </a:p>
        </p:txBody>
      </p:sp>
    </p:spTree>
    <p:extLst>
      <p:ext uri="{BB962C8B-B14F-4D97-AF65-F5344CB8AC3E}">
        <p14:creationId xmlns:p14="http://schemas.microsoft.com/office/powerpoint/2010/main" val="25697923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5"/>
          <p:cNvSpPr/>
          <p:nvPr userDrawn="1"/>
        </p:nvSpPr>
        <p:spPr>
          <a:xfrm rot="16200000">
            <a:off x="-3248827" y="3248826"/>
            <a:ext cx="6858004" cy="3603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81" dirty="0">
                <a:latin typeface="Arial" panose="020B0604020202020204" pitchFamily="34" charset="0"/>
                <a:cs typeface="Arial" panose="020B0604020202020204" pitchFamily="34" charset="0"/>
              </a:rPr>
              <a:t>RECURSOS HUMANOS</a:t>
            </a:r>
          </a:p>
        </p:txBody>
      </p:sp>
    </p:spTree>
    <p:extLst>
      <p:ext uri="{BB962C8B-B14F-4D97-AF65-F5344CB8AC3E}">
        <p14:creationId xmlns:p14="http://schemas.microsoft.com/office/powerpoint/2010/main" val="1653126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ângulo 17"/>
          <p:cNvSpPr/>
          <p:nvPr userDrawn="1"/>
        </p:nvSpPr>
        <p:spPr>
          <a:xfrm>
            <a:off x="360351" y="1"/>
            <a:ext cx="2688778" cy="685800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13" name="Retângulo 5"/>
          <p:cNvSpPr/>
          <p:nvPr userDrawn="1"/>
        </p:nvSpPr>
        <p:spPr>
          <a:xfrm rot="16200000">
            <a:off x="-3248827" y="3248826"/>
            <a:ext cx="6858004" cy="360349"/>
          </a:xfrm>
          <a:prstGeom prst="rect">
            <a:avLst/>
          </a:prstGeom>
          <a:solidFill>
            <a:srgbClr val="6D6E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81" dirty="0">
                <a:latin typeface="Arial" panose="020B0604020202020204" pitchFamily="34" charset="0"/>
                <a:cs typeface="Arial" panose="020B0604020202020204" pitchFamily="34" charset="0"/>
              </a:rPr>
              <a:t>PGE</a:t>
            </a:r>
          </a:p>
        </p:txBody>
      </p:sp>
    </p:spTree>
    <p:extLst>
      <p:ext uri="{BB962C8B-B14F-4D97-AF65-F5344CB8AC3E}">
        <p14:creationId xmlns:p14="http://schemas.microsoft.com/office/powerpoint/2010/main" val="24724020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 userDrawn="1"/>
        </p:nvSpPr>
        <p:spPr>
          <a:xfrm>
            <a:off x="0" y="107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 dirty="0"/>
          </a:p>
        </p:txBody>
      </p:sp>
      <p:sp>
        <p:nvSpPr>
          <p:cNvPr id="21" name="Listra Diagonal 20">
            <a:extLst>
              <a:ext uri="{FF2B5EF4-FFF2-40B4-BE49-F238E27FC236}">
                <a16:creationId xmlns="" xmlns:a16="http://schemas.microsoft.com/office/drawing/2014/main" id="{5CB1B49A-3D6E-4083-BF51-CFDAEF44E78D}"/>
              </a:ext>
            </a:extLst>
          </p:cNvPr>
          <p:cNvSpPr/>
          <p:nvPr userDrawn="1"/>
        </p:nvSpPr>
        <p:spPr>
          <a:xfrm>
            <a:off x="0" y="-1"/>
            <a:ext cx="1761603" cy="1780903"/>
          </a:xfrm>
          <a:prstGeom prst="diagStripe">
            <a:avLst/>
          </a:prstGeom>
          <a:solidFill>
            <a:srgbClr val="44546A"/>
          </a:solidFill>
          <a:ln>
            <a:solidFill>
              <a:srgbClr val="4454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pt-BR" sz="1693" dirty="0"/>
          </a:p>
        </p:txBody>
      </p:sp>
      <p:sp>
        <p:nvSpPr>
          <p:cNvPr id="20" name="CaixaDeTexto 19">
            <a:extLst>
              <a:ext uri="{FF2B5EF4-FFF2-40B4-BE49-F238E27FC236}">
                <a16:creationId xmlns="" xmlns:a16="http://schemas.microsoft.com/office/drawing/2014/main" id="{8BE0668E-89FC-4BD5-90BB-027738D293FA}"/>
              </a:ext>
            </a:extLst>
          </p:cNvPr>
          <p:cNvSpPr txBox="1"/>
          <p:nvPr userDrawn="1"/>
        </p:nvSpPr>
        <p:spPr>
          <a:xfrm>
            <a:off x="450706" y="337151"/>
            <a:ext cx="860190" cy="822051"/>
          </a:xfrm>
          <a:prstGeom prst="rect">
            <a:avLst/>
          </a:prstGeom>
          <a:scene3d>
            <a:camera prst="orthographicFront">
              <a:rot lat="0" lon="0" rev="2700000"/>
            </a:camera>
            <a:lightRig rig="threePt" dir="t"/>
          </a:scene3d>
        </p:spPr>
        <p:txBody>
          <a:bodyPr vert="horz" wrap="none" lIns="86019" tIns="43010" rIns="86019" bIns="43010" rtlCol="0" anchor="t">
            <a:normAutofit/>
          </a:bodyPr>
          <a:lstStyle>
            <a:defPPr>
              <a:defRPr lang="pt-BR"/>
            </a:defPPr>
            <a:lvl1pPr algn="ctr">
              <a:spcBef>
                <a:spcPts val="1693"/>
              </a:spcBef>
              <a:defRPr b="1" cap="small">
                <a:solidFill>
                  <a:schemeClr val="bg1"/>
                </a:solidFill>
              </a:defRPr>
            </a:lvl1pPr>
          </a:lstStyle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pt-BR" sz="1200" dirty="0"/>
              <a:t>OUTROS PONTOS </a:t>
            </a:r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pt-BR" sz="1200" dirty="0"/>
              <a:t>DE ATENÇÃO</a:t>
            </a:r>
          </a:p>
        </p:txBody>
      </p:sp>
    </p:spTree>
    <p:extLst>
      <p:ext uri="{BB962C8B-B14F-4D97-AF65-F5344CB8AC3E}">
        <p14:creationId xmlns:p14="http://schemas.microsoft.com/office/powerpoint/2010/main" val="8291999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 userDrawn="1"/>
        </p:nvSpPr>
        <p:spPr>
          <a:xfrm>
            <a:off x="0" y="107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</p:spTree>
    <p:extLst>
      <p:ext uri="{BB962C8B-B14F-4D97-AF65-F5344CB8AC3E}">
        <p14:creationId xmlns:p14="http://schemas.microsoft.com/office/powerpoint/2010/main" val="10904581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solidFill>
          <a:srgbClr val="1F95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909597"/>
            <a:ext cx="10515600" cy="1202638"/>
          </a:xfrm>
        </p:spPr>
        <p:txBody>
          <a:bodyPr anchor="b">
            <a:normAutofit/>
          </a:bodyPr>
          <a:lstStyle>
            <a:lvl1pPr>
              <a:defRPr sz="3387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EIXO SOCIAL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112234"/>
            <a:ext cx="10515600" cy="3177272"/>
          </a:xfrm>
        </p:spPr>
        <p:txBody>
          <a:bodyPr>
            <a:normAutofit/>
          </a:bodyPr>
          <a:lstStyle>
            <a:lvl1pPr marL="0" indent="0">
              <a:buNone/>
              <a:defRPr sz="1693">
                <a:solidFill>
                  <a:schemeClr val="bg1"/>
                </a:solidFill>
              </a:defRPr>
            </a:lvl1pPr>
            <a:lvl2pPr marL="225796" indent="0">
              <a:buNone/>
              <a:defRPr sz="988">
                <a:solidFill>
                  <a:schemeClr val="tx1">
                    <a:tint val="75000"/>
                  </a:schemeClr>
                </a:solidFill>
              </a:defRPr>
            </a:lvl2pPr>
            <a:lvl3pPr marL="451592" indent="0">
              <a:buNone/>
              <a:defRPr sz="889">
                <a:solidFill>
                  <a:schemeClr val="tx1">
                    <a:tint val="75000"/>
                  </a:schemeClr>
                </a:solidFill>
              </a:defRPr>
            </a:lvl3pPr>
            <a:lvl4pPr marL="677389" indent="0">
              <a:buNone/>
              <a:defRPr sz="790">
                <a:solidFill>
                  <a:schemeClr val="tx1">
                    <a:tint val="75000"/>
                  </a:schemeClr>
                </a:solidFill>
              </a:defRPr>
            </a:lvl4pPr>
            <a:lvl5pPr marL="903185" indent="0">
              <a:buNone/>
              <a:defRPr sz="790">
                <a:solidFill>
                  <a:schemeClr val="tx1">
                    <a:tint val="75000"/>
                  </a:schemeClr>
                </a:solidFill>
              </a:defRPr>
            </a:lvl5pPr>
            <a:lvl6pPr marL="1128981" indent="0">
              <a:buNone/>
              <a:defRPr sz="790">
                <a:solidFill>
                  <a:schemeClr val="tx1">
                    <a:tint val="75000"/>
                  </a:schemeClr>
                </a:solidFill>
              </a:defRPr>
            </a:lvl6pPr>
            <a:lvl7pPr marL="1354777" indent="0">
              <a:buNone/>
              <a:defRPr sz="790">
                <a:solidFill>
                  <a:schemeClr val="tx1">
                    <a:tint val="75000"/>
                  </a:schemeClr>
                </a:solidFill>
              </a:defRPr>
            </a:lvl7pPr>
            <a:lvl8pPr marL="1580574" indent="0">
              <a:buNone/>
              <a:defRPr sz="790">
                <a:solidFill>
                  <a:schemeClr val="tx1">
                    <a:tint val="75000"/>
                  </a:schemeClr>
                </a:solidFill>
              </a:defRPr>
            </a:lvl8pPr>
            <a:lvl9pPr marL="1806370" indent="0">
              <a:buNone/>
              <a:defRPr sz="7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US" dirty="0"/>
          </a:p>
        </p:txBody>
      </p:sp>
      <p:pic>
        <p:nvPicPr>
          <p:cNvPr id="5" name="Picture 2" descr="Resultado de imagem para logo governo do estado de mato grosso do sul">
            <a:extLst>
              <a:ext uri="{FF2B5EF4-FFF2-40B4-BE49-F238E27FC236}">
                <a16:creationId xmlns="" xmlns:a16="http://schemas.microsoft.com/office/drawing/2014/main" id="{8FB88C59-ABB9-4437-9EE5-F8785071B244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01"/>
          <a:stretch/>
        </p:blipFill>
        <p:spPr bwMode="auto">
          <a:xfrm>
            <a:off x="204717" y="5746588"/>
            <a:ext cx="3261814" cy="804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7295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rgbClr val="A6CE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="" xmlns:a16="http://schemas.microsoft.com/office/drawing/2014/main" id="{F6BBBEF9-53A8-487A-A7C4-81906868BE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909595"/>
            <a:ext cx="10515600" cy="1202638"/>
          </a:xfrm>
        </p:spPr>
        <p:txBody>
          <a:bodyPr anchor="b">
            <a:normAutofit/>
          </a:bodyPr>
          <a:lstStyle>
            <a:lvl1pPr>
              <a:defRPr sz="3387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EIXO ECONÔMICO E SOCIAL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="" xmlns:a16="http://schemas.microsoft.com/office/drawing/2014/main" id="{18CF589F-3390-489C-88B5-C202D0D4C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112233"/>
            <a:ext cx="10515600" cy="3177272"/>
          </a:xfrm>
        </p:spPr>
        <p:txBody>
          <a:bodyPr>
            <a:normAutofit/>
          </a:bodyPr>
          <a:lstStyle>
            <a:lvl1pPr marL="0" indent="0">
              <a:buNone/>
              <a:defRPr sz="1693">
                <a:solidFill>
                  <a:schemeClr val="bg1"/>
                </a:solidFill>
              </a:defRPr>
            </a:lvl1pPr>
            <a:lvl2pPr marL="225796" indent="0">
              <a:buNone/>
              <a:defRPr sz="988">
                <a:solidFill>
                  <a:schemeClr val="tx1">
                    <a:tint val="75000"/>
                  </a:schemeClr>
                </a:solidFill>
              </a:defRPr>
            </a:lvl2pPr>
            <a:lvl3pPr marL="451592" indent="0">
              <a:buNone/>
              <a:defRPr sz="889">
                <a:solidFill>
                  <a:schemeClr val="tx1">
                    <a:tint val="75000"/>
                  </a:schemeClr>
                </a:solidFill>
              </a:defRPr>
            </a:lvl3pPr>
            <a:lvl4pPr marL="677389" indent="0">
              <a:buNone/>
              <a:defRPr sz="790">
                <a:solidFill>
                  <a:schemeClr val="tx1">
                    <a:tint val="75000"/>
                  </a:schemeClr>
                </a:solidFill>
              </a:defRPr>
            </a:lvl4pPr>
            <a:lvl5pPr marL="903185" indent="0">
              <a:buNone/>
              <a:defRPr sz="790">
                <a:solidFill>
                  <a:schemeClr val="tx1">
                    <a:tint val="75000"/>
                  </a:schemeClr>
                </a:solidFill>
              </a:defRPr>
            </a:lvl5pPr>
            <a:lvl6pPr marL="1128981" indent="0">
              <a:buNone/>
              <a:defRPr sz="790">
                <a:solidFill>
                  <a:schemeClr val="tx1">
                    <a:tint val="75000"/>
                  </a:schemeClr>
                </a:solidFill>
              </a:defRPr>
            </a:lvl6pPr>
            <a:lvl7pPr marL="1354777" indent="0">
              <a:buNone/>
              <a:defRPr sz="790">
                <a:solidFill>
                  <a:schemeClr val="tx1">
                    <a:tint val="75000"/>
                  </a:schemeClr>
                </a:solidFill>
              </a:defRPr>
            </a:lvl7pPr>
            <a:lvl8pPr marL="1580574" indent="0">
              <a:buNone/>
              <a:defRPr sz="790">
                <a:solidFill>
                  <a:schemeClr val="tx1">
                    <a:tint val="75000"/>
                  </a:schemeClr>
                </a:solidFill>
              </a:defRPr>
            </a:lvl8pPr>
            <a:lvl9pPr marL="1806370" indent="0">
              <a:buNone/>
              <a:defRPr sz="7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US" dirty="0"/>
          </a:p>
        </p:txBody>
      </p:sp>
      <p:pic>
        <p:nvPicPr>
          <p:cNvPr id="5" name="Picture 2" descr="Resultado de imagem para logo governo do estado de mato grosso do sul">
            <a:extLst>
              <a:ext uri="{FF2B5EF4-FFF2-40B4-BE49-F238E27FC236}">
                <a16:creationId xmlns="" xmlns:a16="http://schemas.microsoft.com/office/drawing/2014/main" id="{90CD5036-B190-476D-A08F-CB8B6C5D7F86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01"/>
          <a:stretch/>
        </p:blipFill>
        <p:spPr bwMode="auto">
          <a:xfrm>
            <a:off x="204717" y="5746588"/>
            <a:ext cx="3261814" cy="804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40247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bg>
      <p:bgPr>
        <a:solidFill>
          <a:srgbClr val="F5821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="" xmlns:a16="http://schemas.microsoft.com/office/drawing/2014/main" id="{7EB47010-E8A4-4CD6-A7BA-AD067CF4CE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909595"/>
            <a:ext cx="10515600" cy="1202638"/>
          </a:xfrm>
        </p:spPr>
        <p:txBody>
          <a:bodyPr anchor="b">
            <a:normAutofit/>
          </a:bodyPr>
          <a:lstStyle>
            <a:lvl1pPr>
              <a:defRPr sz="3387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EIXO INFRAESTRUTURA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="" xmlns:a16="http://schemas.microsoft.com/office/drawing/2014/main" id="{0C0C5B6D-C9BD-43C3-8E81-61FC93196A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112233"/>
            <a:ext cx="10515600" cy="3177272"/>
          </a:xfrm>
        </p:spPr>
        <p:txBody>
          <a:bodyPr>
            <a:normAutofit/>
          </a:bodyPr>
          <a:lstStyle>
            <a:lvl1pPr marL="0" indent="0">
              <a:buNone/>
              <a:defRPr sz="1693">
                <a:solidFill>
                  <a:schemeClr val="bg1"/>
                </a:solidFill>
              </a:defRPr>
            </a:lvl1pPr>
            <a:lvl2pPr marL="225796" indent="0">
              <a:buNone/>
              <a:defRPr sz="988">
                <a:solidFill>
                  <a:schemeClr val="tx1">
                    <a:tint val="75000"/>
                  </a:schemeClr>
                </a:solidFill>
              </a:defRPr>
            </a:lvl2pPr>
            <a:lvl3pPr marL="451592" indent="0">
              <a:buNone/>
              <a:defRPr sz="889">
                <a:solidFill>
                  <a:schemeClr val="tx1">
                    <a:tint val="75000"/>
                  </a:schemeClr>
                </a:solidFill>
              </a:defRPr>
            </a:lvl3pPr>
            <a:lvl4pPr marL="677389" indent="0">
              <a:buNone/>
              <a:defRPr sz="790">
                <a:solidFill>
                  <a:schemeClr val="tx1">
                    <a:tint val="75000"/>
                  </a:schemeClr>
                </a:solidFill>
              </a:defRPr>
            </a:lvl4pPr>
            <a:lvl5pPr marL="903185" indent="0">
              <a:buNone/>
              <a:defRPr sz="790">
                <a:solidFill>
                  <a:schemeClr val="tx1">
                    <a:tint val="75000"/>
                  </a:schemeClr>
                </a:solidFill>
              </a:defRPr>
            </a:lvl5pPr>
            <a:lvl6pPr marL="1128981" indent="0">
              <a:buNone/>
              <a:defRPr sz="790">
                <a:solidFill>
                  <a:schemeClr val="tx1">
                    <a:tint val="75000"/>
                  </a:schemeClr>
                </a:solidFill>
              </a:defRPr>
            </a:lvl6pPr>
            <a:lvl7pPr marL="1354777" indent="0">
              <a:buNone/>
              <a:defRPr sz="790">
                <a:solidFill>
                  <a:schemeClr val="tx1">
                    <a:tint val="75000"/>
                  </a:schemeClr>
                </a:solidFill>
              </a:defRPr>
            </a:lvl7pPr>
            <a:lvl8pPr marL="1580574" indent="0">
              <a:buNone/>
              <a:defRPr sz="790">
                <a:solidFill>
                  <a:schemeClr val="tx1">
                    <a:tint val="75000"/>
                  </a:schemeClr>
                </a:solidFill>
              </a:defRPr>
            </a:lvl8pPr>
            <a:lvl9pPr marL="1806370" indent="0">
              <a:buNone/>
              <a:defRPr sz="7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US" dirty="0"/>
          </a:p>
        </p:txBody>
      </p:sp>
      <p:pic>
        <p:nvPicPr>
          <p:cNvPr id="5" name="Picture 2" descr="Resultado de imagem para logo governo do estado de mato grosso do sul">
            <a:extLst>
              <a:ext uri="{FF2B5EF4-FFF2-40B4-BE49-F238E27FC236}">
                <a16:creationId xmlns="" xmlns:a16="http://schemas.microsoft.com/office/drawing/2014/main" id="{94D78ED5-0AAB-4EFA-B474-B42D0252058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01"/>
          <a:stretch/>
        </p:blipFill>
        <p:spPr bwMode="auto">
          <a:xfrm>
            <a:off x="204717" y="5746588"/>
            <a:ext cx="3261814" cy="804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46146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bg>
      <p:bgPr>
        <a:solidFill>
          <a:srgbClr val="6D6E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Resultado de imagem para logo governo do estado de mato grosso do sul">
            <a:extLst>
              <a:ext uri="{FF2B5EF4-FFF2-40B4-BE49-F238E27FC236}">
                <a16:creationId xmlns="" xmlns:a16="http://schemas.microsoft.com/office/drawing/2014/main" id="{30F49BB3-B67F-488E-AF2F-960226725C3D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01"/>
          <a:stretch/>
        </p:blipFill>
        <p:spPr bwMode="auto">
          <a:xfrm>
            <a:off x="204717" y="5746588"/>
            <a:ext cx="3261814" cy="804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="" xmlns:a16="http://schemas.microsoft.com/office/drawing/2014/main" id="{C7C94222-5C8E-4007-BBF2-7F9FE38ACE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909595"/>
            <a:ext cx="10515600" cy="1202638"/>
          </a:xfrm>
        </p:spPr>
        <p:txBody>
          <a:bodyPr anchor="b">
            <a:normAutofit/>
          </a:bodyPr>
          <a:lstStyle>
            <a:lvl1pPr>
              <a:defRPr sz="3387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EIXO GESTÃO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="" xmlns:a16="http://schemas.microsoft.com/office/drawing/2014/main" id="{B48EE380-E868-4F09-9E77-BE21998D6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112233"/>
            <a:ext cx="10515600" cy="3177272"/>
          </a:xfrm>
        </p:spPr>
        <p:txBody>
          <a:bodyPr>
            <a:normAutofit/>
          </a:bodyPr>
          <a:lstStyle>
            <a:lvl1pPr marL="0" indent="0">
              <a:buNone/>
              <a:defRPr sz="1693">
                <a:solidFill>
                  <a:schemeClr val="bg1"/>
                </a:solidFill>
              </a:defRPr>
            </a:lvl1pPr>
            <a:lvl2pPr marL="225796" indent="0">
              <a:buNone/>
              <a:defRPr sz="988">
                <a:solidFill>
                  <a:schemeClr val="tx1">
                    <a:tint val="75000"/>
                  </a:schemeClr>
                </a:solidFill>
              </a:defRPr>
            </a:lvl2pPr>
            <a:lvl3pPr marL="451592" indent="0">
              <a:buNone/>
              <a:defRPr sz="889">
                <a:solidFill>
                  <a:schemeClr val="tx1">
                    <a:tint val="75000"/>
                  </a:schemeClr>
                </a:solidFill>
              </a:defRPr>
            </a:lvl3pPr>
            <a:lvl4pPr marL="677389" indent="0">
              <a:buNone/>
              <a:defRPr sz="790">
                <a:solidFill>
                  <a:schemeClr val="tx1">
                    <a:tint val="75000"/>
                  </a:schemeClr>
                </a:solidFill>
              </a:defRPr>
            </a:lvl4pPr>
            <a:lvl5pPr marL="903185" indent="0">
              <a:buNone/>
              <a:defRPr sz="790">
                <a:solidFill>
                  <a:schemeClr val="tx1">
                    <a:tint val="75000"/>
                  </a:schemeClr>
                </a:solidFill>
              </a:defRPr>
            </a:lvl5pPr>
            <a:lvl6pPr marL="1128981" indent="0">
              <a:buNone/>
              <a:defRPr sz="790">
                <a:solidFill>
                  <a:schemeClr val="tx1">
                    <a:tint val="75000"/>
                  </a:schemeClr>
                </a:solidFill>
              </a:defRPr>
            </a:lvl6pPr>
            <a:lvl7pPr marL="1354777" indent="0">
              <a:buNone/>
              <a:defRPr sz="790">
                <a:solidFill>
                  <a:schemeClr val="tx1">
                    <a:tint val="75000"/>
                  </a:schemeClr>
                </a:solidFill>
              </a:defRPr>
            </a:lvl7pPr>
            <a:lvl8pPr marL="1580574" indent="0">
              <a:buNone/>
              <a:defRPr sz="790">
                <a:solidFill>
                  <a:schemeClr val="tx1">
                    <a:tint val="75000"/>
                  </a:schemeClr>
                </a:solidFill>
              </a:defRPr>
            </a:lvl8pPr>
            <a:lvl9pPr marL="1806370" indent="0">
              <a:buNone/>
              <a:defRPr sz="7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6834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bg>
      <p:bgPr>
        <a:solidFill>
          <a:srgbClr val="3796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D4A43F0A-2FA1-47B7-B5B7-3187A616AD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8580" y="5745708"/>
            <a:ext cx="3277951" cy="80531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="" xmlns:a16="http://schemas.microsoft.com/office/drawing/2014/main" id="{D90E844F-C351-4CA9-B945-A8B79D026B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909595"/>
            <a:ext cx="10515600" cy="1202638"/>
          </a:xfrm>
        </p:spPr>
        <p:txBody>
          <a:bodyPr anchor="b">
            <a:normAutofit/>
          </a:bodyPr>
          <a:lstStyle>
            <a:lvl1pPr>
              <a:defRPr sz="3387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EIXO INFRAESTRUTURA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="" xmlns:a16="http://schemas.microsoft.com/office/drawing/2014/main" id="{D3C1A51E-C664-4FC3-8444-7F1FF3A24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112233"/>
            <a:ext cx="10515600" cy="3177272"/>
          </a:xfrm>
        </p:spPr>
        <p:txBody>
          <a:bodyPr>
            <a:normAutofit/>
          </a:bodyPr>
          <a:lstStyle>
            <a:lvl1pPr marL="0" indent="0">
              <a:buNone/>
              <a:defRPr sz="1693">
                <a:solidFill>
                  <a:schemeClr val="bg1"/>
                </a:solidFill>
              </a:defRPr>
            </a:lvl1pPr>
            <a:lvl2pPr marL="225796" indent="0">
              <a:buNone/>
              <a:defRPr sz="988">
                <a:solidFill>
                  <a:schemeClr val="tx1">
                    <a:tint val="75000"/>
                  </a:schemeClr>
                </a:solidFill>
              </a:defRPr>
            </a:lvl2pPr>
            <a:lvl3pPr marL="451592" indent="0">
              <a:buNone/>
              <a:defRPr sz="889">
                <a:solidFill>
                  <a:schemeClr val="tx1">
                    <a:tint val="75000"/>
                  </a:schemeClr>
                </a:solidFill>
              </a:defRPr>
            </a:lvl3pPr>
            <a:lvl4pPr marL="677389" indent="0">
              <a:buNone/>
              <a:defRPr sz="790">
                <a:solidFill>
                  <a:schemeClr val="tx1">
                    <a:tint val="75000"/>
                  </a:schemeClr>
                </a:solidFill>
              </a:defRPr>
            </a:lvl4pPr>
            <a:lvl5pPr marL="903185" indent="0">
              <a:buNone/>
              <a:defRPr sz="790">
                <a:solidFill>
                  <a:schemeClr val="tx1">
                    <a:tint val="75000"/>
                  </a:schemeClr>
                </a:solidFill>
              </a:defRPr>
            </a:lvl5pPr>
            <a:lvl6pPr marL="1128981" indent="0">
              <a:buNone/>
              <a:defRPr sz="790">
                <a:solidFill>
                  <a:schemeClr val="tx1">
                    <a:tint val="75000"/>
                  </a:schemeClr>
                </a:solidFill>
              </a:defRPr>
            </a:lvl6pPr>
            <a:lvl7pPr marL="1354777" indent="0">
              <a:buNone/>
              <a:defRPr sz="790">
                <a:solidFill>
                  <a:schemeClr val="tx1">
                    <a:tint val="75000"/>
                  </a:schemeClr>
                </a:solidFill>
              </a:defRPr>
            </a:lvl7pPr>
            <a:lvl8pPr marL="1580574" indent="0">
              <a:buNone/>
              <a:defRPr sz="790">
                <a:solidFill>
                  <a:schemeClr val="tx1">
                    <a:tint val="75000"/>
                  </a:schemeClr>
                </a:solidFill>
              </a:defRPr>
            </a:lvl8pPr>
            <a:lvl9pPr marL="1806370" indent="0">
              <a:buNone/>
              <a:defRPr sz="7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508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ângulo 17"/>
          <p:cNvSpPr/>
          <p:nvPr userDrawn="1"/>
        </p:nvSpPr>
        <p:spPr>
          <a:xfrm>
            <a:off x="360350" y="0"/>
            <a:ext cx="2688778" cy="686418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13" name="Retângulo 5"/>
          <p:cNvSpPr/>
          <p:nvPr userDrawn="1"/>
        </p:nvSpPr>
        <p:spPr>
          <a:xfrm rot="16200000">
            <a:off x="-3248827" y="3248826"/>
            <a:ext cx="6858004" cy="360349"/>
          </a:xfrm>
          <a:prstGeom prst="rect">
            <a:avLst/>
          </a:prstGeom>
          <a:solidFill>
            <a:srgbClr val="6D6E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81" dirty="0">
                <a:latin typeface="Arial" panose="020B0604020202020204" pitchFamily="34" charset="0"/>
                <a:cs typeface="Arial" panose="020B0604020202020204" pitchFamily="34" charset="0"/>
              </a:rPr>
              <a:t>CGE</a:t>
            </a:r>
          </a:p>
        </p:txBody>
      </p:sp>
    </p:spTree>
    <p:extLst>
      <p:ext uri="{BB962C8B-B14F-4D97-AF65-F5344CB8AC3E}">
        <p14:creationId xmlns:p14="http://schemas.microsoft.com/office/powerpoint/2010/main" val="4270427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ângulo 17"/>
          <p:cNvSpPr/>
          <p:nvPr userDrawn="1"/>
        </p:nvSpPr>
        <p:spPr>
          <a:xfrm>
            <a:off x="360350" y="1"/>
            <a:ext cx="2688778" cy="685800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13" name="Retângulo 5"/>
          <p:cNvSpPr/>
          <p:nvPr userDrawn="1"/>
        </p:nvSpPr>
        <p:spPr>
          <a:xfrm rot="16200000">
            <a:off x="-3248827" y="3248826"/>
            <a:ext cx="6858004" cy="360349"/>
          </a:xfrm>
          <a:prstGeom prst="rect">
            <a:avLst/>
          </a:prstGeom>
          <a:solidFill>
            <a:srgbClr val="6D6E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81" dirty="0">
                <a:latin typeface="Arial" panose="020B0604020202020204" pitchFamily="34" charset="0"/>
                <a:cs typeface="Arial" panose="020B0604020202020204" pitchFamily="34" charset="0"/>
              </a:rPr>
              <a:t>SEGOV</a:t>
            </a:r>
          </a:p>
        </p:txBody>
      </p:sp>
    </p:spTree>
    <p:extLst>
      <p:ext uri="{BB962C8B-B14F-4D97-AF65-F5344CB8AC3E}">
        <p14:creationId xmlns:p14="http://schemas.microsoft.com/office/powerpoint/2010/main" val="1552742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ângulo 17"/>
          <p:cNvSpPr/>
          <p:nvPr userDrawn="1"/>
        </p:nvSpPr>
        <p:spPr>
          <a:xfrm>
            <a:off x="360351" y="1"/>
            <a:ext cx="2688778" cy="685800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13" name="Retângulo 5"/>
          <p:cNvSpPr/>
          <p:nvPr userDrawn="1"/>
        </p:nvSpPr>
        <p:spPr>
          <a:xfrm rot="16200000">
            <a:off x="-3248827" y="3248826"/>
            <a:ext cx="6858004" cy="360349"/>
          </a:xfrm>
          <a:prstGeom prst="rect">
            <a:avLst/>
          </a:prstGeom>
          <a:solidFill>
            <a:srgbClr val="6D6E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81" dirty="0">
                <a:latin typeface="Arial" panose="020B0604020202020204" pitchFamily="34" charset="0"/>
                <a:cs typeface="Arial" panose="020B0604020202020204" pitchFamily="34" charset="0"/>
              </a:rPr>
              <a:t>SEFAZ</a:t>
            </a:r>
          </a:p>
        </p:txBody>
      </p:sp>
    </p:spTree>
    <p:extLst>
      <p:ext uri="{BB962C8B-B14F-4D97-AF65-F5344CB8AC3E}">
        <p14:creationId xmlns:p14="http://schemas.microsoft.com/office/powerpoint/2010/main" val="65372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360350" y="1"/>
            <a:ext cx="2688778" cy="685800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13" name="Retângulo 5"/>
          <p:cNvSpPr/>
          <p:nvPr userDrawn="1"/>
        </p:nvSpPr>
        <p:spPr>
          <a:xfrm rot="16200000">
            <a:off x="-3248827" y="3248826"/>
            <a:ext cx="6858004" cy="360349"/>
          </a:xfrm>
          <a:prstGeom prst="rect">
            <a:avLst/>
          </a:prstGeom>
          <a:solidFill>
            <a:srgbClr val="6D6E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81" dirty="0">
                <a:latin typeface="Arial" panose="020B0604020202020204" pitchFamily="34" charset="0"/>
                <a:cs typeface="Arial" panose="020B0604020202020204" pitchFamily="34" charset="0"/>
              </a:rPr>
              <a:t>SAD</a:t>
            </a:r>
          </a:p>
        </p:txBody>
      </p:sp>
    </p:spTree>
    <p:extLst>
      <p:ext uri="{BB962C8B-B14F-4D97-AF65-F5344CB8AC3E}">
        <p14:creationId xmlns:p14="http://schemas.microsoft.com/office/powerpoint/2010/main" val="2565458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17" name="Listra Diagonal 16">
            <a:extLst>
              <a:ext uri="{FF2B5EF4-FFF2-40B4-BE49-F238E27FC236}">
                <a16:creationId xmlns="" xmlns:a16="http://schemas.microsoft.com/office/drawing/2014/main" id="{D8E473A4-98C0-4F0D-8BA5-ECBD46CA7D63}"/>
              </a:ext>
            </a:extLst>
          </p:cNvPr>
          <p:cNvSpPr/>
          <p:nvPr userDrawn="1"/>
        </p:nvSpPr>
        <p:spPr>
          <a:xfrm>
            <a:off x="0" y="-1"/>
            <a:ext cx="1761603" cy="1780903"/>
          </a:xfrm>
          <a:prstGeom prst="diagStrip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pt-BR" sz="1693" dirty="0"/>
          </a:p>
        </p:txBody>
      </p:sp>
      <p:sp>
        <p:nvSpPr>
          <p:cNvPr id="5" name="CaixaDeTexto 4"/>
          <p:cNvSpPr txBox="1"/>
          <p:nvPr userDrawn="1"/>
        </p:nvSpPr>
        <p:spPr>
          <a:xfrm>
            <a:off x="0" y="264911"/>
            <a:ext cx="2009434" cy="822051"/>
          </a:xfrm>
          <a:prstGeom prst="rect">
            <a:avLst/>
          </a:prstGeom>
          <a:scene3d>
            <a:camera prst="orthographicFront">
              <a:rot lat="0" lon="0" rev="2700000"/>
            </a:camera>
            <a:lightRig rig="threePt" dir="t"/>
          </a:scene3d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r>
              <a:rPr lang="pt-BR" sz="1600" b="1" cap="small" dirty="0">
                <a:solidFill>
                  <a:schemeClr val="bg1"/>
                </a:solidFill>
              </a:rPr>
              <a:t>Infraestrutura</a:t>
            </a:r>
          </a:p>
        </p:txBody>
      </p:sp>
    </p:spTree>
    <p:extLst>
      <p:ext uri="{BB962C8B-B14F-4D97-AF65-F5344CB8AC3E}">
        <p14:creationId xmlns:p14="http://schemas.microsoft.com/office/powerpoint/2010/main" val="309066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ângulo 17"/>
          <p:cNvSpPr/>
          <p:nvPr userDrawn="1"/>
        </p:nvSpPr>
        <p:spPr>
          <a:xfrm>
            <a:off x="360351" y="1"/>
            <a:ext cx="2688778" cy="6858002"/>
          </a:xfrm>
          <a:prstGeom prst="rect">
            <a:avLst/>
          </a:prstGeom>
          <a:solidFill>
            <a:srgbClr val="FAC0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13" name="Retângulo 5"/>
          <p:cNvSpPr/>
          <p:nvPr userDrawn="1"/>
        </p:nvSpPr>
        <p:spPr>
          <a:xfrm rot="16200000">
            <a:off x="-3248827" y="3248826"/>
            <a:ext cx="6858004" cy="360349"/>
          </a:xfrm>
          <a:prstGeom prst="rect">
            <a:avLst/>
          </a:prstGeom>
          <a:solidFill>
            <a:srgbClr val="F582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81" dirty="0">
                <a:latin typeface="Arial" panose="020B0604020202020204" pitchFamily="34" charset="0"/>
                <a:cs typeface="Arial" panose="020B0604020202020204" pitchFamily="34" charset="0"/>
              </a:rPr>
              <a:t>SEINFRA</a:t>
            </a:r>
          </a:p>
        </p:txBody>
      </p:sp>
    </p:spTree>
    <p:extLst>
      <p:ext uri="{BB962C8B-B14F-4D97-AF65-F5344CB8AC3E}">
        <p14:creationId xmlns:p14="http://schemas.microsoft.com/office/powerpoint/2010/main" val="922479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116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4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  <p:sldLayoutId id="2147483684" r:id="rId17"/>
    <p:sldLayoutId id="2147483672" r:id="rId18"/>
    <p:sldLayoutId id="2147483673" r:id="rId19"/>
    <p:sldLayoutId id="2147483674" r:id="rId20"/>
    <p:sldLayoutId id="2147483675" r:id="rId21"/>
    <p:sldLayoutId id="2147483685" r:id="rId22"/>
    <p:sldLayoutId id="2147483686" r:id="rId23"/>
    <p:sldLayoutId id="2147483687" r:id="rId24"/>
    <p:sldLayoutId id="2147483688" r:id="rId25"/>
    <p:sldLayoutId id="2147483689" r:id="rId26"/>
    <p:sldLayoutId id="2147483690" r:id="rId27"/>
    <p:sldLayoutId id="2147483691" r:id="rId28"/>
    <p:sldLayoutId id="2147483692" r:id="rId29"/>
    <p:sldLayoutId id="2147483693" r:id="rId30"/>
    <p:sldLayoutId id="2147483695" r:id="rId31"/>
    <p:sldLayoutId id="2147483698" r:id="rId32"/>
    <p:sldLayoutId id="2147483699" r:id="rId33"/>
    <p:sldLayoutId id="2147483700" r:id="rId34"/>
    <p:sldLayoutId id="2147483697" r:id="rId35"/>
    <p:sldLayoutId id="2147483696" r:id="rId36"/>
  </p:sldLayoutIdLst>
  <p:txStyles>
    <p:titleStyle>
      <a:lvl1pPr algn="l" defTabSz="451592" rtl="0" eaLnBrk="1" latinLnBrk="0" hangingPunct="1">
        <a:lnSpc>
          <a:spcPct val="90000"/>
        </a:lnSpc>
        <a:spcBef>
          <a:spcPct val="0"/>
        </a:spcBef>
        <a:buNone/>
        <a:defRPr sz="217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2898" indent="-112898" algn="l" defTabSz="451592" rtl="0" eaLnBrk="1" latinLnBrk="0" hangingPunct="1">
        <a:lnSpc>
          <a:spcPct val="90000"/>
        </a:lnSpc>
        <a:spcBef>
          <a:spcPts val="494"/>
        </a:spcBef>
        <a:buFont typeface="Arial" panose="020B0604020202020204" pitchFamily="34" charset="0"/>
        <a:buChar char="•"/>
        <a:defRPr sz="1383" kern="1200">
          <a:solidFill>
            <a:schemeClr val="tx1"/>
          </a:solidFill>
          <a:latin typeface="+mn-lt"/>
          <a:ea typeface="+mn-ea"/>
          <a:cs typeface="+mn-cs"/>
        </a:defRPr>
      </a:lvl1pPr>
      <a:lvl2pPr marL="338694" indent="-112898" algn="l" defTabSz="451592" rtl="0" eaLnBrk="1" latinLnBrk="0" hangingPunct="1">
        <a:lnSpc>
          <a:spcPct val="90000"/>
        </a:lnSpc>
        <a:spcBef>
          <a:spcPts val="247"/>
        </a:spcBef>
        <a:buFont typeface="Arial" panose="020B0604020202020204" pitchFamily="34" charset="0"/>
        <a:buChar char="•"/>
        <a:defRPr sz="1185" kern="1200">
          <a:solidFill>
            <a:schemeClr val="tx1"/>
          </a:solidFill>
          <a:latin typeface="+mn-lt"/>
          <a:ea typeface="+mn-ea"/>
          <a:cs typeface="+mn-cs"/>
        </a:defRPr>
      </a:lvl2pPr>
      <a:lvl3pPr marL="564491" indent="-112898" algn="l" defTabSz="451592" rtl="0" eaLnBrk="1" latinLnBrk="0" hangingPunct="1">
        <a:lnSpc>
          <a:spcPct val="90000"/>
        </a:lnSpc>
        <a:spcBef>
          <a:spcPts val="247"/>
        </a:spcBef>
        <a:buFont typeface="Arial" panose="020B0604020202020204" pitchFamily="34" charset="0"/>
        <a:buChar char="•"/>
        <a:defRPr sz="988" kern="1200">
          <a:solidFill>
            <a:schemeClr val="tx1"/>
          </a:solidFill>
          <a:latin typeface="+mn-lt"/>
          <a:ea typeface="+mn-ea"/>
          <a:cs typeface="+mn-cs"/>
        </a:defRPr>
      </a:lvl3pPr>
      <a:lvl4pPr marL="790287" indent="-112898" algn="l" defTabSz="451592" rtl="0" eaLnBrk="1" latinLnBrk="0" hangingPunct="1">
        <a:lnSpc>
          <a:spcPct val="90000"/>
        </a:lnSpc>
        <a:spcBef>
          <a:spcPts val="247"/>
        </a:spcBef>
        <a:buFont typeface="Arial" panose="020B0604020202020204" pitchFamily="34" charset="0"/>
        <a:buChar char="•"/>
        <a:defRPr sz="889" kern="1200">
          <a:solidFill>
            <a:schemeClr val="tx1"/>
          </a:solidFill>
          <a:latin typeface="+mn-lt"/>
          <a:ea typeface="+mn-ea"/>
          <a:cs typeface="+mn-cs"/>
        </a:defRPr>
      </a:lvl4pPr>
      <a:lvl5pPr marL="1016083" indent="-112898" algn="l" defTabSz="451592" rtl="0" eaLnBrk="1" latinLnBrk="0" hangingPunct="1">
        <a:lnSpc>
          <a:spcPct val="90000"/>
        </a:lnSpc>
        <a:spcBef>
          <a:spcPts val="247"/>
        </a:spcBef>
        <a:buFont typeface="Arial" panose="020B0604020202020204" pitchFamily="34" charset="0"/>
        <a:buChar char="•"/>
        <a:defRPr sz="889" kern="1200">
          <a:solidFill>
            <a:schemeClr val="tx1"/>
          </a:solidFill>
          <a:latin typeface="+mn-lt"/>
          <a:ea typeface="+mn-ea"/>
          <a:cs typeface="+mn-cs"/>
        </a:defRPr>
      </a:lvl5pPr>
      <a:lvl6pPr marL="1241879" indent="-112898" algn="l" defTabSz="451592" rtl="0" eaLnBrk="1" latinLnBrk="0" hangingPunct="1">
        <a:lnSpc>
          <a:spcPct val="90000"/>
        </a:lnSpc>
        <a:spcBef>
          <a:spcPts val="247"/>
        </a:spcBef>
        <a:buFont typeface="Arial" panose="020B0604020202020204" pitchFamily="34" charset="0"/>
        <a:buChar char="•"/>
        <a:defRPr sz="889" kern="1200">
          <a:solidFill>
            <a:schemeClr val="tx1"/>
          </a:solidFill>
          <a:latin typeface="+mn-lt"/>
          <a:ea typeface="+mn-ea"/>
          <a:cs typeface="+mn-cs"/>
        </a:defRPr>
      </a:lvl6pPr>
      <a:lvl7pPr marL="1467675" indent="-112898" algn="l" defTabSz="451592" rtl="0" eaLnBrk="1" latinLnBrk="0" hangingPunct="1">
        <a:lnSpc>
          <a:spcPct val="90000"/>
        </a:lnSpc>
        <a:spcBef>
          <a:spcPts val="247"/>
        </a:spcBef>
        <a:buFont typeface="Arial" panose="020B0604020202020204" pitchFamily="34" charset="0"/>
        <a:buChar char="•"/>
        <a:defRPr sz="889" kern="1200">
          <a:solidFill>
            <a:schemeClr val="tx1"/>
          </a:solidFill>
          <a:latin typeface="+mn-lt"/>
          <a:ea typeface="+mn-ea"/>
          <a:cs typeface="+mn-cs"/>
        </a:defRPr>
      </a:lvl7pPr>
      <a:lvl8pPr marL="1693472" indent="-112898" algn="l" defTabSz="451592" rtl="0" eaLnBrk="1" latinLnBrk="0" hangingPunct="1">
        <a:lnSpc>
          <a:spcPct val="90000"/>
        </a:lnSpc>
        <a:spcBef>
          <a:spcPts val="247"/>
        </a:spcBef>
        <a:buFont typeface="Arial" panose="020B0604020202020204" pitchFamily="34" charset="0"/>
        <a:buChar char="•"/>
        <a:defRPr sz="889" kern="1200">
          <a:solidFill>
            <a:schemeClr val="tx1"/>
          </a:solidFill>
          <a:latin typeface="+mn-lt"/>
          <a:ea typeface="+mn-ea"/>
          <a:cs typeface="+mn-cs"/>
        </a:defRPr>
      </a:lvl8pPr>
      <a:lvl9pPr marL="1919268" indent="-112898" algn="l" defTabSz="451592" rtl="0" eaLnBrk="1" latinLnBrk="0" hangingPunct="1">
        <a:lnSpc>
          <a:spcPct val="90000"/>
        </a:lnSpc>
        <a:spcBef>
          <a:spcPts val="247"/>
        </a:spcBef>
        <a:buFont typeface="Arial" panose="020B0604020202020204" pitchFamily="34" charset="0"/>
        <a:buChar char="•"/>
        <a:defRPr sz="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1592" rtl="0" eaLnBrk="1" latinLnBrk="0" hangingPunct="1">
        <a:defRPr sz="889" kern="1200">
          <a:solidFill>
            <a:schemeClr val="tx1"/>
          </a:solidFill>
          <a:latin typeface="+mn-lt"/>
          <a:ea typeface="+mn-ea"/>
          <a:cs typeface="+mn-cs"/>
        </a:defRPr>
      </a:lvl1pPr>
      <a:lvl2pPr marL="225796" algn="l" defTabSz="451592" rtl="0" eaLnBrk="1" latinLnBrk="0" hangingPunct="1">
        <a:defRPr sz="889" kern="1200">
          <a:solidFill>
            <a:schemeClr val="tx1"/>
          </a:solidFill>
          <a:latin typeface="+mn-lt"/>
          <a:ea typeface="+mn-ea"/>
          <a:cs typeface="+mn-cs"/>
        </a:defRPr>
      </a:lvl2pPr>
      <a:lvl3pPr marL="451592" algn="l" defTabSz="451592" rtl="0" eaLnBrk="1" latinLnBrk="0" hangingPunct="1">
        <a:defRPr sz="889" kern="1200">
          <a:solidFill>
            <a:schemeClr val="tx1"/>
          </a:solidFill>
          <a:latin typeface="+mn-lt"/>
          <a:ea typeface="+mn-ea"/>
          <a:cs typeface="+mn-cs"/>
        </a:defRPr>
      </a:lvl3pPr>
      <a:lvl4pPr marL="677389" algn="l" defTabSz="451592" rtl="0" eaLnBrk="1" latinLnBrk="0" hangingPunct="1">
        <a:defRPr sz="889" kern="1200">
          <a:solidFill>
            <a:schemeClr val="tx1"/>
          </a:solidFill>
          <a:latin typeface="+mn-lt"/>
          <a:ea typeface="+mn-ea"/>
          <a:cs typeface="+mn-cs"/>
        </a:defRPr>
      </a:lvl4pPr>
      <a:lvl5pPr marL="903185" algn="l" defTabSz="451592" rtl="0" eaLnBrk="1" latinLnBrk="0" hangingPunct="1">
        <a:defRPr sz="889" kern="1200">
          <a:solidFill>
            <a:schemeClr val="tx1"/>
          </a:solidFill>
          <a:latin typeface="+mn-lt"/>
          <a:ea typeface="+mn-ea"/>
          <a:cs typeface="+mn-cs"/>
        </a:defRPr>
      </a:lvl5pPr>
      <a:lvl6pPr marL="1128981" algn="l" defTabSz="451592" rtl="0" eaLnBrk="1" latinLnBrk="0" hangingPunct="1">
        <a:defRPr sz="889" kern="1200">
          <a:solidFill>
            <a:schemeClr val="tx1"/>
          </a:solidFill>
          <a:latin typeface="+mn-lt"/>
          <a:ea typeface="+mn-ea"/>
          <a:cs typeface="+mn-cs"/>
        </a:defRPr>
      </a:lvl6pPr>
      <a:lvl7pPr marL="1354777" algn="l" defTabSz="451592" rtl="0" eaLnBrk="1" latinLnBrk="0" hangingPunct="1">
        <a:defRPr sz="889" kern="1200">
          <a:solidFill>
            <a:schemeClr val="tx1"/>
          </a:solidFill>
          <a:latin typeface="+mn-lt"/>
          <a:ea typeface="+mn-ea"/>
          <a:cs typeface="+mn-cs"/>
        </a:defRPr>
      </a:lvl7pPr>
      <a:lvl8pPr marL="1580574" algn="l" defTabSz="451592" rtl="0" eaLnBrk="1" latinLnBrk="0" hangingPunct="1">
        <a:defRPr sz="889" kern="1200">
          <a:solidFill>
            <a:schemeClr val="tx1"/>
          </a:solidFill>
          <a:latin typeface="+mn-lt"/>
          <a:ea typeface="+mn-ea"/>
          <a:cs typeface="+mn-cs"/>
        </a:defRPr>
      </a:lvl8pPr>
      <a:lvl9pPr marL="1806370" algn="l" defTabSz="451592" rtl="0" eaLnBrk="1" latinLnBrk="0" hangingPunct="1">
        <a:defRPr sz="8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tiny.cc/ReuniaoExecutivaMS" TargetMode="External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98DD092-A489-4B67-B559-293D7FAB1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909595"/>
            <a:ext cx="10515600" cy="1202638"/>
          </a:xfrm>
        </p:spPr>
        <p:txBody>
          <a:bodyPr/>
          <a:lstStyle/>
          <a:p>
            <a:r>
              <a:rPr lang="pt-BR"/>
              <a:t>REUNIÃO MENSAL</a:t>
            </a:r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97B306FF-CA48-4B3C-8FFC-84D58D9AC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112233"/>
            <a:ext cx="10515600" cy="31772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t-BR" b="1" dirty="0">
                <a:latin typeface="Arial" charset="0"/>
                <a:ea typeface="Arial" charset="0"/>
                <a:cs typeface="Arial" charset="0"/>
              </a:rPr>
              <a:t>SEJUSP -  SECRETARIA DE ESTADO DE JUSTIÇA E SEGURANÇA PÚBLICA</a:t>
            </a:r>
          </a:p>
          <a:p>
            <a:pPr>
              <a:lnSpc>
                <a:spcPct val="100000"/>
              </a:lnSpc>
            </a:pPr>
            <a:r>
              <a:rPr lang="pt-BR" sz="1800" dirty="0">
                <a:latin typeface="Arial" charset="0"/>
                <a:ea typeface="Arial" charset="0"/>
                <a:cs typeface="Arial" charset="0"/>
              </a:rPr>
              <a:t>SECRETÁRIO DE ESTADO: José Carlos Barbosa</a:t>
            </a:r>
          </a:p>
          <a:p>
            <a:pPr>
              <a:lnSpc>
                <a:spcPct val="100000"/>
              </a:lnSpc>
            </a:pPr>
            <a:r>
              <a:rPr lang="pt-BR" sz="1800" dirty="0"/>
              <a:t>SECRETÁRIO-ADJUNTO: Antônio Carlos Videira</a:t>
            </a:r>
          </a:p>
          <a:p>
            <a:pPr>
              <a:lnSpc>
                <a:spcPct val="100000"/>
              </a:lnSpc>
            </a:pPr>
            <a:r>
              <a:rPr lang="pt-BR" sz="1800" dirty="0"/>
              <a:t>PONTO FOCAL</a:t>
            </a:r>
            <a:r>
              <a:rPr lang="pt-BR" sz="1800" dirty="0" smtClean="0"/>
              <a:t>: 	Adriano </a:t>
            </a:r>
            <a:r>
              <a:rPr lang="pt-BR" sz="1800" dirty="0" err="1" smtClean="0"/>
              <a:t>Rampazo</a:t>
            </a:r>
            <a:endParaRPr lang="pt-BR" sz="1800" dirty="0" smtClean="0"/>
          </a:p>
          <a:p>
            <a:pPr>
              <a:lnSpc>
                <a:spcPct val="100000"/>
              </a:lnSpc>
            </a:pPr>
            <a:r>
              <a:rPr lang="pt-BR" sz="1800" dirty="0"/>
              <a:t>	</a:t>
            </a:r>
            <a:r>
              <a:rPr lang="pt-BR" sz="1800" dirty="0" smtClean="0"/>
              <a:t>			Marcos Takeshita</a:t>
            </a:r>
            <a:endParaRPr lang="pt-BR" sz="1800" dirty="0"/>
          </a:p>
          <a:p>
            <a:pPr>
              <a:lnSpc>
                <a:spcPct val="100000"/>
              </a:lnSpc>
            </a:pPr>
            <a:r>
              <a:rPr lang="pt-BR" b="1" dirty="0" smtClean="0">
                <a:latin typeface="Arial" charset="0"/>
                <a:ea typeface="Arial" charset="0"/>
                <a:cs typeface="Arial" charset="0"/>
              </a:rPr>
              <a:t>				</a:t>
            </a:r>
            <a:r>
              <a:rPr lang="pt-BR" dirty="0" err="1" smtClean="0">
                <a:latin typeface="Arial" charset="0"/>
                <a:ea typeface="Arial" charset="0"/>
                <a:cs typeface="Arial" charset="0"/>
              </a:rPr>
              <a:t>Neusivan</a:t>
            </a:r>
            <a:r>
              <a:rPr lang="pt-BR" dirty="0" smtClean="0">
                <a:latin typeface="Arial" charset="0"/>
                <a:ea typeface="Arial" charset="0"/>
                <a:cs typeface="Arial" charset="0"/>
              </a:rPr>
              <a:t> Fonseca</a:t>
            </a:r>
          </a:p>
          <a:p>
            <a:pPr>
              <a:lnSpc>
                <a:spcPct val="100000"/>
              </a:lnSpc>
            </a:pPr>
            <a:r>
              <a:rPr lang="pt-BR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pt-BR" dirty="0" smtClean="0">
                <a:latin typeface="Arial" charset="0"/>
                <a:ea typeface="Arial" charset="0"/>
                <a:cs typeface="Arial" charset="0"/>
              </a:rPr>
              <a:t>			</a:t>
            </a:r>
            <a:r>
              <a:rPr lang="pt-BR" dirty="0" err="1" smtClean="0">
                <a:latin typeface="Arial" charset="0"/>
                <a:ea typeface="Arial" charset="0"/>
                <a:cs typeface="Arial" charset="0"/>
              </a:rPr>
              <a:t>Elka</a:t>
            </a:r>
            <a:r>
              <a:rPr lang="pt-BR" dirty="0" smtClean="0">
                <a:latin typeface="Arial" charset="0"/>
                <a:ea typeface="Arial" charset="0"/>
                <a:cs typeface="Arial" charset="0"/>
              </a:rPr>
              <a:t> Blanco</a:t>
            </a:r>
          </a:p>
          <a:p>
            <a:pPr>
              <a:lnSpc>
                <a:spcPct val="100000"/>
              </a:lnSpc>
            </a:pPr>
            <a:r>
              <a:rPr lang="pt-BR" b="1" dirty="0" smtClean="0">
                <a:latin typeface="Arial" charset="0"/>
                <a:ea typeface="Arial" charset="0"/>
                <a:cs typeface="Arial" charset="0"/>
              </a:rPr>
              <a:t>Outubro </a:t>
            </a:r>
            <a:r>
              <a:rPr lang="pt-BR" b="1" dirty="0">
                <a:latin typeface="Arial" charset="0"/>
                <a:ea typeface="Arial" charset="0"/>
                <a:cs typeface="Arial" charset="0"/>
              </a:rPr>
              <a:t>2017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5642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4" name="CaixaDeTexto 3"/>
          <p:cNvSpPr txBox="1"/>
          <p:nvPr/>
        </p:nvSpPr>
        <p:spPr>
          <a:xfrm>
            <a:off x="124060" y="2115239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01157" y="2013797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96101"/>
              </p:ext>
            </p:extLst>
          </p:nvPr>
        </p:nvGraphicFramePr>
        <p:xfrm>
          <a:off x="124060" y="174983"/>
          <a:ext cx="6129338" cy="4426851"/>
        </p:xfrm>
        <a:graphic>
          <a:graphicData uri="http://schemas.openxmlformats.org/drawingml/2006/table">
            <a:tbl>
              <a:tblPr firstRow="1" firstCol="1" bandRow="1"/>
              <a:tblGrid>
                <a:gridCol w="565918"/>
                <a:gridCol w="1061339"/>
                <a:gridCol w="2287518"/>
                <a:gridCol w="1114425"/>
                <a:gridCol w="1100138"/>
              </a:tblGrid>
              <a:tr h="446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UG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Projeto/Processo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Entrega/Meta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Comprovação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 dirty="0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Prazo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991755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SEJUSP/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CGP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Construir e readequar as estruturas prediais da Coordenadoria Geral de Perícias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Reforma e operacionalização do Instituto de Medicina e Odontologia Legal (IMOL) de Campo Grande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Registros fotográficos e matérias jornalísticas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Dezembro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206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Implantação de Raio X no Núcleo Regional de Medicina Legal (NRML) de Dourados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Registros fotográficos e matérias jornalísticas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Dezembro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206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Operacionalização dos Núcleos Regionais de Medicina Legal (NRML) e de Laboratório (NRL) de Corumbá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Registros fotográficos e matérias jornalísticas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Dezembro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206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Reforma e Ampliação das estruturas prediais da Unidade Regional de Perícia e Identificação (URPI) de Corumbá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Registros fotográficos e matérias jornalísticas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Dezembro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264926"/>
              </p:ext>
            </p:extLst>
          </p:nvPr>
        </p:nvGraphicFramePr>
        <p:xfrm>
          <a:off x="6333700" y="146404"/>
          <a:ext cx="5777997" cy="4441015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111783"/>
                <a:gridCol w="2666214"/>
              </a:tblGrid>
              <a:tr h="564755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Situação atual da entrega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Situação prevista da entrega no fim do ano</a:t>
                      </a:r>
                      <a:endParaRPr lang="pt-BR" sz="1400" dirty="0"/>
                    </a:p>
                  </a:txBody>
                  <a:tcPr/>
                </a:tc>
              </a:tr>
              <a:tr h="933461">
                <a:tc>
                  <a:txBody>
                    <a:bodyPr/>
                    <a:lstStyle/>
                    <a:p>
                      <a:pPr marL="0" marR="0" indent="0" algn="l" defTabSz="4515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Praticamente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finalizada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faltando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baseline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apenas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baseline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alguns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baseline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equipamentos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baseline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serem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baseline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instalados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</a:t>
                      </a:r>
                      <a:r>
                        <a:rPr lang="pt-BR" sz="1400" baseline="0" dirty="0" smtClean="0"/>
                        <a:t> concluída</a:t>
                      </a:r>
                      <a:endParaRPr lang="pt-BR" sz="1400" dirty="0"/>
                    </a:p>
                  </a:txBody>
                  <a:tcPr>
                    <a:solidFill>
                      <a:srgbClr val="A6CE39"/>
                    </a:solidFill>
                  </a:tcPr>
                </a:tc>
              </a:tr>
              <a:tr h="980933">
                <a:tc>
                  <a:txBody>
                    <a:bodyPr/>
                    <a:lstStyle/>
                    <a:p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Ocorreu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a </a:t>
                      </a:r>
                      <a:r>
                        <a:rPr lang="en-US" sz="1400" b="0" i="0" baseline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licitação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para </a:t>
                      </a:r>
                      <a:r>
                        <a:rPr lang="en-US" sz="1400" b="0" i="0" baseline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instalação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do </a:t>
                      </a:r>
                      <a:r>
                        <a:rPr lang="en-US" sz="1400" b="0" i="0" baseline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equipamento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. </a:t>
                      </a:r>
                      <a:r>
                        <a:rPr lang="en-US" sz="1400" b="0" i="0" baseline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Aguardando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baseline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ordem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de </a:t>
                      </a:r>
                      <a:r>
                        <a:rPr lang="en-US" sz="1400" b="0" i="0" baseline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início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de </a:t>
                      </a:r>
                      <a:r>
                        <a:rPr lang="en-US" sz="1400" b="0" i="0" baseline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serviço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</a:t>
                      </a:r>
                      <a:r>
                        <a:rPr lang="pt-BR" sz="1400" baseline="0" dirty="0" smtClean="0"/>
                        <a:t> concluída</a:t>
                      </a:r>
                      <a:endParaRPr lang="pt-BR" sz="1400" dirty="0"/>
                    </a:p>
                  </a:txBody>
                  <a:tcPr>
                    <a:solidFill>
                      <a:srgbClr val="A6CE39"/>
                    </a:solidFill>
                  </a:tcPr>
                </a:tc>
              </a:tr>
              <a:tr h="980933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Aguardando</a:t>
                      </a:r>
                      <a:r>
                        <a:rPr lang="pt-BR" sz="1400" baseline="0" dirty="0" smtClean="0"/>
                        <a:t> abertura do processo licitatório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</a:t>
                      </a:r>
                      <a:r>
                        <a:rPr lang="pt-BR" sz="1400" baseline="0" dirty="0" smtClean="0"/>
                        <a:t> não ocorrerá</a:t>
                      </a:r>
                      <a:endParaRPr lang="pt-BR" sz="1400" dirty="0"/>
                    </a:p>
                  </a:txBody>
                  <a:tcPr>
                    <a:solidFill>
                      <a:srgbClr val="FF3300"/>
                    </a:solidFill>
                  </a:tcPr>
                </a:tc>
              </a:tr>
              <a:tr h="980933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Aguardando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abertura</a:t>
                      </a:r>
                      <a:r>
                        <a:rPr lang="en-US" sz="1400" dirty="0" smtClean="0"/>
                        <a:t> de </a:t>
                      </a:r>
                      <a:r>
                        <a:rPr lang="en-US" sz="1400" dirty="0" err="1" smtClean="0"/>
                        <a:t>processo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licitatório</a:t>
                      </a:r>
                      <a:r>
                        <a:rPr lang="en-US" sz="1400" dirty="0" smtClean="0"/>
                        <a:t> para </a:t>
                      </a:r>
                      <a:r>
                        <a:rPr lang="en-US" sz="1400" dirty="0" err="1" smtClean="0"/>
                        <a:t>realizarem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modificações</a:t>
                      </a:r>
                      <a:r>
                        <a:rPr lang="en-US" sz="1400" dirty="0" smtClean="0"/>
                        <a:t> que </a:t>
                      </a:r>
                      <a:r>
                        <a:rPr lang="en-US" sz="1400" dirty="0" err="1" smtClean="0"/>
                        <a:t>visam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err="1" smtClean="0"/>
                        <a:t>receber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os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equipamentos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</a:t>
                      </a:r>
                      <a:r>
                        <a:rPr lang="pt-BR" sz="1400" baseline="0" dirty="0" smtClean="0"/>
                        <a:t> não ocorrerá</a:t>
                      </a:r>
                      <a:endParaRPr lang="pt-BR" sz="1400" dirty="0"/>
                    </a:p>
                  </a:txBody>
                  <a:tcPr>
                    <a:solidFill>
                      <a:srgbClr val="FF33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464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4" name="CaixaDeTexto 3"/>
          <p:cNvSpPr txBox="1"/>
          <p:nvPr/>
        </p:nvSpPr>
        <p:spPr>
          <a:xfrm>
            <a:off x="318612" y="2115239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995709" y="2013797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545784"/>
              </p:ext>
            </p:extLst>
          </p:nvPr>
        </p:nvGraphicFramePr>
        <p:xfrm>
          <a:off x="299157" y="19456"/>
          <a:ext cx="5673625" cy="1717548"/>
        </p:xfrm>
        <a:graphic>
          <a:graphicData uri="http://schemas.openxmlformats.org/drawingml/2006/table">
            <a:tbl>
              <a:tblPr firstRow="1" firstCol="1" bandRow="1"/>
              <a:tblGrid>
                <a:gridCol w="643685"/>
                <a:gridCol w="1283148"/>
                <a:gridCol w="1381293"/>
                <a:gridCol w="1516345"/>
                <a:gridCol w="849154"/>
              </a:tblGrid>
              <a:tr h="4624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UG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Projeto/Processo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Entrega/Meta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Comprovação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Prazo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1755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SEJUSP/ DETRAN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Implantar Agência Fácil Central de Atendimento ao Cidadão em Dourados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Agência entregue e em funcionamento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Registros fotográficos e matérias jornalísticas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Dezembro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457179"/>
              </p:ext>
            </p:extLst>
          </p:nvPr>
        </p:nvGraphicFramePr>
        <p:xfrm>
          <a:off x="6116547" y="1"/>
          <a:ext cx="5777997" cy="176414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111783"/>
                <a:gridCol w="2666214"/>
              </a:tblGrid>
              <a:tr h="491024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Situação atual da entrega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Situação prevista da entrega no fim do ano</a:t>
                      </a:r>
                      <a:endParaRPr lang="pt-BR" sz="1400" dirty="0"/>
                    </a:p>
                  </a:txBody>
                  <a:tcPr/>
                </a:tc>
              </a:tr>
              <a:tr h="1245980">
                <a:tc>
                  <a:txBody>
                    <a:bodyPr/>
                    <a:lstStyle/>
                    <a:p>
                      <a:pPr marL="0" marR="0" indent="0" algn="l" defTabSz="4515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Como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não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houve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definição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do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imóvel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não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foram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iniciadas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as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obras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necessárias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para a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readequação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da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estrutura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.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</a:t>
                      </a:r>
                      <a:r>
                        <a:rPr lang="pt-BR" sz="1400" baseline="0" dirty="0" smtClean="0"/>
                        <a:t> não </a:t>
                      </a:r>
                      <a:r>
                        <a:rPr lang="pt-BR" sz="1400" baseline="0" dirty="0" smtClean="0"/>
                        <a:t>concluída</a:t>
                      </a:r>
                      <a:endParaRPr lang="pt-BR" sz="1400" dirty="0"/>
                    </a:p>
                  </a:txBody>
                  <a:tcPr>
                    <a:solidFill>
                      <a:srgbClr val="FF33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262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EF69EEF-B739-440B-A771-9B2F0DE5B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909595"/>
            <a:ext cx="11164532" cy="1202638"/>
          </a:xfrm>
        </p:spPr>
        <p:txBody>
          <a:bodyPr>
            <a:normAutofit/>
          </a:bodyPr>
          <a:lstStyle/>
          <a:p>
            <a:r>
              <a:rPr lang="pt-BR" sz="3600" dirty="0"/>
              <a:t>Segurança, </a:t>
            </a:r>
            <a:r>
              <a:rPr lang="pt-BR" sz="3600" dirty="0" smtClean="0"/>
              <a:t>Custódia </a:t>
            </a:r>
            <a:r>
              <a:rPr lang="pt-BR" sz="3600" dirty="0"/>
              <a:t>e Ressocialização de Execução Penal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BB35FE83-9F59-415A-9CA7-B38CB969D3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2000" b="1" dirty="0"/>
              <a:t>Gerente de programa: Rafael Garcia Ribeiro</a:t>
            </a:r>
          </a:p>
        </p:txBody>
      </p:sp>
    </p:spTree>
    <p:extLst>
      <p:ext uri="{BB962C8B-B14F-4D97-AF65-F5344CB8AC3E}">
        <p14:creationId xmlns:p14="http://schemas.microsoft.com/office/powerpoint/2010/main" val="342014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4" name="CaixaDeTexto 3"/>
          <p:cNvSpPr txBox="1"/>
          <p:nvPr/>
        </p:nvSpPr>
        <p:spPr>
          <a:xfrm>
            <a:off x="124060" y="2115239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01157" y="2013797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3772"/>
              </p:ext>
            </p:extLst>
          </p:nvPr>
        </p:nvGraphicFramePr>
        <p:xfrm>
          <a:off x="124060" y="1048044"/>
          <a:ext cx="6261991" cy="3651886"/>
        </p:xfrm>
        <a:graphic>
          <a:graphicData uri="http://schemas.openxmlformats.org/drawingml/2006/table">
            <a:tbl>
              <a:tblPr firstRow="1" firstCol="1" bandRow="1"/>
              <a:tblGrid>
                <a:gridCol w="686761"/>
                <a:gridCol w="1112653"/>
                <a:gridCol w="2412552"/>
                <a:gridCol w="1200400"/>
                <a:gridCol w="849625"/>
              </a:tblGrid>
              <a:tr h="5385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UG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 dirty="0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Projeto/Processo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Entrega/Meta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Comprovação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Prazo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55665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SEJUSP/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AGEPEN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Construir e reformar unidades prisionais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Entrega e operacionalização da cadeia pública no Complexo Penitenciário da Gameleira (unidade 1) em Campo Grande, com 603 vagas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Registros fotográficos e matérias jornalísticas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Dezembro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665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Entrega e operacionalização da ampliação do Estabelecimento Penal Masculino de Coxim, com 144 vagas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Registros fotográficos e matérias jornalísticas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Dezembro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857850"/>
              </p:ext>
            </p:extLst>
          </p:nvPr>
        </p:nvGraphicFramePr>
        <p:xfrm>
          <a:off x="6510111" y="1048044"/>
          <a:ext cx="5554070" cy="3746453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73102"/>
                <a:gridCol w="2580968"/>
              </a:tblGrid>
              <a:tr h="498403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Situação atual da entrega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Situação prevista da entrega no fim do ano</a:t>
                      </a:r>
                      <a:endParaRPr lang="pt-BR" sz="1400" dirty="0"/>
                    </a:p>
                  </a:txBody>
                  <a:tcPr/>
                </a:tc>
              </a:tr>
              <a:tr h="1589951">
                <a:tc>
                  <a:txBody>
                    <a:bodyPr/>
                    <a:lstStyle/>
                    <a:p>
                      <a:pPr marL="0" marR="0" indent="0" algn="l" defTabSz="4515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Obra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AGESUL e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Caixa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Econômica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para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reprogramação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da parte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elétrica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e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pintura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após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a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negociação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com a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empresa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para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conclusão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da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obra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.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Previsão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de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aprovação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ainda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em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Outubro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.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</a:t>
                      </a:r>
                      <a:r>
                        <a:rPr lang="pt-BR" sz="1400" baseline="0" dirty="0" smtClean="0"/>
                        <a:t> concluída</a:t>
                      </a:r>
                      <a:endParaRPr lang="pt-BR" sz="1400" dirty="0"/>
                    </a:p>
                  </a:txBody>
                  <a:tcPr>
                    <a:solidFill>
                      <a:srgbClr val="A6CE39"/>
                    </a:solidFill>
                  </a:tcPr>
                </a:tc>
              </a:tr>
              <a:tr h="1638342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Uma ata de preços para</a:t>
                      </a:r>
                      <a:r>
                        <a:rPr lang="pt-BR" sz="1400" baseline="0" dirty="0" smtClean="0"/>
                        <a:t> compra de materiais no valor de </a:t>
                      </a:r>
                      <a:r>
                        <a:rPr lang="pt-BR" sz="1400" baseline="0" dirty="0" err="1" smtClean="0"/>
                        <a:t>R</a:t>
                      </a:r>
                      <a:r>
                        <a:rPr lang="pt-BR" sz="1400" baseline="0" dirty="0" smtClean="0"/>
                        <a:t>$ 85 mil teve que ser cancelada. Foi aberta uma nova licitação e os</a:t>
                      </a:r>
                      <a:r>
                        <a:rPr lang="pt-BR" sz="1400" dirty="0" smtClean="0"/>
                        <a:t> itens encontram-se em padronização dentro da AGEPEN para posterior encaminhamento a SAD.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Não será concluída</a:t>
                      </a:r>
                      <a:endParaRPr lang="pt-BR" sz="1400" dirty="0"/>
                    </a:p>
                  </a:txBody>
                  <a:tcPr>
                    <a:solidFill>
                      <a:srgbClr val="FF33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778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4" name="CaixaDeTexto 3"/>
          <p:cNvSpPr txBox="1"/>
          <p:nvPr/>
        </p:nvSpPr>
        <p:spPr>
          <a:xfrm>
            <a:off x="124060" y="2115239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01157" y="2013797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920721"/>
              </p:ext>
            </p:extLst>
          </p:nvPr>
        </p:nvGraphicFramePr>
        <p:xfrm>
          <a:off x="124058" y="1862307"/>
          <a:ext cx="5917512" cy="3667549"/>
        </p:xfrm>
        <a:graphic>
          <a:graphicData uri="http://schemas.openxmlformats.org/drawingml/2006/table">
            <a:tbl>
              <a:tblPr firstRow="1" firstCol="1" bandRow="1"/>
              <a:tblGrid>
                <a:gridCol w="643385"/>
                <a:gridCol w="1273628"/>
                <a:gridCol w="2302799"/>
                <a:gridCol w="962916"/>
                <a:gridCol w="734784"/>
              </a:tblGrid>
              <a:tr h="514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 dirty="0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UG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Projeto/Processo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Entrega/Meta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Comprovação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Prazo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09380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SEJUSP/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SAS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Reformar unidades socioeducativas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Reforma da Unidade Educacional de Internação Masculina “</a:t>
                      </a:r>
                      <a:r>
                        <a:rPr lang="pt-BR" sz="1400" dirty="0" err="1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Mitaí</a:t>
                      </a:r>
                      <a:r>
                        <a:rPr lang="pt-BR" sz="1400" dirty="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” de Ponta Porã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Registros fotográficos e matérias jornalísticas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Dezembro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5899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Reforma da Unidade Educacional de Internação “Dom Bosco” de Campo Grande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Registros fotográficos e matérias jornalísticas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Dezembro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592603"/>
              </p:ext>
            </p:extLst>
          </p:nvPr>
        </p:nvGraphicFramePr>
        <p:xfrm>
          <a:off x="6165628" y="1862307"/>
          <a:ext cx="5777997" cy="3667549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697856"/>
                <a:gridCol w="2080141"/>
              </a:tblGrid>
              <a:tr h="521664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Situação atual da entrega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Situação prevista da entrega no fim do ano</a:t>
                      </a:r>
                      <a:endParaRPr lang="pt-BR" sz="1400" dirty="0"/>
                    </a:p>
                  </a:txBody>
                  <a:tcPr/>
                </a:tc>
              </a:tr>
              <a:tr h="1134205">
                <a:tc>
                  <a:txBody>
                    <a:bodyPr/>
                    <a:lstStyle/>
                    <a:p>
                      <a:pPr marL="0" marR="0" indent="0" algn="l" defTabSz="4515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Problema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relacionado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a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cadeira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odontológica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que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está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tentando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ser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resolvido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com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apoio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do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município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baseline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ou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Secretaria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de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Saúde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do Estado.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</a:t>
                      </a:r>
                      <a:r>
                        <a:rPr lang="pt-BR" sz="1400" baseline="0" dirty="0" smtClean="0"/>
                        <a:t> concluída</a:t>
                      </a:r>
                      <a:endParaRPr lang="pt-BR" sz="1400" dirty="0"/>
                    </a:p>
                  </a:txBody>
                  <a:tcPr>
                    <a:solidFill>
                      <a:srgbClr val="A6CE39"/>
                    </a:solidFill>
                  </a:tcPr>
                </a:tc>
              </a:tr>
              <a:tr h="1891655">
                <a:tc>
                  <a:txBody>
                    <a:bodyPr/>
                    <a:lstStyle/>
                    <a:p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Não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houve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avanços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.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Ainda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estão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aguardando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a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ordem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de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serviço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da AGESUL para que a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obra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tenha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início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. A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licitação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irá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completar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um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ano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em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breve, o que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significa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que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os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valores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terão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que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ser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reajustados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.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Houve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contato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do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Mecanismo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Nacional de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Prevenção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e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Combate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a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Tortura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(MNPCT) para que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haja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uma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reunião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de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acompanhamento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no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fim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de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Novembro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.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Não será concluída</a:t>
                      </a:r>
                      <a:endParaRPr lang="pt-BR" sz="1400" dirty="0"/>
                    </a:p>
                  </a:txBody>
                  <a:tcPr>
                    <a:solidFill>
                      <a:srgbClr val="FF33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231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D7DC78B-77A4-4508-BA43-65D46252A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err="1"/>
              <a:t>Pró-Vida</a:t>
            </a:r>
            <a:r>
              <a:rPr lang="pt-BR" sz="3600" dirty="0"/>
              <a:t> e Segurança Para Todos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AA91CFE3-C6DF-4073-A232-3551EC1C95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2000" b="1" dirty="0"/>
              <a:t>Gerente de programa: Edilson José de Oliveira Ramos</a:t>
            </a:r>
          </a:p>
        </p:txBody>
      </p:sp>
    </p:spTree>
    <p:extLst>
      <p:ext uri="{BB962C8B-B14F-4D97-AF65-F5344CB8AC3E}">
        <p14:creationId xmlns:p14="http://schemas.microsoft.com/office/powerpoint/2010/main" val="389485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4" name="CaixaDeTexto 3"/>
          <p:cNvSpPr txBox="1"/>
          <p:nvPr/>
        </p:nvSpPr>
        <p:spPr>
          <a:xfrm>
            <a:off x="124060" y="2115239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01157" y="2013797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633505"/>
              </p:ext>
            </p:extLst>
          </p:nvPr>
        </p:nvGraphicFramePr>
        <p:xfrm>
          <a:off x="124059" y="114308"/>
          <a:ext cx="5378669" cy="4399563"/>
        </p:xfrm>
        <a:graphic>
          <a:graphicData uri="http://schemas.openxmlformats.org/drawingml/2006/table">
            <a:tbl>
              <a:tblPr firstRow="1" firstCol="1" bandRow="1"/>
              <a:tblGrid>
                <a:gridCol w="637120"/>
                <a:gridCol w="879482"/>
                <a:gridCol w="1075984"/>
                <a:gridCol w="2050549"/>
                <a:gridCol w="735534"/>
              </a:tblGrid>
              <a:tr h="162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UG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Projeto/Processo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Entrega/Meta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Comprovação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Prazo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975793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SEJUSP/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PMMS-PCMS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Fortalecer e ampliar as operações policiais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Operações “Carnaval” realizada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Relatórios de operações, </a:t>
                      </a:r>
                      <a:r>
                        <a:rPr lang="pt-BR" sz="1400"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registros fotográficos e matérias jornalísticas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Fevereiro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7579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Operação “Final de ano” realizada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Relatórios de operações, </a:t>
                      </a:r>
                      <a:r>
                        <a:rPr lang="pt-BR" sz="1400"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registros fotográficos e matérias jornalísticas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Dezembro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7579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Operação “Rodoviárias” realizada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Relatórios de operações, </a:t>
                      </a:r>
                      <a:r>
                        <a:rPr lang="pt-BR" sz="1400"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registros fotográficos e matérias jornalísticas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Dezembro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7579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Sete operações “Cidade Tranquila” realizadas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Relatórios de operações, </a:t>
                      </a:r>
                      <a:r>
                        <a:rPr lang="pt-BR" sz="1400"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registros fotográficos e matérias jornalísticas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Dezembro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041966"/>
              </p:ext>
            </p:extLst>
          </p:nvPr>
        </p:nvGraphicFramePr>
        <p:xfrm>
          <a:off x="5784244" y="114308"/>
          <a:ext cx="5777997" cy="4414485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111783"/>
                <a:gridCol w="2666214"/>
              </a:tblGrid>
              <a:tr h="503237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Situação atual da entrega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Situação prevista da entrega no fim do ano</a:t>
                      </a:r>
                      <a:endParaRPr lang="pt-BR" sz="1400" dirty="0"/>
                    </a:p>
                  </a:txBody>
                  <a:tcPr/>
                </a:tc>
              </a:tr>
              <a:tr h="924003">
                <a:tc>
                  <a:txBody>
                    <a:bodyPr/>
                    <a:lstStyle/>
                    <a:p>
                      <a:pPr marL="0" marR="0" indent="0" algn="l" defTabSz="4515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Realizada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</a:t>
                      </a:r>
                      <a:r>
                        <a:rPr lang="pt-BR" sz="1400" baseline="0" dirty="0" smtClean="0"/>
                        <a:t> concluída</a:t>
                      </a:r>
                      <a:endParaRPr lang="pt-BR" sz="1400" dirty="0"/>
                    </a:p>
                  </a:txBody>
                  <a:tcPr>
                    <a:solidFill>
                      <a:srgbClr val="A6CE39"/>
                    </a:solidFill>
                  </a:tcPr>
                </a:tc>
              </a:tr>
              <a:tr h="919783">
                <a:tc>
                  <a:txBody>
                    <a:bodyPr/>
                    <a:lstStyle/>
                    <a:p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realizar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</a:t>
                      </a:r>
                      <a:r>
                        <a:rPr lang="pt-BR" sz="1400" baseline="0" dirty="0" smtClean="0"/>
                        <a:t> concluída</a:t>
                      </a:r>
                      <a:endParaRPr lang="pt-BR" sz="1400" dirty="0"/>
                    </a:p>
                  </a:txBody>
                  <a:tcPr>
                    <a:solidFill>
                      <a:srgbClr val="A6CE39"/>
                    </a:solidFill>
                  </a:tcPr>
                </a:tc>
              </a:tr>
              <a:tr h="999074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Realizada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smtClean="0"/>
                        <a:t>Entrega</a:t>
                      </a:r>
                      <a:r>
                        <a:rPr lang="pt-BR" sz="1400" baseline="0" smtClean="0"/>
                        <a:t> concluída</a:t>
                      </a:r>
                      <a:endParaRPr lang="pt-BR" sz="1400" dirty="0"/>
                    </a:p>
                  </a:txBody>
                  <a:tcPr>
                    <a:solidFill>
                      <a:srgbClr val="A6CE39"/>
                    </a:solidFill>
                  </a:tcPr>
                </a:tc>
              </a:tr>
              <a:tr h="1053465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Realizada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</a:t>
                      </a:r>
                      <a:r>
                        <a:rPr lang="pt-BR" sz="1400" baseline="0" dirty="0" smtClean="0"/>
                        <a:t> concluída</a:t>
                      </a:r>
                      <a:endParaRPr lang="pt-BR" sz="1400" dirty="0"/>
                    </a:p>
                  </a:txBody>
                  <a:tcPr>
                    <a:solidFill>
                      <a:srgbClr val="A6CE3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119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4" name="CaixaDeTexto 3"/>
          <p:cNvSpPr txBox="1"/>
          <p:nvPr/>
        </p:nvSpPr>
        <p:spPr>
          <a:xfrm>
            <a:off x="124060" y="2115239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01157" y="2013797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398487"/>
              </p:ext>
            </p:extLst>
          </p:nvPr>
        </p:nvGraphicFramePr>
        <p:xfrm>
          <a:off x="124060" y="191729"/>
          <a:ext cx="5775295" cy="1472184"/>
        </p:xfrm>
        <a:graphic>
          <a:graphicData uri="http://schemas.openxmlformats.org/drawingml/2006/table">
            <a:tbl>
              <a:tblPr firstRow="1" firstCol="1" bandRow="1"/>
              <a:tblGrid>
                <a:gridCol w="642856"/>
                <a:gridCol w="1104727"/>
                <a:gridCol w="1517638"/>
                <a:gridCol w="1772654"/>
                <a:gridCol w="737420"/>
              </a:tblGrid>
              <a:tr h="3207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UG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Projeto/Processo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Entrega/Meta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Comprovação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Prazo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9623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SEJUSP/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SEDE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Implantar o projeto Escola Segura, Família Forte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Projeto piloto realizado em Campo Grande e resultados avaliados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Pesquisa de satisfação, registros fotográficos e matérias jornalísticas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Dezembro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274063"/>
              </p:ext>
            </p:extLst>
          </p:nvPr>
        </p:nvGraphicFramePr>
        <p:xfrm>
          <a:off x="6095999" y="191730"/>
          <a:ext cx="5968181" cy="1515554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476957"/>
                <a:gridCol w="2491224"/>
              </a:tblGrid>
              <a:tr h="47479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Situação atual da entrega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Situação prevista da entrega no fim do ano</a:t>
                      </a:r>
                      <a:endParaRPr lang="pt-BR" sz="1400" dirty="0"/>
                    </a:p>
                  </a:txBody>
                  <a:tcPr/>
                </a:tc>
              </a:tr>
              <a:tr h="997394">
                <a:tc>
                  <a:txBody>
                    <a:bodyPr/>
                    <a:lstStyle/>
                    <a:p>
                      <a:pPr marL="0" marR="0" indent="0" algn="l" defTabSz="4515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dia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04 de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Outubro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ocorreu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o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lançamento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do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programa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e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ele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está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atualmente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em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operação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.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 </a:t>
                      </a:r>
                      <a:r>
                        <a:rPr lang="pt-BR" sz="1400" baseline="0" dirty="0" smtClean="0"/>
                        <a:t>concluída</a:t>
                      </a:r>
                      <a:endParaRPr lang="pt-BR" sz="1400" dirty="0"/>
                    </a:p>
                  </a:txBody>
                  <a:tcPr>
                    <a:solidFill>
                      <a:srgbClr val="A6CE3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1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4" name="CaixaDeTexto 3"/>
          <p:cNvSpPr txBox="1"/>
          <p:nvPr/>
        </p:nvSpPr>
        <p:spPr>
          <a:xfrm>
            <a:off x="124060" y="2115239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01157" y="2013797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413059"/>
              </p:ext>
            </p:extLst>
          </p:nvPr>
        </p:nvGraphicFramePr>
        <p:xfrm>
          <a:off x="124060" y="160452"/>
          <a:ext cx="5542643" cy="1692269"/>
        </p:xfrm>
        <a:graphic>
          <a:graphicData uri="http://schemas.openxmlformats.org/drawingml/2006/table">
            <a:tbl>
              <a:tblPr firstRow="1" firstCol="1" bandRow="1"/>
              <a:tblGrid>
                <a:gridCol w="629686"/>
                <a:gridCol w="1371268"/>
                <a:gridCol w="1133341"/>
                <a:gridCol w="1532586"/>
                <a:gridCol w="875762"/>
              </a:tblGrid>
              <a:tr h="5266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UG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Projeto/Processo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Entrega/Meta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Comprovação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Prazo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1655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SEJUSP/ DETRAN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Implantar sinalização viária nos municípios de Mato Grosso do Sul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10 municípios contemplados com sinalização viária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Registros fotográficos e matérias jornalísticas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Dezembro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187933"/>
              </p:ext>
            </p:extLst>
          </p:nvPr>
        </p:nvGraphicFramePr>
        <p:xfrm>
          <a:off x="5961890" y="139224"/>
          <a:ext cx="6089902" cy="2132055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547870"/>
                <a:gridCol w="2542032"/>
              </a:tblGrid>
              <a:tr h="547095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Situação atual da entrega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Situação prevista da entrega no fim do ano</a:t>
                      </a:r>
                      <a:endParaRPr lang="pt-BR" sz="1400" dirty="0"/>
                    </a:p>
                  </a:txBody>
                  <a:tcPr/>
                </a:tc>
              </a:tr>
              <a:tr h="1552111">
                <a:tc>
                  <a:txBody>
                    <a:bodyPr/>
                    <a:lstStyle/>
                    <a:p>
                      <a:pPr marL="0" marR="0" indent="0" algn="l" defTabSz="4515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municípios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tiveram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seus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convênios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assinados</a:t>
                      </a:r>
                      <a:endParaRPr lang="en-US" sz="1400" b="0" i="0" dirty="0" smtClean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indent="0" algn="l" defTabSz="4515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dirty="0" smtClean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indent="0" algn="l" defTabSz="4515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décimo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município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a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princípio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seria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Jaraguari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. No </a:t>
                      </a:r>
                      <a:r>
                        <a:rPr lang="en-US" sz="1400" b="0" i="0" baseline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entanto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lang="en-US" sz="1400" b="0" i="0" baseline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dificuldades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para </a:t>
                      </a:r>
                      <a:r>
                        <a:rPr lang="en-US" sz="1400" b="0" i="0" baseline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assinar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o </a:t>
                      </a:r>
                      <a:r>
                        <a:rPr lang="en-US" sz="1400" b="0" i="0" baseline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convênio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baseline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podem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baseline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fazer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com que outro </a:t>
                      </a:r>
                      <a:r>
                        <a:rPr lang="en-US" sz="1400" b="0" i="0" baseline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município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baseline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seja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baseline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contemplado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.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 </a:t>
                      </a:r>
                      <a:r>
                        <a:rPr lang="pt-BR" sz="1400" baseline="0" dirty="0" smtClean="0"/>
                        <a:t>concluída</a:t>
                      </a:r>
                      <a:endParaRPr lang="pt-BR" sz="1400" dirty="0"/>
                    </a:p>
                  </a:txBody>
                  <a:tcPr>
                    <a:solidFill>
                      <a:srgbClr val="A6CE3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132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4" name="CaixaDeTexto 3"/>
          <p:cNvSpPr txBox="1"/>
          <p:nvPr/>
        </p:nvSpPr>
        <p:spPr>
          <a:xfrm>
            <a:off x="124060" y="2115239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01157" y="2013797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2325"/>
              </p:ext>
            </p:extLst>
          </p:nvPr>
        </p:nvGraphicFramePr>
        <p:xfrm>
          <a:off x="128017" y="109729"/>
          <a:ext cx="5705856" cy="2304287"/>
        </p:xfrm>
        <a:graphic>
          <a:graphicData uri="http://schemas.openxmlformats.org/drawingml/2006/table">
            <a:tbl>
              <a:tblPr firstRow="1" firstCol="1" bandRow="1"/>
              <a:tblGrid>
                <a:gridCol w="731519"/>
                <a:gridCol w="995052"/>
                <a:gridCol w="1748148"/>
                <a:gridCol w="1207008"/>
                <a:gridCol w="1024129"/>
              </a:tblGrid>
              <a:tr h="768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UG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Projeto/Processo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Entrega/Meta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Comprovação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Prazo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5361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SEJUSP/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CBMMS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Ampliar o serviço de Bombeiro Militar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Ativação de Seções Comunitárias de Bombeiros Militares em dois municípios do Estado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Registros fotográficos e matérias jornalísticas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Dezembro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053457"/>
              </p:ext>
            </p:extLst>
          </p:nvPr>
        </p:nvGraphicFramePr>
        <p:xfrm>
          <a:off x="5961890" y="109728"/>
          <a:ext cx="6089902" cy="230428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547870"/>
                <a:gridCol w="2542032"/>
              </a:tblGrid>
              <a:tr h="752177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Situação atual da entrega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Situação prevista da entrega no fim do ano</a:t>
                      </a:r>
                      <a:endParaRPr lang="pt-BR" sz="1400" dirty="0"/>
                    </a:p>
                  </a:txBody>
                  <a:tcPr/>
                </a:tc>
              </a:tr>
              <a:tr h="1552111">
                <a:tc>
                  <a:txBody>
                    <a:bodyPr/>
                    <a:lstStyle/>
                    <a:p>
                      <a:pPr marL="0" marR="0" indent="0" algn="l" defTabSz="4515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Uma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seção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comunitária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já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foi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entregue</a:t>
                      </a:r>
                      <a:endParaRPr lang="en-US" sz="1400" b="0" i="0" dirty="0" smtClean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indent="0" algn="l" defTabSz="4515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dirty="0" smtClean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indent="0" algn="l" defTabSz="4515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As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obras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de contra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partida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do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município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de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Terenos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encontram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-se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paradas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.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Há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o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risco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da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obra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não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ser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concluída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até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o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fim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do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ano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.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 parcialmente</a:t>
                      </a:r>
                      <a:r>
                        <a:rPr lang="pt-BR" sz="1400" baseline="0" dirty="0" smtClean="0"/>
                        <a:t> concluída</a:t>
                      </a:r>
                      <a:endParaRPr lang="pt-BR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779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B81A2A2F-730E-45EE-AEFA-653C435CD2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502" y="463826"/>
            <a:ext cx="10811628" cy="5974779"/>
          </a:xfrm>
          <a:prstGeom prst="rect">
            <a:avLst/>
          </a:prstGeom>
        </p:spPr>
      </p:pic>
      <p:sp>
        <p:nvSpPr>
          <p:cNvPr id="11" name="Retângulo de cantos arredondados 2">
            <a:extLst>
              <a:ext uri="{FF2B5EF4-FFF2-40B4-BE49-F238E27FC236}">
                <a16:creationId xmlns="" xmlns:a16="http://schemas.microsoft.com/office/drawing/2014/main" id="{A2E8F6FB-C26E-40D7-A0F1-34DBC57489D1}"/>
              </a:ext>
            </a:extLst>
          </p:cNvPr>
          <p:cNvSpPr/>
          <p:nvPr/>
        </p:nvSpPr>
        <p:spPr>
          <a:xfrm>
            <a:off x="962527" y="2794293"/>
            <a:ext cx="2983832" cy="943517"/>
          </a:xfrm>
          <a:prstGeom prst="round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 dirty="0"/>
          </a:p>
        </p:txBody>
      </p:sp>
    </p:spTree>
    <p:extLst>
      <p:ext uri="{BB962C8B-B14F-4D97-AF65-F5344CB8AC3E}">
        <p14:creationId xmlns:p14="http://schemas.microsoft.com/office/powerpoint/2010/main" val="282618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4" name="CaixaDeTexto 3"/>
          <p:cNvSpPr txBox="1"/>
          <p:nvPr/>
        </p:nvSpPr>
        <p:spPr>
          <a:xfrm>
            <a:off x="124060" y="2115239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01157" y="2013797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400668"/>
              </p:ext>
            </p:extLst>
          </p:nvPr>
        </p:nvGraphicFramePr>
        <p:xfrm>
          <a:off x="124062" y="122846"/>
          <a:ext cx="5844118" cy="1717548"/>
        </p:xfrm>
        <a:graphic>
          <a:graphicData uri="http://schemas.openxmlformats.org/drawingml/2006/table">
            <a:tbl>
              <a:tblPr firstRow="1" firstCol="1" bandRow="1"/>
              <a:tblGrid>
                <a:gridCol w="775348"/>
                <a:gridCol w="1304144"/>
                <a:gridCol w="1319135"/>
                <a:gridCol w="1588957"/>
                <a:gridCol w="856534"/>
              </a:tblGrid>
              <a:tr h="390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 dirty="0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UG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Projeto/Processo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Entrega/Meta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Comprovação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Prazo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83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SEJUSP/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CGPA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Implantar sistemática de policiamento aéreo ostensivo e preventivo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Operações aéreas de segurança pública com no mínimo 30 horas de voo mensais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Relatórios de operações, registros fotográficos e matérias jornalísticas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Dezembro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25239"/>
              </p:ext>
            </p:extLst>
          </p:nvPr>
        </p:nvGraphicFramePr>
        <p:xfrm>
          <a:off x="6095999" y="191730"/>
          <a:ext cx="5968181" cy="466344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476957"/>
                <a:gridCol w="2491224"/>
              </a:tblGrid>
              <a:tr h="47479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Situação atual da entrega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Situação prevista da entrega no fim do ano</a:t>
                      </a:r>
                      <a:endParaRPr lang="pt-BR" sz="1400" dirty="0"/>
                    </a:p>
                  </a:txBody>
                  <a:tcPr/>
                </a:tc>
              </a:tr>
              <a:tr h="997394">
                <a:tc>
                  <a:txBody>
                    <a:bodyPr/>
                    <a:lstStyle/>
                    <a:p>
                      <a:pPr marL="0" marR="0" indent="0" algn="l" defTabSz="4515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Dificuldades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para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conseguir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o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pagamento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de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combustível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e para a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empresa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JPA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Manutenção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de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Aeronaves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(que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fornece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os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serviços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de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manutenção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troca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de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peças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e outros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serviços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diversos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relacionados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a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aeronave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)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geraram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redução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quantidade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de horas-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vôo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por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mês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.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Em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negociação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com a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empresa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JPA para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definir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se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ela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continuará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até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o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fim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do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ano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prestando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serviços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Estado.</a:t>
                      </a:r>
                    </a:p>
                    <a:p>
                      <a:pPr marL="0" marR="0" indent="0" algn="l" defTabSz="4515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dirty="0" smtClean="0"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indent="0" algn="l" defTabSz="4515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Média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de horas-</a:t>
                      </a:r>
                      <a:r>
                        <a:rPr lang="en-US" sz="1400" b="0" i="0" baseline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vôo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baseline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por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baseline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mês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  <a:p>
                      <a:pPr marL="0" marR="0" indent="0" algn="l" defTabSz="4515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4515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Abril: 13,3</a:t>
                      </a:r>
                    </a:p>
                    <a:p>
                      <a:pPr marL="0" marR="0" indent="0" algn="l" defTabSz="4515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Maio: 27</a:t>
                      </a:r>
                    </a:p>
                    <a:p>
                      <a:pPr marL="0" marR="0" indent="0" algn="l" defTabSz="4515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Junho: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19,1</a:t>
                      </a:r>
                    </a:p>
                    <a:p>
                      <a:pPr marL="0" marR="0" indent="0" algn="l" defTabSz="4515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baseline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Julho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: 17,7</a:t>
                      </a:r>
                    </a:p>
                    <a:p>
                      <a:pPr marL="0" marR="0" indent="0" algn="l" defTabSz="4515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Agosto: 19,3</a:t>
                      </a:r>
                    </a:p>
                    <a:p>
                      <a:pPr marL="0" marR="0" indent="0" algn="l" defTabSz="4515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baseline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Setembro</a:t>
                      </a:r>
                      <a:r>
                        <a:rPr lang="en-US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: 8,8</a:t>
                      </a:r>
                      <a:endParaRPr lang="pt-BR" sz="14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 não </a:t>
                      </a:r>
                      <a:r>
                        <a:rPr lang="pt-BR" sz="1400" baseline="0" dirty="0" smtClean="0"/>
                        <a:t>concluída</a:t>
                      </a:r>
                      <a:endParaRPr lang="pt-BR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61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4" name="CaixaDeTexto 3"/>
          <p:cNvSpPr txBox="1"/>
          <p:nvPr/>
        </p:nvSpPr>
        <p:spPr>
          <a:xfrm>
            <a:off x="124060" y="2115239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01157" y="2013797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342273"/>
              </p:ext>
            </p:extLst>
          </p:nvPr>
        </p:nvGraphicFramePr>
        <p:xfrm>
          <a:off x="70273" y="0"/>
          <a:ext cx="6993917" cy="6840908"/>
        </p:xfrm>
        <a:graphic>
          <a:graphicData uri="http://schemas.openxmlformats.org/drawingml/2006/table">
            <a:tbl>
              <a:tblPr firstRow="1" firstCol="1" bandRow="1"/>
              <a:tblGrid>
                <a:gridCol w="702910"/>
                <a:gridCol w="1413423"/>
                <a:gridCol w="3407371"/>
                <a:gridCol w="810407"/>
                <a:gridCol w="659806"/>
              </a:tblGrid>
              <a:tr h="4434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 dirty="0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UG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Projeto/Processo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Entrega/Meta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Comprovação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Prazo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330362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SEJUSP/ DETRAN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Realizar aperfeiçoamento dos serviços prestados pelo Detran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Projeto CNH Digital: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- </a:t>
                      </a:r>
                      <a:r>
                        <a:rPr lang="pt-BR" sz="1400" dirty="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Virtualização de 60% dos processos;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- Redução de 07 para 03 dias no tempo de emissão do CNH no interior do Estado;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- Redução do índice de erros na composição dos processos de 6% para 3%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Relatórios e matérias jornalísticas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Dezembro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727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Projeto  Condutor Legal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- Redução de 25% no tempo médio para apuração dos processos de penalidade para condutores;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- Redução de R$ 200.000,00/ano nos custos com correspondência para o envio do Aviso de Recebimento (AR) para condutores com penalidades;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- Automação da ferramenta de trâmite dos processos de penalidade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Relatórios e matérias jornalísticas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Dezembro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07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Projeto CRV Fácil: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- Redução de tempo em 50% nos processos de emissão de Certificado de Registro e Licenciamento do Veículo (CRLV) e Certificado de Registro de Veículos (CRV);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- Redução de R$ 300.000,00/ano nos processos de emissão de CRLV e CRV;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- Redução de 15 para 07 dias no tempo de emissão do documento para o proprietário do veículo na situação de alteração de características veicular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Relatórios e matérias jornalísticas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Dezembro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094549"/>
              </p:ext>
            </p:extLst>
          </p:nvPr>
        </p:nvGraphicFramePr>
        <p:xfrm>
          <a:off x="7202952" y="0"/>
          <a:ext cx="4850285" cy="3460082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612157"/>
                <a:gridCol w="2238128"/>
              </a:tblGrid>
              <a:tr h="564755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Situação atual da entrega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Situação prevista da entrega no fim do ano</a:t>
                      </a:r>
                      <a:endParaRPr lang="pt-BR" sz="1400" dirty="0"/>
                    </a:p>
                  </a:txBody>
                  <a:tcPr/>
                </a:tc>
              </a:tr>
              <a:tr h="933461">
                <a:tc>
                  <a:txBody>
                    <a:bodyPr/>
                    <a:lstStyle/>
                    <a:p>
                      <a:pPr marL="0" marR="0" indent="0" algn="l" defTabSz="4515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Projeto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em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andamento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</a:t>
                      </a:r>
                      <a:r>
                        <a:rPr lang="pt-BR" sz="1400" baseline="0" dirty="0" smtClean="0"/>
                        <a:t> concluída</a:t>
                      </a:r>
                      <a:endParaRPr lang="pt-BR" sz="1400" dirty="0"/>
                    </a:p>
                  </a:txBody>
                  <a:tcPr>
                    <a:solidFill>
                      <a:srgbClr val="A6CE39"/>
                    </a:solidFill>
                  </a:tcPr>
                </a:tc>
              </a:tr>
              <a:tr h="980933">
                <a:tc>
                  <a:txBody>
                    <a:bodyPr/>
                    <a:lstStyle/>
                    <a:p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Projeto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em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andamento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</a:t>
                      </a:r>
                      <a:r>
                        <a:rPr lang="pt-BR" sz="1400" baseline="0" dirty="0" smtClean="0"/>
                        <a:t> concluída</a:t>
                      </a:r>
                      <a:endParaRPr lang="pt-BR" sz="1400" dirty="0"/>
                    </a:p>
                  </a:txBody>
                  <a:tcPr>
                    <a:solidFill>
                      <a:srgbClr val="A6CE39"/>
                    </a:solidFill>
                  </a:tcPr>
                </a:tc>
              </a:tr>
              <a:tr h="980933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Projeto</a:t>
                      </a:r>
                      <a:r>
                        <a:rPr lang="pt-BR" sz="1400" baseline="0" dirty="0" smtClean="0"/>
                        <a:t> não está mais sendo tocado pela equipe do Escritório de Processos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</a:t>
                      </a:r>
                      <a:r>
                        <a:rPr lang="pt-BR" sz="1400" baseline="0" dirty="0" smtClean="0"/>
                        <a:t> não ocorrerá</a:t>
                      </a:r>
                      <a:endParaRPr lang="pt-BR" sz="1400" dirty="0"/>
                    </a:p>
                  </a:txBody>
                  <a:tcPr>
                    <a:solidFill>
                      <a:srgbClr val="FF33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711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4" name="CaixaDeTexto 3"/>
          <p:cNvSpPr txBox="1"/>
          <p:nvPr/>
        </p:nvSpPr>
        <p:spPr>
          <a:xfrm>
            <a:off x="124060" y="2115239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01157" y="2013797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2380956"/>
              </p:ext>
            </p:extLst>
          </p:nvPr>
        </p:nvGraphicFramePr>
        <p:xfrm>
          <a:off x="2097741" y="591671"/>
          <a:ext cx="7990156" cy="5838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328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4" name="CaixaDeTexto 3"/>
          <p:cNvSpPr txBox="1"/>
          <p:nvPr/>
        </p:nvSpPr>
        <p:spPr>
          <a:xfrm>
            <a:off x="124060" y="2115239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01157" y="2013797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292753"/>
              </p:ext>
            </p:extLst>
          </p:nvPr>
        </p:nvGraphicFramePr>
        <p:xfrm>
          <a:off x="2097741" y="591671"/>
          <a:ext cx="7990156" cy="5838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857865"/>
              </p:ext>
            </p:extLst>
          </p:nvPr>
        </p:nvGraphicFramePr>
        <p:xfrm>
          <a:off x="7952486" y="2013797"/>
          <a:ext cx="3874472" cy="32433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3220"/>
                <a:gridCol w="2271252"/>
              </a:tblGrid>
              <a:tr h="3127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Não</a:t>
                      </a:r>
                      <a:r>
                        <a:rPr lang="en-US" sz="10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iniciada</a:t>
                      </a:r>
                      <a:endParaRPr lang="en-US" sz="1000" b="0" i="0" u="none" strike="noStrike" dirty="0">
                        <a:solidFill>
                          <a:srgbClr val="C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0670" marR="10670" marT="1067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Agência Fácil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0670" marR="10670" marT="10670" marB="0" anchor="ctr">
                    <a:solidFill>
                      <a:schemeClr val="bg1"/>
                    </a:solidFill>
                  </a:tcPr>
                </a:tc>
              </a:tr>
              <a:tr h="45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solidFill>
                            <a:srgbClr val="FF3300"/>
                          </a:solidFill>
                          <a:effectLst/>
                        </a:rPr>
                        <a:t>Não</a:t>
                      </a:r>
                      <a:r>
                        <a:rPr lang="en-US" sz="1000" u="none" strike="noStrike" dirty="0">
                          <a:solidFill>
                            <a:srgbClr val="FF3300"/>
                          </a:solidFill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solidFill>
                            <a:srgbClr val="FF3300"/>
                          </a:solidFill>
                          <a:effectLst/>
                        </a:rPr>
                        <a:t>concluída</a:t>
                      </a:r>
                      <a:r>
                        <a:rPr lang="en-US" sz="1000" u="none" strike="noStrike" dirty="0">
                          <a:solidFill>
                            <a:srgbClr val="FF3300"/>
                          </a:solidFill>
                          <a:effectLst/>
                        </a:rPr>
                        <a:t> e </a:t>
                      </a:r>
                      <a:r>
                        <a:rPr lang="en-US" sz="1000" u="none" strike="noStrike" dirty="0" err="1">
                          <a:solidFill>
                            <a:srgbClr val="FF3300"/>
                          </a:solidFill>
                          <a:effectLst/>
                        </a:rPr>
                        <a:t>parada</a:t>
                      </a:r>
                      <a:endParaRPr lang="en-US" sz="1000" b="0" i="0" u="none" strike="noStrike" dirty="0">
                        <a:solidFill>
                          <a:srgbClr val="FF3300"/>
                        </a:solidFill>
                        <a:effectLst/>
                        <a:latin typeface="Calibri" charset="0"/>
                      </a:endParaRPr>
                    </a:p>
                  </a:txBody>
                  <a:tcPr marL="10670" marR="10670" marT="1067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effectLst/>
                        </a:rPr>
                        <a:t>Mãos</a:t>
                      </a:r>
                      <a:r>
                        <a:rPr lang="en-US" sz="1000" u="none" strike="noStrike" dirty="0">
                          <a:effectLst/>
                        </a:rPr>
                        <a:t> que </a:t>
                      </a:r>
                      <a:r>
                        <a:rPr lang="en-US" sz="1000" u="none" strike="noStrike" dirty="0" err="1">
                          <a:effectLst/>
                        </a:rPr>
                        <a:t>Constrõem</a:t>
                      </a:r>
                      <a:r>
                        <a:rPr lang="en-US" sz="1000" u="none" strike="noStrike" dirty="0">
                          <a:effectLst/>
                        </a:rPr>
                        <a:t>, CGP, UNEIs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0670" marR="10670" marT="10670" marB="0" anchor="ctr">
                    <a:solidFill>
                      <a:schemeClr val="bg1"/>
                    </a:solidFill>
                  </a:tcPr>
                </a:tc>
              </a:tr>
              <a:tr h="10885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solidFill>
                            <a:srgbClr val="FFC000"/>
                          </a:solidFill>
                          <a:effectLst/>
                        </a:rPr>
                        <a:t>Não</a:t>
                      </a:r>
                      <a:r>
                        <a:rPr lang="en-US" sz="1000" u="none" strike="noStrike" dirty="0">
                          <a:solidFill>
                            <a:srgbClr val="FFC000"/>
                          </a:solidFill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solidFill>
                            <a:srgbClr val="FFC000"/>
                          </a:solidFill>
                          <a:effectLst/>
                        </a:rPr>
                        <a:t>concluída</a:t>
                      </a:r>
                      <a:r>
                        <a:rPr lang="en-US" sz="1000" u="none" strike="noStrike" dirty="0">
                          <a:solidFill>
                            <a:srgbClr val="FFC000"/>
                          </a:solidFill>
                          <a:effectLst/>
                        </a:rPr>
                        <a:t> e </a:t>
                      </a:r>
                      <a:r>
                        <a:rPr lang="en-US" sz="1000" u="none" strike="noStrike" dirty="0" err="1">
                          <a:solidFill>
                            <a:srgbClr val="FFC000"/>
                          </a:solidFill>
                          <a:effectLst/>
                        </a:rPr>
                        <a:t>em</a:t>
                      </a:r>
                      <a:r>
                        <a:rPr lang="en-US" sz="1000" u="none" strike="noStrike" dirty="0">
                          <a:solidFill>
                            <a:srgbClr val="FFC000"/>
                          </a:solidFill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solidFill>
                            <a:srgbClr val="FFC000"/>
                          </a:solidFill>
                          <a:effectLst/>
                        </a:rPr>
                        <a:t>andamento</a:t>
                      </a:r>
                      <a:endParaRPr lang="en-US" sz="1000" b="0" i="0" u="none" strike="noStrike" dirty="0">
                        <a:solidFill>
                          <a:srgbClr val="FFC000"/>
                        </a:solidFill>
                        <a:effectLst/>
                        <a:latin typeface="Calibri" charset="0"/>
                      </a:endParaRPr>
                    </a:p>
                  </a:txBody>
                  <a:tcPr marL="10670" marR="10670" marT="1067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effectLst/>
                        </a:rPr>
                        <a:t>Reformas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 smtClean="0">
                          <a:effectLst/>
                        </a:rPr>
                        <a:t>prisionais</a:t>
                      </a:r>
                      <a:endParaRPr lang="en-US" sz="10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n-US" sz="1000" u="none" strike="noStrike" dirty="0" err="1" smtClean="0">
                          <a:effectLst/>
                        </a:rPr>
                        <a:t>Bombeiro</a:t>
                      </a:r>
                      <a:r>
                        <a:rPr lang="en-US" sz="1000" u="none" strike="noStrike" dirty="0" smtClean="0">
                          <a:effectLst/>
                        </a:rPr>
                        <a:t> </a:t>
                      </a:r>
                      <a:r>
                        <a:rPr lang="en-US" sz="1000" u="none" strike="noStrike" dirty="0" err="1" smtClean="0">
                          <a:effectLst/>
                        </a:rPr>
                        <a:t>Militar</a:t>
                      </a:r>
                      <a:endParaRPr lang="en-US" sz="10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CGPA</a:t>
                      </a:r>
                    </a:p>
                    <a:p>
                      <a:pPr algn="l" fontAlgn="b"/>
                      <a:r>
                        <a:rPr lang="en-US" sz="1000" u="none" strike="noStrike" dirty="0" err="1" smtClean="0">
                          <a:effectLst/>
                        </a:rPr>
                        <a:t>Serviços</a:t>
                      </a:r>
                      <a:r>
                        <a:rPr lang="en-US" sz="1000" u="none" strike="noStrike" dirty="0" smtClean="0">
                          <a:effectLst/>
                        </a:rPr>
                        <a:t> </a:t>
                      </a:r>
                      <a:r>
                        <a:rPr lang="en-US" sz="1000" u="none" strike="noStrike" dirty="0">
                          <a:effectLst/>
                        </a:rPr>
                        <a:t>do </a:t>
                      </a:r>
                      <a:r>
                        <a:rPr lang="en-US" sz="1000" u="none" strike="noStrike" dirty="0" err="1">
                          <a:effectLst/>
                        </a:rPr>
                        <a:t>Detran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0670" marR="10670" marT="10670" marB="0" anchor="ctr">
                    <a:solidFill>
                      <a:schemeClr val="bg1"/>
                    </a:solidFill>
                  </a:tcPr>
                </a:tc>
              </a:tr>
              <a:tr h="945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solidFill>
                            <a:srgbClr val="00B050"/>
                          </a:solidFill>
                          <a:effectLst/>
                        </a:rPr>
                        <a:t>Concluída</a:t>
                      </a:r>
                      <a:endParaRPr lang="en-US" sz="1000" b="0" i="0" u="none" strike="noStrike" dirty="0">
                        <a:solidFill>
                          <a:srgbClr val="00B050"/>
                        </a:solidFill>
                        <a:effectLst/>
                        <a:latin typeface="Calibri" charset="0"/>
                      </a:endParaRPr>
                    </a:p>
                  </a:txBody>
                  <a:tcPr marL="10670" marR="10670" marT="1067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Sistema </a:t>
                      </a:r>
                      <a:r>
                        <a:rPr lang="en-US" sz="1000" u="none" strike="noStrike" dirty="0" err="1" smtClean="0">
                          <a:effectLst/>
                        </a:rPr>
                        <a:t>Prevenir</a:t>
                      </a:r>
                      <a:endParaRPr lang="en-US" sz="10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Via </a:t>
                      </a:r>
                      <a:r>
                        <a:rPr lang="en-US" sz="1000" u="none" strike="noStrike" dirty="0" err="1" smtClean="0">
                          <a:effectLst/>
                        </a:rPr>
                        <a:t>Parque</a:t>
                      </a:r>
                      <a:endParaRPr lang="en-US" sz="10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DAM </a:t>
                      </a:r>
                      <a:r>
                        <a:rPr lang="en-US" sz="1000" u="none" strike="noStrike" dirty="0" err="1" smtClean="0">
                          <a:effectLst/>
                        </a:rPr>
                        <a:t>Dourados</a:t>
                      </a:r>
                      <a:endParaRPr lang="en-US" sz="10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n-US" sz="1000" u="none" strike="noStrike" dirty="0" err="1" smtClean="0">
                          <a:effectLst/>
                        </a:rPr>
                        <a:t>Núcleo</a:t>
                      </a:r>
                      <a:r>
                        <a:rPr lang="en-US" sz="1000" u="none" strike="noStrike" dirty="0" smtClean="0">
                          <a:effectLst/>
                        </a:rPr>
                        <a:t> </a:t>
                      </a:r>
                      <a:r>
                        <a:rPr lang="en-US" sz="1000" u="none" strike="noStrike" dirty="0">
                          <a:effectLst/>
                        </a:rPr>
                        <a:t>de </a:t>
                      </a:r>
                      <a:r>
                        <a:rPr lang="en-US" sz="1000" u="none" strike="noStrike" dirty="0" err="1" smtClean="0">
                          <a:effectLst/>
                        </a:rPr>
                        <a:t>Mediação</a:t>
                      </a:r>
                      <a:r>
                        <a:rPr lang="en-US" sz="1000" u="none" strike="noStrike" dirty="0" smtClean="0">
                          <a:effectLst/>
                        </a:rPr>
                        <a:t>,</a:t>
                      </a:r>
                    </a:p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MS </a:t>
                      </a:r>
                      <a:r>
                        <a:rPr lang="en-US" sz="1000" u="none" strike="noStrike" dirty="0" err="1">
                          <a:effectLst/>
                        </a:rPr>
                        <a:t>Mais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 smtClean="0">
                          <a:effectLst/>
                        </a:rPr>
                        <a:t>Seguro</a:t>
                      </a:r>
                      <a:endParaRPr lang="en-US" sz="10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n-US" sz="1000" u="none" strike="noStrike" dirty="0" err="1" smtClean="0">
                          <a:effectLst/>
                        </a:rPr>
                        <a:t>Radiocomunicação</a:t>
                      </a:r>
                      <a:endParaRPr lang="en-US" sz="10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n-US" sz="1000" u="none" strike="noStrike" dirty="0" err="1" smtClean="0">
                          <a:effectLst/>
                        </a:rPr>
                        <a:t>Operações</a:t>
                      </a:r>
                      <a:r>
                        <a:rPr lang="en-US" sz="1000" u="none" strike="noStrike" dirty="0" smtClean="0">
                          <a:effectLst/>
                        </a:rPr>
                        <a:t> </a:t>
                      </a:r>
                      <a:r>
                        <a:rPr lang="en-US" sz="1000" u="none" strike="noStrike" dirty="0" err="1" smtClean="0">
                          <a:effectLst/>
                        </a:rPr>
                        <a:t>policiais</a:t>
                      </a:r>
                      <a:endParaRPr lang="en-US" sz="10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Escola Segura</a:t>
                      </a:r>
                    </a:p>
                    <a:p>
                      <a:pPr algn="l" fontAlgn="b"/>
                      <a:r>
                        <a:rPr lang="en-US" sz="1000" u="none" strike="noStrike" dirty="0" err="1" smtClean="0">
                          <a:effectLst/>
                        </a:rPr>
                        <a:t>Sinalização</a:t>
                      </a:r>
                      <a:r>
                        <a:rPr lang="en-US" sz="1000" u="none" strike="noStrike" dirty="0" smtClean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viária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0670" marR="10670" marT="1067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729815" y="2160789"/>
            <a:ext cx="1086465" cy="46342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/>
          </a:bodyPr>
          <a:lstStyle/>
          <a:p>
            <a:pPr>
              <a:spcBef>
                <a:spcPts val="1800"/>
              </a:spcBef>
            </a:pPr>
            <a:r>
              <a:rPr lang="pt-BR" sz="1400" cap="small" dirty="0" smtClean="0">
                <a:solidFill>
                  <a:srgbClr val="FF0000"/>
                </a:solidFill>
                <a:latin typeface="+mj-lt"/>
              </a:rPr>
              <a:t>75%</a:t>
            </a:r>
            <a:endParaRPr lang="pt-BR" sz="1400" cap="small" dirty="0" smtClean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3" name="Conector reto 2"/>
          <p:cNvCxnSpPr/>
          <p:nvPr/>
        </p:nvCxnSpPr>
        <p:spPr>
          <a:xfrm>
            <a:off x="2719137" y="2478505"/>
            <a:ext cx="447574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3"/>
          <a:srcRect l="76382" t="58493" r="22008" b="38940"/>
          <a:stretch/>
        </p:blipFill>
        <p:spPr>
          <a:xfrm>
            <a:off x="7975600" y="4292600"/>
            <a:ext cx="170180" cy="198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99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4" name="CaixaDeTexto 3"/>
          <p:cNvSpPr txBox="1"/>
          <p:nvPr/>
        </p:nvSpPr>
        <p:spPr>
          <a:xfrm>
            <a:off x="124060" y="2115239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346762" y="3881632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01157" y="2013797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" name="Picture 7"/>
          <p:cNvPicPr>
            <a:picLocks noChangeAspect="1"/>
          </p:cNvPicPr>
          <p:nvPr/>
        </p:nvPicPr>
        <p:blipFill rotWithShape="1">
          <a:blip r:embed="rId2"/>
          <a:srcRect l="2627" t="8834" r="3863" b="9878"/>
          <a:stretch/>
        </p:blipFill>
        <p:spPr>
          <a:xfrm>
            <a:off x="8486274" y="5601354"/>
            <a:ext cx="3363993" cy="1028331"/>
          </a:xfrm>
          <a:prstGeom prst="rect">
            <a:avLst/>
          </a:prstGeom>
        </p:spPr>
      </p:pic>
      <p:sp>
        <p:nvSpPr>
          <p:cNvPr id="11" name="Retângulo 10"/>
          <p:cNvSpPr/>
          <p:nvPr/>
        </p:nvSpPr>
        <p:spPr>
          <a:xfrm>
            <a:off x="192337" y="3621161"/>
            <a:ext cx="42673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Obrigado</a:t>
            </a:r>
            <a:endParaRPr lang="pt-BR" sz="32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192306" y="4567507"/>
            <a:ext cx="4855047" cy="13203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67">
              <a:lnSpc>
                <a:spcPct val="120000"/>
              </a:lnSpc>
              <a:spcAft>
                <a:spcPts val="941"/>
              </a:spcAft>
            </a:pPr>
            <a:r>
              <a:rPr lang="pt-BR" b="1" dirty="0" smtClean="0">
                <a:latin typeface="Arial" charset="0"/>
                <a:ea typeface="Arial" charset="0"/>
                <a:cs typeface="Arial" charset="0"/>
              </a:rPr>
              <a:t>Geová Queiroz </a:t>
            </a:r>
            <a:r>
              <a:rPr lang="mr-IN" dirty="0" smtClean="0"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pt-BR" dirty="0" smtClean="0">
                <a:latin typeface="Arial" charset="0"/>
                <a:ea typeface="Arial" charset="0"/>
                <a:cs typeface="Arial" charset="0"/>
              </a:rPr>
              <a:t> gqueiroz@segov.ms.gov.br</a:t>
            </a:r>
          </a:p>
          <a:p>
            <a:pPr marL="7467">
              <a:lnSpc>
                <a:spcPct val="120000"/>
              </a:lnSpc>
              <a:spcAft>
                <a:spcPts val="941"/>
              </a:spcAft>
            </a:pPr>
            <a:r>
              <a:rPr lang="pt-BR" b="1" dirty="0" smtClean="0">
                <a:latin typeface="Arial" charset="0"/>
                <a:ea typeface="Arial" charset="0"/>
                <a:cs typeface="Arial" charset="0"/>
              </a:rPr>
              <a:t>Rafael Pinheiro </a:t>
            </a:r>
            <a:r>
              <a:rPr lang="mr-IN" dirty="0" smtClean="0"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pt-BR" dirty="0" smtClean="0">
                <a:latin typeface="Arial" charset="0"/>
                <a:ea typeface="Arial" charset="0"/>
                <a:cs typeface="Arial" charset="0"/>
              </a:rPr>
              <a:t> rplima@sad.ms.gov.br</a:t>
            </a:r>
            <a:endParaRPr lang="pt-BR" dirty="0" smtClean="0">
              <a:latin typeface="Arial" charset="0"/>
              <a:ea typeface="Arial" charset="0"/>
              <a:cs typeface="Arial" charset="0"/>
              <a:hlinkClick r:id="rId3"/>
            </a:endParaRPr>
          </a:p>
          <a:p>
            <a:pPr marL="7467">
              <a:lnSpc>
                <a:spcPct val="120000"/>
              </a:lnSpc>
              <a:spcAft>
                <a:spcPts val="941"/>
              </a:spcAft>
            </a:pPr>
            <a:endParaRPr lang="pt-BR" b="1" dirty="0">
              <a:solidFill>
                <a:srgbClr val="1F95DA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29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4" name="CaixaDeTexto 3"/>
          <p:cNvSpPr txBox="1"/>
          <p:nvPr/>
        </p:nvSpPr>
        <p:spPr>
          <a:xfrm>
            <a:off x="124060" y="2115239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01157" y="2013797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3691520"/>
              </p:ext>
            </p:extLst>
          </p:nvPr>
        </p:nvGraphicFramePr>
        <p:xfrm>
          <a:off x="2097741" y="591671"/>
          <a:ext cx="7990156" cy="5838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743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4" name="CaixaDeTexto 3"/>
          <p:cNvSpPr txBox="1"/>
          <p:nvPr/>
        </p:nvSpPr>
        <p:spPr>
          <a:xfrm>
            <a:off x="124060" y="2115239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01157" y="2013797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3372794"/>
              </p:ext>
            </p:extLst>
          </p:nvPr>
        </p:nvGraphicFramePr>
        <p:xfrm>
          <a:off x="2097741" y="591671"/>
          <a:ext cx="7990156" cy="5838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952486" y="2013797"/>
          <a:ext cx="3874472" cy="32433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3220"/>
                <a:gridCol w="2271252"/>
              </a:tblGrid>
              <a:tr h="3127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Não</a:t>
                      </a:r>
                      <a:r>
                        <a:rPr lang="en-US" sz="10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iniciada</a:t>
                      </a:r>
                      <a:endParaRPr lang="en-US" sz="1000" b="0" i="0" u="none" strike="noStrike" dirty="0">
                        <a:solidFill>
                          <a:srgbClr val="C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0670" marR="10670" marT="1067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Agência Fácil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0670" marR="10670" marT="10670" marB="0" anchor="ctr">
                    <a:solidFill>
                      <a:schemeClr val="bg1"/>
                    </a:solidFill>
                  </a:tcPr>
                </a:tc>
              </a:tr>
              <a:tr h="45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solidFill>
                            <a:srgbClr val="FF3300"/>
                          </a:solidFill>
                          <a:effectLst/>
                        </a:rPr>
                        <a:t>Não</a:t>
                      </a:r>
                      <a:r>
                        <a:rPr lang="en-US" sz="1000" u="none" strike="noStrike" dirty="0">
                          <a:solidFill>
                            <a:srgbClr val="FF3300"/>
                          </a:solidFill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solidFill>
                            <a:srgbClr val="FF3300"/>
                          </a:solidFill>
                          <a:effectLst/>
                        </a:rPr>
                        <a:t>concluída</a:t>
                      </a:r>
                      <a:r>
                        <a:rPr lang="en-US" sz="1000" u="none" strike="noStrike" dirty="0">
                          <a:solidFill>
                            <a:srgbClr val="FF3300"/>
                          </a:solidFill>
                          <a:effectLst/>
                        </a:rPr>
                        <a:t> e </a:t>
                      </a:r>
                      <a:r>
                        <a:rPr lang="en-US" sz="1000" u="none" strike="noStrike" dirty="0" err="1">
                          <a:solidFill>
                            <a:srgbClr val="FF3300"/>
                          </a:solidFill>
                          <a:effectLst/>
                        </a:rPr>
                        <a:t>parada</a:t>
                      </a:r>
                      <a:endParaRPr lang="en-US" sz="1000" b="0" i="0" u="none" strike="noStrike" dirty="0">
                        <a:solidFill>
                          <a:srgbClr val="FF3300"/>
                        </a:solidFill>
                        <a:effectLst/>
                        <a:latin typeface="Calibri" charset="0"/>
                      </a:endParaRPr>
                    </a:p>
                  </a:txBody>
                  <a:tcPr marL="10670" marR="10670" marT="1067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effectLst/>
                        </a:rPr>
                        <a:t>Mãos</a:t>
                      </a:r>
                      <a:r>
                        <a:rPr lang="en-US" sz="1000" u="none" strike="noStrike" dirty="0">
                          <a:effectLst/>
                        </a:rPr>
                        <a:t> que </a:t>
                      </a:r>
                      <a:r>
                        <a:rPr lang="en-US" sz="1000" u="none" strike="noStrike" dirty="0" err="1">
                          <a:effectLst/>
                        </a:rPr>
                        <a:t>Constrõem</a:t>
                      </a:r>
                      <a:r>
                        <a:rPr lang="en-US" sz="1000" u="none" strike="noStrike" dirty="0">
                          <a:effectLst/>
                        </a:rPr>
                        <a:t>, CGP, UNEIs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0670" marR="10670" marT="10670" marB="0" anchor="ctr">
                    <a:solidFill>
                      <a:schemeClr val="bg1"/>
                    </a:solidFill>
                  </a:tcPr>
                </a:tc>
              </a:tr>
              <a:tr h="10885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solidFill>
                            <a:srgbClr val="FFC000"/>
                          </a:solidFill>
                          <a:effectLst/>
                        </a:rPr>
                        <a:t>Não</a:t>
                      </a:r>
                      <a:r>
                        <a:rPr lang="en-US" sz="1000" u="none" strike="noStrike" dirty="0">
                          <a:solidFill>
                            <a:srgbClr val="FFC000"/>
                          </a:solidFill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solidFill>
                            <a:srgbClr val="FFC000"/>
                          </a:solidFill>
                          <a:effectLst/>
                        </a:rPr>
                        <a:t>concluída</a:t>
                      </a:r>
                      <a:r>
                        <a:rPr lang="en-US" sz="1000" u="none" strike="noStrike" dirty="0">
                          <a:solidFill>
                            <a:srgbClr val="FFC000"/>
                          </a:solidFill>
                          <a:effectLst/>
                        </a:rPr>
                        <a:t> e </a:t>
                      </a:r>
                      <a:r>
                        <a:rPr lang="en-US" sz="1000" u="none" strike="noStrike" dirty="0" err="1">
                          <a:solidFill>
                            <a:srgbClr val="FFC000"/>
                          </a:solidFill>
                          <a:effectLst/>
                        </a:rPr>
                        <a:t>em</a:t>
                      </a:r>
                      <a:r>
                        <a:rPr lang="en-US" sz="1000" u="none" strike="noStrike" dirty="0">
                          <a:solidFill>
                            <a:srgbClr val="FFC000"/>
                          </a:solidFill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solidFill>
                            <a:srgbClr val="FFC000"/>
                          </a:solidFill>
                          <a:effectLst/>
                        </a:rPr>
                        <a:t>andamento</a:t>
                      </a:r>
                      <a:endParaRPr lang="en-US" sz="1000" b="0" i="0" u="none" strike="noStrike" dirty="0">
                        <a:solidFill>
                          <a:srgbClr val="FFC000"/>
                        </a:solidFill>
                        <a:effectLst/>
                        <a:latin typeface="Calibri" charset="0"/>
                      </a:endParaRPr>
                    </a:p>
                  </a:txBody>
                  <a:tcPr marL="10670" marR="10670" marT="1067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effectLst/>
                        </a:rPr>
                        <a:t>Reformas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 smtClean="0">
                          <a:effectLst/>
                        </a:rPr>
                        <a:t>prisionais</a:t>
                      </a:r>
                      <a:endParaRPr lang="en-US" sz="10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n-US" sz="1000" u="none" strike="noStrike" dirty="0" err="1" smtClean="0">
                          <a:effectLst/>
                        </a:rPr>
                        <a:t>Bombeiro</a:t>
                      </a:r>
                      <a:r>
                        <a:rPr lang="en-US" sz="1000" u="none" strike="noStrike" dirty="0" smtClean="0">
                          <a:effectLst/>
                        </a:rPr>
                        <a:t> </a:t>
                      </a:r>
                      <a:r>
                        <a:rPr lang="en-US" sz="1000" u="none" strike="noStrike" dirty="0" err="1" smtClean="0">
                          <a:effectLst/>
                        </a:rPr>
                        <a:t>Militar</a:t>
                      </a:r>
                      <a:endParaRPr lang="en-US" sz="10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CGPA</a:t>
                      </a:r>
                    </a:p>
                    <a:p>
                      <a:pPr algn="l" fontAlgn="b"/>
                      <a:r>
                        <a:rPr lang="en-US" sz="1000" u="none" strike="noStrike" dirty="0" err="1" smtClean="0">
                          <a:effectLst/>
                        </a:rPr>
                        <a:t>Serviços</a:t>
                      </a:r>
                      <a:r>
                        <a:rPr lang="en-US" sz="1000" u="none" strike="noStrike" dirty="0" smtClean="0">
                          <a:effectLst/>
                        </a:rPr>
                        <a:t> </a:t>
                      </a:r>
                      <a:r>
                        <a:rPr lang="en-US" sz="1000" u="none" strike="noStrike" dirty="0">
                          <a:effectLst/>
                        </a:rPr>
                        <a:t>do </a:t>
                      </a:r>
                      <a:r>
                        <a:rPr lang="en-US" sz="1000" u="none" strike="noStrike" dirty="0" err="1">
                          <a:effectLst/>
                        </a:rPr>
                        <a:t>Detran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0670" marR="10670" marT="10670" marB="0" anchor="ctr">
                    <a:solidFill>
                      <a:schemeClr val="bg1"/>
                    </a:solidFill>
                  </a:tcPr>
                </a:tc>
              </a:tr>
              <a:tr h="945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solidFill>
                            <a:srgbClr val="00B050"/>
                          </a:solidFill>
                          <a:effectLst/>
                        </a:rPr>
                        <a:t>Concluída</a:t>
                      </a:r>
                      <a:endParaRPr lang="en-US" sz="1000" b="0" i="0" u="none" strike="noStrike" dirty="0">
                        <a:solidFill>
                          <a:srgbClr val="00B050"/>
                        </a:solidFill>
                        <a:effectLst/>
                        <a:latin typeface="Calibri" charset="0"/>
                      </a:endParaRPr>
                    </a:p>
                  </a:txBody>
                  <a:tcPr marL="10670" marR="10670" marT="1067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Sistema </a:t>
                      </a:r>
                      <a:r>
                        <a:rPr lang="en-US" sz="1000" u="none" strike="noStrike" dirty="0" err="1" smtClean="0">
                          <a:effectLst/>
                        </a:rPr>
                        <a:t>Prevenir</a:t>
                      </a:r>
                      <a:endParaRPr lang="en-US" sz="10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Via </a:t>
                      </a:r>
                      <a:r>
                        <a:rPr lang="en-US" sz="1000" u="none" strike="noStrike" dirty="0" err="1" smtClean="0">
                          <a:effectLst/>
                        </a:rPr>
                        <a:t>Parque</a:t>
                      </a:r>
                      <a:endParaRPr lang="en-US" sz="10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DAM </a:t>
                      </a:r>
                      <a:r>
                        <a:rPr lang="en-US" sz="1000" u="none" strike="noStrike" dirty="0" err="1" smtClean="0">
                          <a:effectLst/>
                        </a:rPr>
                        <a:t>Dourados</a:t>
                      </a:r>
                      <a:endParaRPr lang="en-US" sz="10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n-US" sz="1000" u="none" strike="noStrike" dirty="0" err="1" smtClean="0">
                          <a:effectLst/>
                        </a:rPr>
                        <a:t>Núcleo</a:t>
                      </a:r>
                      <a:r>
                        <a:rPr lang="en-US" sz="1000" u="none" strike="noStrike" dirty="0" smtClean="0">
                          <a:effectLst/>
                        </a:rPr>
                        <a:t> </a:t>
                      </a:r>
                      <a:r>
                        <a:rPr lang="en-US" sz="1000" u="none" strike="noStrike" dirty="0">
                          <a:effectLst/>
                        </a:rPr>
                        <a:t>de </a:t>
                      </a:r>
                      <a:r>
                        <a:rPr lang="en-US" sz="1000" u="none" strike="noStrike" dirty="0" err="1" smtClean="0">
                          <a:effectLst/>
                        </a:rPr>
                        <a:t>Mediação</a:t>
                      </a:r>
                      <a:r>
                        <a:rPr lang="en-US" sz="1000" u="none" strike="noStrike" dirty="0" smtClean="0">
                          <a:effectLst/>
                        </a:rPr>
                        <a:t>,</a:t>
                      </a:r>
                    </a:p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MS </a:t>
                      </a:r>
                      <a:r>
                        <a:rPr lang="en-US" sz="1000" u="none" strike="noStrike" dirty="0" err="1">
                          <a:effectLst/>
                        </a:rPr>
                        <a:t>Mais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 smtClean="0">
                          <a:effectLst/>
                        </a:rPr>
                        <a:t>Seguro</a:t>
                      </a:r>
                      <a:endParaRPr lang="en-US" sz="10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n-US" sz="1000" u="none" strike="noStrike" dirty="0" err="1" smtClean="0">
                          <a:effectLst/>
                        </a:rPr>
                        <a:t>Radiocomunicação</a:t>
                      </a:r>
                      <a:endParaRPr lang="en-US" sz="10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n-US" sz="1000" u="none" strike="noStrike" dirty="0" err="1" smtClean="0">
                          <a:effectLst/>
                        </a:rPr>
                        <a:t>Operações</a:t>
                      </a:r>
                      <a:r>
                        <a:rPr lang="en-US" sz="1000" u="none" strike="noStrike" dirty="0" smtClean="0">
                          <a:effectLst/>
                        </a:rPr>
                        <a:t> </a:t>
                      </a:r>
                      <a:r>
                        <a:rPr lang="en-US" sz="1000" u="none" strike="noStrike" dirty="0" err="1" smtClean="0">
                          <a:effectLst/>
                        </a:rPr>
                        <a:t>policiais</a:t>
                      </a:r>
                      <a:endParaRPr lang="en-US" sz="10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Escola Segura</a:t>
                      </a:r>
                    </a:p>
                    <a:p>
                      <a:pPr algn="l" fontAlgn="b"/>
                      <a:r>
                        <a:rPr lang="en-US" sz="1000" u="none" strike="noStrike" dirty="0" err="1" smtClean="0">
                          <a:effectLst/>
                        </a:rPr>
                        <a:t>Sinalização</a:t>
                      </a:r>
                      <a:r>
                        <a:rPr lang="en-US" sz="1000" u="none" strike="noStrike" dirty="0" smtClean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viária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0670" marR="10670" marT="1067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729815" y="2160789"/>
            <a:ext cx="1086465" cy="46342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/>
          </a:bodyPr>
          <a:lstStyle/>
          <a:p>
            <a:pPr>
              <a:spcBef>
                <a:spcPts val="1800"/>
              </a:spcBef>
            </a:pPr>
            <a:r>
              <a:rPr lang="pt-BR" sz="1400" cap="small" dirty="0" smtClean="0">
                <a:solidFill>
                  <a:srgbClr val="FF0000"/>
                </a:solidFill>
                <a:latin typeface="+mj-lt"/>
              </a:rPr>
              <a:t>75%</a:t>
            </a:r>
            <a:endParaRPr lang="pt-BR" sz="1400" cap="small" dirty="0" smtClean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3" name="Conector reto 2"/>
          <p:cNvCxnSpPr/>
          <p:nvPr/>
        </p:nvCxnSpPr>
        <p:spPr>
          <a:xfrm>
            <a:off x="2719137" y="2478505"/>
            <a:ext cx="447574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3"/>
          <a:srcRect l="76382" t="58493" r="22008" b="38940"/>
          <a:stretch/>
        </p:blipFill>
        <p:spPr>
          <a:xfrm>
            <a:off x="7975600" y="4292600"/>
            <a:ext cx="170180" cy="198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48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D7DC78B-77A4-4508-BA43-65D46252A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Reestruturação da Segurança Pública e Justiça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AA91CFE3-C6DF-4073-A232-3551EC1C95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2000" b="1" dirty="0"/>
              <a:t>Gerente de programa: Marcos Takeshita</a:t>
            </a:r>
          </a:p>
        </p:txBody>
      </p:sp>
    </p:spTree>
    <p:extLst>
      <p:ext uri="{BB962C8B-B14F-4D97-AF65-F5344CB8AC3E}">
        <p14:creationId xmlns:p14="http://schemas.microsoft.com/office/powerpoint/2010/main" val="212809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4" name="CaixaDeTexto 3"/>
          <p:cNvSpPr txBox="1"/>
          <p:nvPr/>
        </p:nvSpPr>
        <p:spPr>
          <a:xfrm>
            <a:off x="318612" y="2115239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995709" y="2013797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742171"/>
              </p:ext>
            </p:extLst>
          </p:nvPr>
        </p:nvGraphicFramePr>
        <p:xfrm>
          <a:off x="299157" y="19456"/>
          <a:ext cx="5673625" cy="6831874"/>
        </p:xfrm>
        <a:graphic>
          <a:graphicData uri="http://schemas.openxmlformats.org/drawingml/2006/table">
            <a:tbl>
              <a:tblPr firstRow="1" firstCol="1" bandRow="1"/>
              <a:tblGrid>
                <a:gridCol w="643685"/>
                <a:gridCol w="1283148"/>
                <a:gridCol w="1381293"/>
                <a:gridCol w="1516345"/>
                <a:gridCol w="849154"/>
              </a:tblGrid>
              <a:tr h="4624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UG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Projeto/Processo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Entrega/Meta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Comprovação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Prazo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429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SEJUSP/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CBMMS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Ampliar o Sistema Prevenir para possibilitar a análise </a:t>
                      </a:r>
                      <a:r>
                        <a:rPr lang="pt-BR" sz="1400" i="1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on-line</a:t>
                      </a: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 de projetos </a:t>
                      </a: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contra incêndio e pânico 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100% dos projetos analisados por intermédio do Sistema Prevenir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Quantidade dos processos analisados pelo Sistema Prevenir, verificação </a:t>
                      </a:r>
                      <a:r>
                        <a:rPr lang="pt-BR" sz="1400" i="1" dirty="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in loco</a:t>
                      </a:r>
                      <a:r>
                        <a:rPr lang="pt-BR" sz="1400" dirty="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, </a:t>
                      </a:r>
                      <a:r>
                        <a:rPr lang="pt-BR" sz="1400" i="1" dirty="0" err="1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printscreen</a:t>
                      </a:r>
                      <a:r>
                        <a:rPr lang="pt-BR" sz="1400" dirty="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 da tela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Dezembro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41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SEJUSP/ DETRAN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Realizar obras de reestruturação viária no trecho da Via Parque com Avenida Mato Grosso em Campo Grande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Obra realizada e sinalização readequada, conforme convênio com Prefeitura Municipal de Campo Grande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Registros fotográficos e matérias jornalísticas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Julho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755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SEJUSP / PCMS</a:t>
                      </a:r>
                      <a:endParaRPr lang="en-US" sz="12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Instalar e operacionalizar a Delegacia da Mulher no município de Dourados</a:t>
                      </a:r>
                      <a:endParaRPr lang="en-US" sz="1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Delegacia em operação </a:t>
                      </a:r>
                      <a:endParaRPr lang="en-US" sz="1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Registros fotográficos e matérias jornalísticas</a:t>
                      </a:r>
                      <a:endParaRPr lang="en-US" sz="1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Julho</a:t>
                      </a:r>
                      <a:endParaRPr lang="en-US" sz="12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1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SEJUSP/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PCMS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Inaugurar e operacionalizar o Núcleo de Mediação de Conflitos de Costa Rica (projeto piloto)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Núcleo entregue e em funcionamento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Registros fotográficos e matérias jornalísticas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Times New Roman" charset="0"/>
                          <a:cs typeface="Arial" charset="0"/>
                        </a:rPr>
                        <a:t>Dezembro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958905"/>
              </p:ext>
            </p:extLst>
          </p:nvPr>
        </p:nvGraphicFramePr>
        <p:xfrm>
          <a:off x="6116547" y="0"/>
          <a:ext cx="5777997" cy="686576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111783"/>
                <a:gridCol w="2666214"/>
              </a:tblGrid>
              <a:tr h="564204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Situação atual da entrega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Situação prevista da entrega no fim do ano</a:t>
                      </a:r>
                      <a:endParaRPr lang="pt-BR" sz="1400" dirty="0"/>
                    </a:p>
                  </a:txBody>
                  <a:tcPr/>
                </a:tc>
              </a:tr>
              <a:tr h="1431677">
                <a:tc>
                  <a:txBody>
                    <a:bodyPr/>
                    <a:lstStyle/>
                    <a:p>
                      <a:pPr marL="0" marR="0" indent="0" algn="l" defTabSz="4515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Realizada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</a:t>
                      </a:r>
                      <a:r>
                        <a:rPr lang="pt-BR" sz="1400" baseline="0" dirty="0" smtClean="0"/>
                        <a:t> concluída</a:t>
                      </a:r>
                      <a:endParaRPr lang="pt-BR" sz="1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031370">
                <a:tc>
                  <a:txBody>
                    <a:bodyPr/>
                    <a:lstStyle/>
                    <a:p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Realizada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</a:t>
                      </a:r>
                      <a:r>
                        <a:rPr lang="pt-BR" sz="1400" baseline="0" dirty="0" smtClean="0"/>
                        <a:t> concluída</a:t>
                      </a:r>
                      <a:endParaRPr lang="pt-BR" sz="1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20623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Realizada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</a:t>
                      </a:r>
                      <a:r>
                        <a:rPr lang="pt-BR" sz="1400" baseline="0" dirty="0" smtClean="0"/>
                        <a:t> concluída</a:t>
                      </a:r>
                      <a:endParaRPr lang="pt-BR" sz="1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632287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Realizada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</a:t>
                      </a:r>
                      <a:r>
                        <a:rPr lang="pt-BR" sz="1400" baseline="0" dirty="0" smtClean="0"/>
                        <a:t> concluída</a:t>
                      </a:r>
                      <a:endParaRPr lang="pt-BR" sz="1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4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4" name="CaixaDeTexto 3"/>
          <p:cNvSpPr txBox="1"/>
          <p:nvPr/>
        </p:nvSpPr>
        <p:spPr>
          <a:xfrm>
            <a:off x="124060" y="2115239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01157" y="2013797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12863"/>
              </p:ext>
            </p:extLst>
          </p:nvPr>
        </p:nvGraphicFramePr>
        <p:xfrm>
          <a:off x="124060" y="3882"/>
          <a:ext cx="6726192" cy="6830345"/>
        </p:xfrm>
        <a:graphic>
          <a:graphicData uri="http://schemas.openxmlformats.org/drawingml/2006/table">
            <a:tbl>
              <a:tblPr firstRow="1" firstCol="1" bandRow="1"/>
              <a:tblGrid>
                <a:gridCol w="732639"/>
                <a:gridCol w="1157679"/>
                <a:gridCol w="1480071"/>
                <a:gridCol w="2193429"/>
                <a:gridCol w="1162374"/>
              </a:tblGrid>
              <a:tr h="3244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UG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Projeto/Processo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Entrega/Meta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Comprovação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Prazo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648991">
                <a:tc row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SEJUSP/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SEDE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Fortalecer os instrumentos de segurança pública do Estado – Programa MS Mais Seguro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Aquisição de 137 veículos para PMMS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Registros fotográficos e matérias jornalísticas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Dezembro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899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Aquisição de 120 veículos para PCMS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Registros fotográficos e matérias jornalísticas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Dezembro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899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Aquisição de 33 veículos para CBMMS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Registros fotográficos e matérias jornalísticas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Dezembro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899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Aquisição de 10 veículos para CGP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Registros fotográficos e matérias jornalísticas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Dezembro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899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Aquisição de 15 veículos para o DOF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Registros fotográficos e matérias jornalísticas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Dezembro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899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Aquisição de 04 veículos para SEJUSP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Registros fotográficos e matérias jornalísticas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Dezembro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899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Aquisição de 07 veículos para AGEPEN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Registros fotográficos e matérias jornalísticas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Dezembro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1123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Entrega de 200 pistolas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Relatório, registros fotográficos e matérias jornalísticas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Dezembro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1123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Entrega de 50 granadas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Relatório, registros fotográficos e matérias jornalísticas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Dezembro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105427"/>
              </p:ext>
            </p:extLst>
          </p:nvPr>
        </p:nvGraphicFramePr>
        <p:xfrm>
          <a:off x="6943317" y="15498"/>
          <a:ext cx="5129864" cy="6715044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231680"/>
                <a:gridCol w="2898184"/>
              </a:tblGrid>
              <a:tr h="418455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Situação atual da entrega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Situação prevista da entrega no fim do ano</a:t>
                      </a:r>
                      <a:endParaRPr lang="pt-BR" sz="1400" dirty="0"/>
                    </a:p>
                  </a:txBody>
                  <a:tcPr/>
                </a:tc>
              </a:tr>
              <a:tr h="624851">
                <a:tc>
                  <a:txBody>
                    <a:bodyPr/>
                    <a:lstStyle/>
                    <a:p>
                      <a:pPr marL="0" marR="0" indent="0" algn="l" defTabSz="4515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Realizada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</a:t>
                      </a:r>
                      <a:r>
                        <a:rPr lang="pt-BR" sz="1400" baseline="0" dirty="0" smtClean="0"/>
                        <a:t> concluída</a:t>
                      </a:r>
                      <a:endParaRPr lang="pt-BR" sz="1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21998">
                <a:tc>
                  <a:txBody>
                    <a:bodyPr/>
                    <a:lstStyle/>
                    <a:p>
                      <a:pPr marL="0" marR="0" indent="0" algn="l" defTabSz="4515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Realizada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</a:t>
                      </a:r>
                      <a:r>
                        <a:rPr lang="pt-BR" sz="1400" baseline="0" dirty="0" smtClean="0"/>
                        <a:t> concluída</a:t>
                      </a:r>
                      <a:endParaRPr lang="pt-BR" sz="1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75617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Realizada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</a:t>
                      </a:r>
                      <a:r>
                        <a:rPr lang="pt-BR" sz="1400" baseline="0" dirty="0" smtClean="0"/>
                        <a:t> concluída</a:t>
                      </a:r>
                      <a:endParaRPr lang="pt-BR" sz="1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12403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Realizada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</a:t>
                      </a:r>
                      <a:r>
                        <a:rPr lang="pt-BR" sz="1400" baseline="0" dirty="0" smtClean="0"/>
                        <a:t> concluída</a:t>
                      </a:r>
                      <a:endParaRPr lang="pt-BR" sz="1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12403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Serão entregues 10</a:t>
                      </a:r>
                      <a:r>
                        <a:rPr lang="pt-BR" sz="1400" baseline="0" dirty="0" smtClean="0"/>
                        <a:t> em Novembro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</a:t>
                      </a:r>
                      <a:r>
                        <a:rPr lang="pt-BR" sz="1400" baseline="0" dirty="0" smtClean="0"/>
                        <a:t> quase totalmente concluída</a:t>
                      </a:r>
                      <a:endParaRPr lang="pt-BR" sz="1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12403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Realizada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</a:t>
                      </a:r>
                      <a:r>
                        <a:rPr lang="pt-BR" sz="1400" baseline="0" dirty="0" smtClean="0"/>
                        <a:t> concluída</a:t>
                      </a:r>
                      <a:endParaRPr lang="pt-BR" sz="1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12403">
                <a:tc>
                  <a:txBody>
                    <a:bodyPr/>
                    <a:lstStyle/>
                    <a:p>
                      <a:r>
                        <a:rPr lang="pt-BR" sz="1400" smtClean="0"/>
                        <a:t>Realizada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</a:t>
                      </a:r>
                      <a:r>
                        <a:rPr lang="pt-BR" sz="1400" baseline="0" dirty="0" smtClean="0"/>
                        <a:t> concluída</a:t>
                      </a:r>
                      <a:endParaRPr lang="pt-BR" sz="1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12403">
                <a:tc>
                  <a:txBody>
                    <a:bodyPr/>
                    <a:lstStyle/>
                    <a:p>
                      <a:r>
                        <a:rPr lang="pt-BR" sz="1400" smtClean="0"/>
                        <a:t>Realizada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</a:t>
                      </a:r>
                      <a:r>
                        <a:rPr lang="pt-BR" sz="1400" baseline="0" dirty="0" smtClean="0"/>
                        <a:t> concluída</a:t>
                      </a:r>
                      <a:endParaRPr lang="pt-BR" sz="1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12403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Realizada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</a:t>
                      </a:r>
                      <a:r>
                        <a:rPr lang="pt-BR" sz="1400" baseline="0" dirty="0" smtClean="0"/>
                        <a:t> concluída</a:t>
                      </a:r>
                      <a:endParaRPr lang="pt-BR" sz="1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132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4" name="CaixaDeTexto 3"/>
          <p:cNvSpPr txBox="1"/>
          <p:nvPr/>
        </p:nvSpPr>
        <p:spPr>
          <a:xfrm>
            <a:off x="124060" y="2115239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01157" y="2013797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608631"/>
              </p:ext>
            </p:extLst>
          </p:nvPr>
        </p:nvGraphicFramePr>
        <p:xfrm>
          <a:off x="109728" y="109728"/>
          <a:ext cx="5821681" cy="2453640"/>
        </p:xfrm>
        <a:graphic>
          <a:graphicData uri="http://schemas.openxmlformats.org/drawingml/2006/table">
            <a:tbl>
              <a:tblPr firstRow="1" firstCol="1" bandRow="1"/>
              <a:tblGrid>
                <a:gridCol w="672470"/>
                <a:gridCol w="1344943"/>
                <a:gridCol w="1460224"/>
                <a:gridCol w="1479437"/>
                <a:gridCol w="864607"/>
              </a:tblGrid>
              <a:tr h="390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UG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Projeto/Processo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Entrega/Meta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Comprovação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Prazo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442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SEJUSP/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SEDE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Implantar Sistema de Radiocomunicação Móvel Troncalizado Digital em unidades operacionais da Segurança Pública do Estado na faixa de fronteira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Implantação do Sistema de Radiocomunicação Móvel Troncalizado Digital na linha de fronteira em 07 municípios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Registros fotográficos e matérias jornalísticas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Dezembro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899749"/>
              </p:ext>
            </p:extLst>
          </p:nvPr>
        </p:nvGraphicFramePr>
        <p:xfrm>
          <a:off x="6055468" y="109728"/>
          <a:ext cx="5996323" cy="245364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493353"/>
                <a:gridCol w="2502970"/>
              </a:tblGrid>
              <a:tr h="614112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Situação atual da entrega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Situação prevista da entrega no fim do ano</a:t>
                      </a:r>
                      <a:endParaRPr lang="pt-BR" sz="1400" dirty="0"/>
                    </a:p>
                  </a:txBody>
                  <a:tcPr/>
                </a:tc>
              </a:tr>
              <a:tr h="1839528">
                <a:tc>
                  <a:txBody>
                    <a:bodyPr/>
                    <a:lstStyle/>
                    <a:p>
                      <a:pPr marL="0" marR="0" indent="0" algn="l" defTabSz="4515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Está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sendo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implantado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em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sete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municípios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: Ponta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Porã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, Coronel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Sapucaia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Paranhos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Sete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Quedas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Japorã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Mundo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Novo e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Caracol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.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Expectativa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de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conclusão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nesses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municípios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até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o final do </a:t>
                      </a: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ano</a:t>
                      </a:r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.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 </a:t>
                      </a:r>
                      <a:r>
                        <a:rPr lang="pt-BR" sz="1400" baseline="0" dirty="0" smtClean="0"/>
                        <a:t>concluída</a:t>
                      </a:r>
                      <a:endParaRPr lang="pt-BR" sz="1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767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93"/>
          </a:p>
        </p:txBody>
      </p:sp>
      <p:sp>
        <p:nvSpPr>
          <p:cNvPr id="4" name="CaixaDeTexto 3"/>
          <p:cNvSpPr txBox="1"/>
          <p:nvPr/>
        </p:nvSpPr>
        <p:spPr>
          <a:xfrm>
            <a:off x="124060" y="2115239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01157" y="2013797"/>
            <a:ext cx="860190" cy="860190"/>
          </a:xfrm>
          <a:prstGeom prst="rect">
            <a:avLst/>
          </a:prstGeom>
        </p:spPr>
        <p:txBody>
          <a:bodyPr vert="horz" wrap="none" lIns="86019" tIns="43010" rIns="86019" bIns="43010" rtlCol="0" anchor="t">
            <a:normAutofit/>
          </a:bodyPr>
          <a:lstStyle/>
          <a:p>
            <a:pPr>
              <a:spcBef>
                <a:spcPts val="1693"/>
              </a:spcBef>
            </a:pPr>
            <a:endParaRPr lang="pt-BR" sz="1787" cap="smal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141225"/>
              </p:ext>
            </p:extLst>
          </p:nvPr>
        </p:nvGraphicFramePr>
        <p:xfrm>
          <a:off x="124060" y="174983"/>
          <a:ext cx="5992487" cy="4652964"/>
        </p:xfrm>
        <a:graphic>
          <a:graphicData uri="http://schemas.openxmlformats.org/drawingml/2006/table">
            <a:tbl>
              <a:tblPr firstRow="1" firstCol="1" bandRow="1"/>
              <a:tblGrid>
                <a:gridCol w="553283"/>
                <a:gridCol w="1260021"/>
                <a:gridCol w="1347678"/>
                <a:gridCol w="2009411"/>
                <a:gridCol w="822094"/>
              </a:tblGrid>
              <a:tr h="3975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UG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Projeto/Processo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Entrega/Meta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Comprovação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cap="small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Prazo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795195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SEJUSP/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SEDE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Acelerar a recuperação da população carcerária por meio de ações de melhoria do patrimônio público – Projeto Mãos que Constrõem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4º DP - Campo Grande reformado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Registros fotográficos e matérias jornalísticas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Maio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519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DEPAC/Centro – Campo Grande reformado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Registros fotográficos e matérias jornalísticas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Dezembro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519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Pelotão PM da Coophasul reformado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Registros fotográficos e matérias jornalísticas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Dezembro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519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Pelotão PM da Nova Lima reformado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Registros fotográficos e matérias jornalísticas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Dezembro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519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Arial" charset="0"/>
                        </a:rPr>
                        <a:t>Casa do Pantaneiro reformada para instalação da cavalaria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Registros fotográficos e matérias jornalísticas</a:t>
                      </a:r>
                      <a:endParaRPr lang="en-US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Calibri" charset="0"/>
                          <a:cs typeface="Times New Roman" charset="0"/>
                        </a:rPr>
                        <a:t>Dezembro</a:t>
                      </a:r>
                      <a:endParaRPr lang="en-US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068" marR="7068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734048"/>
              </p:ext>
            </p:extLst>
          </p:nvPr>
        </p:nvGraphicFramePr>
        <p:xfrm>
          <a:off x="6265275" y="174983"/>
          <a:ext cx="5777997" cy="4575921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111783"/>
                <a:gridCol w="2666214"/>
              </a:tblGrid>
              <a:tr h="517971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Situação atual da entrega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Situação prevista da entrega no fim do ano</a:t>
                      </a:r>
                      <a:endParaRPr lang="pt-BR" sz="1400" dirty="0"/>
                    </a:p>
                  </a:txBody>
                  <a:tcPr/>
                </a:tc>
              </a:tr>
              <a:tr h="791712">
                <a:tc>
                  <a:txBody>
                    <a:bodyPr/>
                    <a:lstStyle/>
                    <a:p>
                      <a:pPr marL="0" marR="0" indent="0" algn="l" defTabSz="4515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Realizada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</a:t>
                      </a:r>
                      <a:r>
                        <a:rPr lang="pt-BR" sz="1400" baseline="0" dirty="0" smtClean="0"/>
                        <a:t> concluída</a:t>
                      </a:r>
                      <a:endParaRPr lang="pt-BR" sz="1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91712">
                <a:tc>
                  <a:txBody>
                    <a:bodyPr/>
                    <a:lstStyle/>
                    <a:p>
                      <a:r>
                        <a:rPr lang="en-US" sz="1400" b="0" i="0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Parada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</a:t>
                      </a:r>
                      <a:r>
                        <a:rPr lang="pt-BR" sz="1400" baseline="0" dirty="0" smtClean="0"/>
                        <a:t> não ocorrerá</a:t>
                      </a:r>
                      <a:endParaRPr lang="pt-BR" sz="1400" dirty="0"/>
                    </a:p>
                  </a:txBody>
                  <a:tcPr>
                    <a:solidFill>
                      <a:srgbClr val="FF3300"/>
                    </a:solidFill>
                  </a:tcPr>
                </a:tc>
              </a:tr>
              <a:tr h="791712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Parada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</a:t>
                      </a:r>
                      <a:r>
                        <a:rPr lang="pt-BR" sz="1400" baseline="0" dirty="0" smtClean="0"/>
                        <a:t> não ocorrerá</a:t>
                      </a:r>
                      <a:endParaRPr lang="pt-BR" sz="1400" dirty="0"/>
                    </a:p>
                  </a:txBody>
                  <a:tcPr>
                    <a:solidFill>
                      <a:srgbClr val="FF3300"/>
                    </a:solidFill>
                  </a:tcPr>
                </a:tc>
              </a:tr>
              <a:tr h="791712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Parada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</a:t>
                      </a:r>
                      <a:r>
                        <a:rPr lang="pt-BR" sz="1400" baseline="0" dirty="0" smtClean="0"/>
                        <a:t> não ocorrerá</a:t>
                      </a:r>
                      <a:endParaRPr lang="pt-BR" sz="1400" dirty="0"/>
                    </a:p>
                  </a:txBody>
                  <a:tcPr>
                    <a:solidFill>
                      <a:srgbClr val="FF3300"/>
                    </a:solidFill>
                  </a:tcPr>
                </a:tc>
              </a:tr>
              <a:tr h="890913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Parada</a:t>
                      </a:r>
                      <a:endParaRPr lang="pt-BR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Entrega</a:t>
                      </a:r>
                      <a:r>
                        <a:rPr lang="pt-BR" sz="1400" baseline="0" dirty="0" smtClean="0"/>
                        <a:t> não ocorrerá</a:t>
                      </a:r>
                      <a:endParaRPr lang="pt-BR" sz="1400" dirty="0"/>
                    </a:p>
                  </a:txBody>
                  <a:tcPr>
                    <a:solidFill>
                      <a:srgbClr val="FF33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497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t">
        <a:normAutofit fontScale="77500" lnSpcReduction="20000"/>
      </a:bodyPr>
      <a:lstStyle>
        <a:defPPr>
          <a:spcBef>
            <a:spcPts val="1800"/>
          </a:spcBef>
          <a:defRPr sz="1900" cap="small" dirty="0" smtClean="0">
            <a:solidFill>
              <a:schemeClr val="tx1">
                <a:lumMod val="75000"/>
                <a:lumOff val="25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1257</TotalTime>
  <Words>2034</Words>
  <Application>Microsoft Office PowerPoint</Application>
  <PresentationFormat>Widescreen</PresentationFormat>
  <Paragraphs>428</Paragraphs>
  <Slides>24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30" baseType="lpstr">
      <vt:lpstr>Arial</vt:lpstr>
      <vt:lpstr>Arial</vt:lpstr>
      <vt:lpstr>Arial Narrow</vt:lpstr>
      <vt:lpstr>Calibri</vt:lpstr>
      <vt:lpstr>Times New Roman</vt:lpstr>
      <vt:lpstr>Office Theme</vt:lpstr>
      <vt:lpstr>REUNIÃO MENSAL</vt:lpstr>
      <vt:lpstr>Apresentação do PowerPoint</vt:lpstr>
      <vt:lpstr>Apresentação do PowerPoint</vt:lpstr>
      <vt:lpstr>Apresentação do PowerPoint</vt:lpstr>
      <vt:lpstr>Reestruturação da Segurança Pública e Justiça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Segurança, Custódia e Ressocialização de Execução Penal</vt:lpstr>
      <vt:lpstr>Apresentação do PowerPoint</vt:lpstr>
      <vt:lpstr>Apresentação do PowerPoint</vt:lpstr>
      <vt:lpstr>Pró-Vida e Segurança Para Todos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Mayumi Quinto</dc:creator>
  <cp:lastModifiedBy>SPGE</cp:lastModifiedBy>
  <cp:revision>85</cp:revision>
  <dcterms:created xsi:type="dcterms:W3CDTF">2017-09-20T15:50:20Z</dcterms:created>
  <dcterms:modified xsi:type="dcterms:W3CDTF">2017-10-25T14:50:05Z</dcterms:modified>
</cp:coreProperties>
</file>