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89" r:id="rId3"/>
    <p:sldId id="290" r:id="rId4"/>
    <p:sldId id="326" r:id="rId5"/>
    <p:sldId id="328" r:id="rId6"/>
    <p:sldId id="329" r:id="rId7"/>
    <p:sldId id="333" r:id="rId8"/>
    <p:sldId id="335" r:id="rId9"/>
    <p:sldId id="342" r:id="rId10"/>
    <p:sldId id="338" r:id="rId11"/>
    <p:sldId id="340" r:id="rId12"/>
  </p:sldIdLst>
  <p:sldSz cx="12960350" cy="36004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" userDrawn="1">
          <p15:clr>
            <a:srgbClr val="A4A3A4"/>
          </p15:clr>
        </p15:guide>
        <p15:guide id="2" pos="40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72E"/>
    <a:srgbClr val="108EA7"/>
    <a:srgbClr val="409A4A"/>
    <a:srgbClr val="B0D8BA"/>
    <a:srgbClr val="7EBF8D"/>
    <a:srgbClr val="2F998A"/>
    <a:srgbClr val="009949"/>
    <a:srgbClr val="174489"/>
    <a:srgbClr val="4D4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31"/>
    <p:restoredTop sz="86482"/>
  </p:normalViewPr>
  <p:slideViewPr>
    <p:cSldViewPr snapToGrid="0" snapToObjects="1">
      <p:cViewPr>
        <p:scale>
          <a:sx n="68" d="100"/>
          <a:sy n="68" d="100"/>
        </p:scale>
        <p:origin x="1848" y="1256"/>
      </p:cViewPr>
      <p:guideLst>
        <p:guide orient="horz" pos="1134"/>
        <p:guide pos="40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5" d="100"/>
          <a:sy n="75" d="100"/>
        </p:scale>
        <p:origin x="229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2D9B7-0557-644B-B7E9-16F5DB9BA7F7}" type="datetimeFigureOut">
              <a:rPr lang="pt-BR" smtClean="0"/>
              <a:t>31/08/17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124075" y="1143000"/>
            <a:ext cx="11106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F23FB-3C00-8544-B153-D0C693E4208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217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92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552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959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1451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0985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5489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888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044" y="589241"/>
            <a:ext cx="9720263" cy="1253490"/>
          </a:xfrm>
        </p:spPr>
        <p:txBody>
          <a:bodyPr anchor="b"/>
          <a:lstStyle>
            <a:lvl1pPr algn="ctr">
              <a:defRPr sz="315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044" y="1891070"/>
            <a:ext cx="9720263" cy="869275"/>
          </a:xfrm>
        </p:spPr>
        <p:txBody>
          <a:bodyPr/>
          <a:lstStyle>
            <a:lvl1pPr marL="0" indent="0" algn="ctr">
              <a:buNone/>
              <a:defRPr sz="1260"/>
            </a:lvl1pPr>
            <a:lvl2pPr marL="240030" indent="0" algn="ctr">
              <a:buNone/>
              <a:defRPr sz="1050"/>
            </a:lvl2pPr>
            <a:lvl3pPr marL="480060" indent="0" algn="ctr">
              <a:buNone/>
              <a:defRPr sz="945"/>
            </a:lvl3pPr>
            <a:lvl4pPr marL="720090" indent="0" algn="ctr">
              <a:buNone/>
              <a:defRPr sz="840"/>
            </a:lvl4pPr>
            <a:lvl5pPr marL="960120" indent="0" algn="ctr">
              <a:buNone/>
              <a:defRPr sz="840"/>
            </a:lvl5pPr>
            <a:lvl6pPr marL="1200150" indent="0" algn="ctr">
              <a:buNone/>
              <a:defRPr sz="840"/>
            </a:lvl6pPr>
            <a:lvl7pPr marL="1440180" indent="0" algn="ctr">
              <a:buNone/>
              <a:defRPr sz="840"/>
            </a:lvl7pPr>
            <a:lvl8pPr marL="1680210" indent="0" algn="ctr">
              <a:buNone/>
              <a:defRPr sz="840"/>
            </a:lvl8pPr>
            <a:lvl9pPr marL="1920240" indent="0" algn="ctr">
              <a:buNone/>
              <a:defRPr sz="84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31/08/17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8" name="Retângulo 7"/>
          <p:cNvSpPr/>
          <p:nvPr userDrawn="1"/>
        </p:nvSpPr>
        <p:spPr>
          <a:xfrm>
            <a:off x="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9" name="Retângulo 8"/>
          <p:cNvSpPr/>
          <p:nvPr userDrawn="1"/>
        </p:nvSpPr>
        <p:spPr>
          <a:xfrm>
            <a:off x="32400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0" name="Retângulo 9"/>
          <p:cNvSpPr/>
          <p:nvPr userDrawn="1"/>
        </p:nvSpPr>
        <p:spPr>
          <a:xfrm>
            <a:off x="32400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3" name="Retângulo 12"/>
          <p:cNvSpPr/>
          <p:nvPr userDrawn="1"/>
        </p:nvSpPr>
        <p:spPr>
          <a:xfrm>
            <a:off x="64800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4" name="Retângulo 13"/>
          <p:cNvSpPr/>
          <p:nvPr userDrawn="1"/>
        </p:nvSpPr>
        <p:spPr>
          <a:xfrm>
            <a:off x="64800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5" name="Retângulo 14"/>
          <p:cNvSpPr/>
          <p:nvPr userDrawn="1"/>
        </p:nvSpPr>
        <p:spPr>
          <a:xfrm>
            <a:off x="97200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6" name="Retângulo 15"/>
          <p:cNvSpPr/>
          <p:nvPr userDrawn="1"/>
        </p:nvSpPr>
        <p:spPr>
          <a:xfrm>
            <a:off x="97200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</p:spTree>
    <p:extLst>
      <p:ext uri="{BB962C8B-B14F-4D97-AF65-F5344CB8AC3E}">
        <p14:creationId xmlns:p14="http://schemas.microsoft.com/office/powerpoint/2010/main" val="2617731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31/08/17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275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4751" y="191691"/>
            <a:ext cx="2794575" cy="305121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1024" y="191691"/>
            <a:ext cx="8221722" cy="305121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31/08/17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532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31/08/17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672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74" y="897613"/>
            <a:ext cx="11178302" cy="1497687"/>
          </a:xfrm>
        </p:spPr>
        <p:txBody>
          <a:bodyPr anchor="b"/>
          <a:lstStyle>
            <a:lvl1pPr>
              <a:defRPr sz="315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74" y="2409468"/>
            <a:ext cx="11178302" cy="787598"/>
          </a:xfrm>
        </p:spPr>
        <p:txBody>
          <a:bodyPr/>
          <a:lstStyle>
            <a:lvl1pPr marL="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1pPr>
            <a:lvl2pPr marL="2400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48006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3pPr>
            <a:lvl4pPr marL="72009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9601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20015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4401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68021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31/08/17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117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024" y="958453"/>
            <a:ext cx="5508149" cy="228445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177" y="958453"/>
            <a:ext cx="5508149" cy="228445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31/08/17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02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2" y="191691"/>
            <a:ext cx="11178302" cy="69592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713" y="882610"/>
            <a:ext cx="5482835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2713" y="1315164"/>
            <a:ext cx="5482835" cy="193440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1177" y="882610"/>
            <a:ext cx="5509837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61177" y="1315164"/>
            <a:ext cx="5509837" cy="193440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31/08/17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774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31/08/17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7378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31/08/17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50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3" y="240030"/>
            <a:ext cx="4180050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9837" y="518398"/>
            <a:ext cx="6561177" cy="2558653"/>
          </a:xfrm>
        </p:spPr>
        <p:txBody>
          <a:bodyPr/>
          <a:lstStyle>
            <a:lvl1pPr>
              <a:defRPr sz="1680"/>
            </a:lvl1pPr>
            <a:lvl2pPr>
              <a:defRPr sz="1470"/>
            </a:lvl2pPr>
            <a:lvl3pPr>
              <a:defRPr sz="126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3" y="1080135"/>
            <a:ext cx="4180050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31/08/17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45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3" y="240030"/>
            <a:ext cx="4180050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09837" y="518398"/>
            <a:ext cx="6561177" cy="2558653"/>
          </a:xfrm>
        </p:spPr>
        <p:txBody>
          <a:bodyPr anchor="t"/>
          <a:lstStyle>
            <a:lvl1pPr marL="0" indent="0">
              <a:buNone/>
              <a:defRPr sz="1680"/>
            </a:lvl1pPr>
            <a:lvl2pPr marL="240030" indent="0">
              <a:buNone/>
              <a:defRPr sz="1470"/>
            </a:lvl2pPr>
            <a:lvl3pPr marL="480060" indent="0">
              <a:buNone/>
              <a:defRPr sz="1260"/>
            </a:lvl3pPr>
            <a:lvl4pPr marL="720090" indent="0">
              <a:buNone/>
              <a:defRPr sz="1050"/>
            </a:lvl4pPr>
            <a:lvl5pPr marL="960120" indent="0">
              <a:buNone/>
              <a:defRPr sz="1050"/>
            </a:lvl5pPr>
            <a:lvl6pPr marL="1200150" indent="0">
              <a:buNone/>
              <a:defRPr sz="1050"/>
            </a:lvl6pPr>
            <a:lvl7pPr marL="1440180" indent="0">
              <a:buNone/>
              <a:defRPr sz="1050"/>
            </a:lvl7pPr>
            <a:lvl8pPr marL="1680210" indent="0">
              <a:buNone/>
              <a:defRPr sz="1050"/>
            </a:lvl8pPr>
            <a:lvl9pPr marL="1920240" indent="0">
              <a:buNone/>
              <a:defRPr sz="105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3" y="1080135"/>
            <a:ext cx="4180050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31/08/17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133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024" y="191691"/>
            <a:ext cx="11178302" cy="695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024" y="958453"/>
            <a:ext cx="11178302" cy="228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024" y="3337084"/>
            <a:ext cx="2916079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4D784-6A1E-7640-80C8-21C68314A0C1}" type="datetimeFigureOut">
              <a:rPr lang="pt-BR" smtClean="0"/>
              <a:pPr/>
              <a:t>31/08/17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93116" y="3337084"/>
            <a:ext cx="4374118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3247" y="3337084"/>
            <a:ext cx="2916079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05728-28E2-8E49-9A5F-2C7C1869C4A7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3528774"/>
            <a:ext cx="12960350" cy="71675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9" name="Retângulo 8"/>
          <p:cNvSpPr/>
          <p:nvPr userDrawn="1"/>
        </p:nvSpPr>
        <p:spPr>
          <a:xfrm>
            <a:off x="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0" name="Retângulo 9"/>
          <p:cNvSpPr/>
          <p:nvPr userDrawn="1"/>
        </p:nvSpPr>
        <p:spPr>
          <a:xfrm>
            <a:off x="32400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1" name="Retângulo 10"/>
          <p:cNvSpPr/>
          <p:nvPr userDrawn="1"/>
        </p:nvSpPr>
        <p:spPr>
          <a:xfrm>
            <a:off x="32400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2" name="Retângulo 11"/>
          <p:cNvSpPr/>
          <p:nvPr userDrawn="1"/>
        </p:nvSpPr>
        <p:spPr>
          <a:xfrm>
            <a:off x="64800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3" name="Retângulo 12"/>
          <p:cNvSpPr/>
          <p:nvPr userDrawn="1"/>
        </p:nvSpPr>
        <p:spPr>
          <a:xfrm>
            <a:off x="64800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4" name="Retângulo 13"/>
          <p:cNvSpPr/>
          <p:nvPr userDrawn="1"/>
        </p:nvSpPr>
        <p:spPr>
          <a:xfrm>
            <a:off x="97200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5" name="Retângulo 14"/>
          <p:cNvSpPr/>
          <p:nvPr userDrawn="1"/>
        </p:nvSpPr>
        <p:spPr>
          <a:xfrm>
            <a:off x="97200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</p:spTree>
    <p:extLst>
      <p:ext uri="{BB962C8B-B14F-4D97-AF65-F5344CB8AC3E}">
        <p14:creationId xmlns:p14="http://schemas.microsoft.com/office/powerpoint/2010/main" val="348721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80060" rtl="0" eaLnBrk="1" latinLnBrk="0" hangingPunct="1">
        <a:lnSpc>
          <a:spcPct val="90000"/>
        </a:lnSpc>
        <a:spcBef>
          <a:spcPct val="0"/>
        </a:spcBef>
        <a:buNone/>
        <a:defRPr sz="23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015" indent="-120015" algn="l" defTabSz="48006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0007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4010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108013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32016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56019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204025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1pPr>
      <a:lvl2pPr marL="24003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68021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3240175" y="2018088"/>
            <a:ext cx="6478659" cy="1278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SECRETARIA DE ESTADO DE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SAÚDE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Agosto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de 2017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3240175" y="579401"/>
            <a:ext cx="6480000" cy="444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b="1" dirty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REUNIÃO MENSAL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720175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41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3"/>
          <p:cNvSpPr txBox="1"/>
          <p:nvPr/>
        </p:nvSpPr>
        <p:spPr>
          <a:xfrm>
            <a:off x="-1" y="0"/>
            <a:ext cx="328794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Fortalecer o combate ao vetor Aedes Aegypti</a:t>
            </a:r>
          </a:p>
        </p:txBody>
      </p:sp>
      <p:sp>
        <p:nvSpPr>
          <p:cNvPr id="14" name="CaixaDeTexto 5"/>
          <p:cNvSpPr txBox="1"/>
          <p:nvPr/>
        </p:nvSpPr>
        <p:spPr>
          <a:xfrm>
            <a:off x="-1" y="497364"/>
            <a:ext cx="3194463" cy="12234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Entrega 1: Ampliação do número de salas, atingindo 80% dos municípios do Estado</a:t>
            </a:r>
          </a:p>
          <a:p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Entrega 2: Implantação do </a:t>
            </a:r>
            <a:r>
              <a:rPr lang="pt-BR" sz="1050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eENDEMIAS</a:t>
            </a:r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em 80% dos municípios do Estado</a:t>
            </a:r>
          </a:p>
          <a:p>
            <a:endParaRPr lang="pt-BR" sz="1050" cap="small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Gerente e Suplente: Maria de Fátima </a:t>
            </a:r>
            <a:r>
              <a:rPr lang="pt-BR" sz="1050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Cheade</a:t>
            </a:r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Salim / João </a:t>
            </a:r>
            <a:r>
              <a:rPr lang="pt-BR" sz="1050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Boin</a:t>
            </a:r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Junior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1" y="1828800"/>
            <a:ext cx="328794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Implantar o complexo regulador estadual</a:t>
            </a:r>
          </a:p>
        </p:txBody>
      </p:sp>
      <p:sp>
        <p:nvSpPr>
          <p:cNvPr id="5" name="CaixaDeTexto 5"/>
          <p:cNvSpPr txBox="1"/>
          <p:nvPr/>
        </p:nvSpPr>
        <p:spPr>
          <a:xfrm>
            <a:off x="-1" y="2326164"/>
            <a:ext cx="3194463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Entrega: Sistema de regulação implantado nas microrregiões de saúde do Estado</a:t>
            </a:r>
          </a:p>
          <a:p>
            <a:endParaRPr lang="pt-BR" sz="1050" cap="small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Gerente: Robson Fukuda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3379342" y="77879"/>
            <a:ext cx="2964715" cy="3388132"/>
          </a:xfrm>
          <a:prstGeom prst="roundRect">
            <a:avLst>
              <a:gd name="adj" fmla="val 3310"/>
            </a:avLst>
          </a:prstGeom>
          <a:solidFill>
            <a:schemeClr val="accent4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PONTOS DE ATENÇÃO:</a:t>
            </a:r>
          </a:p>
          <a:p>
            <a:endParaRPr lang="pt-B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Falta concluir o planejamento dessas iniciativas dentro do sistema</a:t>
            </a:r>
          </a:p>
        </p:txBody>
      </p:sp>
      <p:pic>
        <p:nvPicPr>
          <p:cNvPr id="7" name="Picture 6" descr="Image result for ATENÇÃO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398" y="7180"/>
            <a:ext cx="686093" cy="42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53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747471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40175" y="1499724"/>
            <a:ext cx="6408792" cy="205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</a:t>
            </a:r>
            <a:endParaRPr lang="pt-BR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Ecleine</a:t>
            </a:r>
            <a:r>
              <a:rPr lang="pt-BR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Amarila</a:t>
            </a:r>
            <a:r>
              <a:rPr lang="pt-BR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pt-BR" sz="13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Ponto </a:t>
            </a:r>
            <a:r>
              <a:rPr lang="pt-BR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focal</a:t>
            </a:r>
          </a:p>
          <a:p>
            <a:r>
              <a:rPr lang="pt-BR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Vanessa Prado </a:t>
            </a:r>
            <a:r>
              <a:rPr lang="mr-IN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pt-BR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Ponto focal</a:t>
            </a:r>
          </a:p>
          <a:p>
            <a:r>
              <a:rPr lang="pt-BR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Marília </a:t>
            </a:r>
            <a:r>
              <a:rPr lang="pt-BR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Negrisoli</a:t>
            </a:r>
            <a:r>
              <a:rPr lang="pt-BR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mr-IN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pt-BR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Ponto focal</a:t>
            </a:r>
            <a:endParaRPr lang="pt-BR" sz="1300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 Maria </a:t>
            </a:r>
            <a:r>
              <a:rPr lang="mr-IN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pt-BR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Setorialista</a:t>
            </a:r>
            <a:endParaRPr lang="pt-BR" sz="1300" cap="smal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Rafael Pinheiro - </a:t>
            </a:r>
            <a:r>
              <a:rPr lang="pt-BR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Setorialista</a:t>
            </a:r>
            <a:endParaRPr lang="pt-BR" sz="1300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941" y="37205"/>
            <a:ext cx="1423278" cy="47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0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747471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3240175" y="81888"/>
            <a:ext cx="6480000" cy="44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MAPA ESTRATÉGICO</a:t>
            </a:r>
            <a:endParaRPr lang="pt-BR" sz="1800" b="1" dirty="0">
              <a:solidFill>
                <a:srgbClr val="A7C026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524" y="526070"/>
            <a:ext cx="5173301" cy="286801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358557" y="1226792"/>
            <a:ext cx="1526519" cy="56712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952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747471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3240175" y="81888"/>
            <a:ext cx="6480000" cy="44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MODELO DE MONITORAMENTO</a:t>
            </a:r>
            <a:endParaRPr lang="pt-BR" sz="1800" b="1" dirty="0">
              <a:solidFill>
                <a:srgbClr val="A7C02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6565994" y="538154"/>
            <a:ext cx="0" cy="295567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459114" y="2791202"/>
            <a:ext cx="604212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3399155" y="2931550"/>
            <a:ext cx="834017" cy="2769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Gerente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399155" y="2459094"/>
            <a:ext cx="1311670" cy="2769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Ponto Focal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6813150" y="1316125"/>
            <a:ext cx="1031664" cy="2177702"/>
          </a:xfrm>
          <a:prstGeom prst="roundRect">
            <a:avLst/>
          </a:prstGeom>
          <a:solidFill>
            <a:srgbClr val="9BB72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atin typeface="Arial" charset="0"/>
                <a:ea typeface="Arial" charset="0"/>
                <a:cs typeface="Arial" charset="0"/>
              </a:rPr>
              <a:t>Reunião mensal por Secretaria</a:t>
            </a: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8219962" y="858131"/>
            <a:ext cx="1203705" cy="890127"/>
          </a:xfrm>
          <a:prstGeom prst="roundRect">
            <a:avLst/>
          </a:prstGeom>
          <a:solidFill>
            <a:srgbClr val="409A4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 err="1">
                <a:latin typeface="Arial" charset="0"/>
                <a:ea typeface="Arial" charset="0"/>
                <a:cs typeface="Arial" charset="0"/>
              </a:rPr>
              <a:t>Reunião</a:t>
            </a:r>
            <a:r>
              <a:rPr lang="fr-FR" sz="1200" dirty="0"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fr-FR" sz="1200" dirty="0" err="1">
                <a:latin typeface="Arial" charset="0"/>
                <a:ea typeface="Arial" charset="0"/>
                <a:cs typeface="Arial" charset="0"/>
              </a:rPr>
              <a:t>Gestão</a:t>
            </a:r>
            <a:r>
              <a:rPr lang="fr-FR" sz="1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1200" dirty="0" err="1">
                <a:latin typeface="Arial" charset="0"/>
                <a:ea typeface="Arial" charset="0"/>
                <a:cs typeface="Arial" charset="0"/>
              </a:rPr>
              <a:t>Executiva</a:t>
            </a:r>
            <a:endParaRPr lang="fr-FR" sz="1200" dirty="0">
              <a:latin typeface="Arial" charset="0"/>
              <a:ea typeface="Arial" charset="0"/>
              <a:cs typeface="Arial" charset="0"/>
            </a:endParaRPr>
          </a:p>
          <a:p>
            <a:pPr lvl="0" algn="ctr"/>
            <a:r>
              <a:rPr lang="fr-FR" sz="105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fr-FR" sz="1050" dirty="0" err="1">
                <a:latin typeface="Arial" charset="0"/>
                <a:ea typeface="Arial" charset="0"/>
                <a:cs typeface="Arial" charset="0"/>
              </a:rPr>
              <a:t>bimestral</a:t>
            </a:r>
            <a:r>
              <a:rPr lang="fr-FR" sz="1050" dirty="0">
                <a:latin typeface="Arial" charset="0"/>
                <a:ea typeface="Arial" charset="0"/>
                <a:cs typeface="Arial" charset="0"/>
              </a:rPr>
              <a:t>)</a:t>
            </a:r>
            <a:endParaRPr lang="pt-BR" sz="12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79576" y="1837677"/>
            <a:ext cx="2129367" cy="1656150"/>
            <a:chOff x="4279576" y="1837677"/>
            <a:chExt cx="2129367" cy="1656150"/>
          </a:xfrm>
        </p:grpSpPr>
        <p:sp>
          <p:nvSpPr>
            <p:cNvPr id="16" name="Retângulo de cantos arredondados 15"/>
            <p:cNvSpPr/>
            <p:nvPr/>
          </p:nvSpPr>
          <p:spPr>
            <a:xfrm>
              <a:off x="4279576" y="2836631"/>
              <a:ext cx="1230832" cy="657196"/>
            </a:xfrm>
            <a:prstGeom prst="roundRect">
              <a:avLst/>
            </a:prstGeom>
            <a:solidFill>
              <a:srgbClr val="108EA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dirty="0">
                  <a:latin typeface="Arial" charset="0"/>
                  <a:ea typeface="Arial" charset="0"/>
                  <a:cs typeface="Arial" charset="0"/>
                </a:rPr>
                <a:t>Preenchimento </a:t>
              </a:r>
              <a:r>
                <a:rPr lang="pt-BR" sz="1200" b="1" dirty="0">
                  <a:latin typeface="Arial" charset="0"/>
                  <a:ea typeface="Arial" charset="0"/>
                  <a:cs typeface="Arial" charset="0"/>
                </a:rPr>
                <a:t>contínuo </a:t>
              </a:r>
              <a:endParaRPr lang="pt-BR" sz="1100" b="1" dirty="0"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pt-BR" sz="1100" dirty="0">
                  <a:latin typeface="Arial" charset="0"/>
                  <a:ea typeface="Arial" charset="0"/>
                  <a:cs typeface="Arial" charset="0"/>
                </a:rPr>
                <a:t>no sistema</a:t>
              </a:r>
            </a:p>
          </p:txBody>
        </p:sp>
        <p:sp>
          <p:nvSpPr>
            <p:cNvPr id="17" name="Retângulo de cantos arredondados 16"/>
            <p:cNvSpPr/>
            <p:nvPr/>
          </p:nvSpPr>
          <p:spPr>
            <a:xfrm>
              <a:off x="5567050" y="1837677"/>
              <a:ext cx="841893" cy="1656149"/>
            </a:xfrm>
            <a:prstGeom prst="roundRect">
              <a:avLst/>
            </a:prstGeom>
            <a:solidFill>
              <a:srgbClr val="108EA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dirty="0">
                  <a:latin typeface="Arial" charset="0"/>
                  <a:ea typeface="Arial" charset="0"/>
                  <a:cs typeface="Arial" charset="0"/>
                </a:rPr>
                <a:t>Rodada de </a:t>
              </a:r>
              <a:r>
                <a:rPr lang="pt-BR" sz="1100" i="1" dirty="0">
                  <a:latin typeface="Arial" charset="0"/>
                  <a:ea typeface="Arial" charset="0"/>
                  <a:cs typeface="Arial" charset="0"/>
                </a:rPr>
                <a:t>feedback</a:t>
              </a:r>
              <a:r>
                <a:rPr lang="pt-BR" sz="1100" dirty="0">
                  <a:latin typeface="Arial" charset="0"/>
                  <a:ea typeface="Arial" charset="0"/>
                  <a:cs typeface="Arial" charset="0"/>
                </a:rPr>
                <a:t> mensal</a:t>
              </a:r>
            </a:p>
            <a:p>
              <a:pPr algn="ctr"/>
              <a:r>
                <a:rPr lang="pt-BR" sz="1100" dirty="0">
                  <a:latin typeface="Arial" charset="0"/>
                  <a:ea typeface="Arial" charset="0"/>
                  <a:cs typeface="Arial" charset="0"/>
                </a:rPr>
                <a:t>por iniciativa</a:t>
              </a:r>
            </a:p>
          </p:txBody>
        </p:sp>
        <p:sp>
          <p:nvSpPr>
            <p:cNvPr id="20" name="Seta para baixo 19"/>
            <p:cNvSpPr/>
            <p:nvPr/>
          </p:nvSpPr>
          <p:spPr>
            <a:xfrm rot="20881868">
              <a:off x="5394259" y="2690570"/>
              <a:ext cx="173132" cy="126689"/>
            </a:xfrm>
            <a:prstGeom prst="downArrow">
              <a:avLst/>
            </a:prstGeom>
            <a:solidFill>
              <a:srgbClr val="108EA7"/>
            </a:solidFill>
            <a:ln>
              <a:noFill/>
            </a:ln>
            <a:scene3d>
              <a:camera prst="orthographicFront">
                <a:rot lat="0" lon="0" rev="81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/>
            </a:p>
          </p:txBody>
        </p:sp>
      </p:grpSp>
      <p:sp>
        <p:nvSpPr>
          <p:cNvPr id="21" name="Seta para baixo 20"/>
          <p:cNvSpPr/>
          <p:nvPr/>
        </p:nvSpPr>
        <p:spPr>
          <a:xfrm rot="1519779">
            <a:off x="6610344" y="1960118"/>
            <a:ext cx="173132" cy="126689"/>
          </a:xfrm>
          <a:prstGeom prst="downArrow">
            <a:avLst/>
          </a:prstGeom>
          <a:solidFill>
            <a:srgbClr val="108EA7"/>
          </a:solidFill>
          <a:ln>
            <a:noFill/>
          </a:ln>
          <a:scene3d>
            <a:camera prst="orthographicFront">
              <a:rot lat="0" lon="0" rev="8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22" name="Seta para baixo 21"/>
          <p:cNvSpPr/>
          <p:nvPr/>
        </p:nvSpPr>
        <p:spPr>
          <a:xfrm>
            <a:off x="7896418" y="1415896"/>
            <a:ext cx="173132" cy="126689"/>
          </a:xfrm>
          <a:prstGeom prst="downArrow">
            <a:avLst/>
          </a:prstGeom>
          <a:solidFill>
            <a:srgbClr val="9BB72E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23" name="CaixaDeTexto 22"/>
          <p:cNvSpPr txBox="1"/>
          <p:nvPr/>
        </p:nvSpPr>
        <p:spPr>
          <a:xfrm>
            <a:off x="3399155" y="414923"/>
            <a:ext cx="968909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u="sng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Atores</a:t>
            </a:r>
            <a:endParaRPr lang="pt-BR" sz="1400" u="sng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739995" y="314284"/>
            <a:ext cx="1208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Nível Operacional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6911974" y="314284"/>
            <a:ext cx="834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Nível </a:t>
            </a:r>
          </a:p>
          <a:p>
            <a:pPr algn="ctr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Tático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8227490" y="314284"/>
            <a:ext cx="1188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Nível Estratégico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3399155" y="1901399"/>
            <a:ext cx="1311670" cy="2769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Setorialista</a:t>
            </a:r>
            <a:endParaRPr lang="pt-BR" sz="1200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399155" y="1436037"/>
            <a:ext cx="1311670" cy="184666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Secretário  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3399155" y="878342"/>
            <a:ext cx="1311670" cy="2769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Governador</a:t>
            </a:r>
          </a:p>
        </p:txBody>
      </p:sp>
      <p:cxnSp>
        <p:nvCxnSpPr>
          <p:cNvPr id="31" name="Conector reto 6"/>
          <p:cNvCxnSpPr/>
          <p:nvPr/>
        </p:nvCxnSpPr>
        <p:spPr>
          <a:xfrm>
            <a:off x="3459114" y="2318746"/>
            <a:ext cx="604212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6"/>
          <p:cNvCxnSpPr/>
          <p:nvPr/>
        </p:nvCxnSpPr>
        <p:spPr>
          <a:xfrm>
            <a:off x="3459114" y="1278755"/>
            <a:ext cx="604212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6"/>
          <p:cNvCxnSpPr/>
          <p:nvPr/>
        </p:nvCxnSpPr>
        <p:spPr>
          <a:xfrm>
            <a:off x="3459114" y="1761051"/>
            <a:ext cx="604212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5"/>
          <p:cNvCxnSpPr/>
          <p:nvPr/>
        </p:nvCxnSpPr>
        <p:spPr>
          <a:xfrm>
            <a:off x="8091810" y="538154"/>
            <a:ext cx="0" cy="295567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3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960350" cy="3600450"/>
          </a:xfrm>
          <a:prstGeom prst="rect">
            <a:avLst/>
          </a:prstGeom>
          <a:solidFill>
            <a:srgbClr val="9BB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800" b="1" dirty="0" smtClean="0"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r>
              <a:rPr lang="pt-BR" sz="4800" b="1" dirty="0">
                <a:latin typeface="Arial" charset="0"/>
                <a:ea typeface="Arial" charset="0"/>
                <a:cs typeface="Arial" charset="0"/>
              </a:rPr>
              <a:t>	</a:t>
            </a:r>
            <a:endParaRPr lang="pt-BR" sz="4800" b="1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pt-BR" sz="4800" b="1" dirty="0" smtClean="0">
                <a:latin typeface="Arial" charset="0"/>
                <a:ea typeface="Arial" charset="0"/>
                <a:cs typeface="Arial" charset="0"/>
              </a:rPr>
              <a:t>Iniciativas no</a:t>
            </a:r>
          </a:p>
          <a:p>
            <a:r>
              <a:rPr lang="pt-BR" sz="4800" b="1" dirty="0" smtClean="0">
                <a:latin typeface="Arial" charset="0"/>
                <a:ea typeface="Arial" charset="0"/>
                <a:cs typeface="Arial" charset="0"/>
              </a:rPr>
              <a:t>Contrato de Gestão</a:t>
            </a:r>
            <a:endParaRPr lang="pt-BR" sz="48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34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3"/>
          <p:cNvSpPr txBox="1"/>
          <p:nvPr/>
        </p:nvSpPr>
        <p:spPr>
          <a:xfrm>
            <a:off x="-1" y="0"/>
            <a:ext cx="328794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Construir Hospital Regional da região do </a:t>
            </a:r>
            <a:r>
              <a:rPr lang="pt-BR" sz="1400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Bolsão</a:t>
            </a:r>
            <a:endParaRPr lang="pt-BR" sz="1400" b="1" cap="small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CaixaDeTexto 5"/>
          <p:cNvSpPr txBox="1"/>
          <p:nvPr/>
        </p:nvSpPr>
        <p:spPr>
          <a:xfrm>
            <a:off x="-1" y="497364"/>
            <a:ext cx="3194463" cy="9002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Entrega: Realização das fases de canteiro de obras e estrutura física da obra</a:t>
            </a:r>
          </a:p>
          <a:p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Gerente e Suplente: Maurício Peralta / Alexandre Rocha </a:t>
            </a:r>
            <a:r>
              <a:rPr lang="pt-BR" sz="1050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Baís</a:t>
            </a:r>
            <a:endParaRPr lang="pt-BR" sz="1050" cap="small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tângulo de cantos arredondados 1"/>
          <p:cNvSpPr/>
          <p:nvPr/>
        </p:nvSpPr>
        <p:spPr>
          <a:xfrm>
            <a:off x="3379342" y="78731"/>
            <a:ext cx="2964715" cy="1490400"/>
          </a:xfrm>
          <a:prstGeom prst="roundRect">
            <a:avLst>
              <a:gd name="adj" fmla="val 3310"/>
            </a:avLst>
          </a:prstGeom>
          <a:solidFill>
            <a:srgbClr val="7FB86B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DESTAQUE:</a:t>
            </a:r>
          </a:p>
          <a:p>
            <a:endParaRPr lang="pt-B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Em finalização da 3ª medição. Obra com andamento normal</a:t>
            </a:r>
          </a:p>
        </p:txBody>
      </p:sp>
      <p:pic>
        <p:nvPicPr>
          <p:cNvPr id="5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38" y="19250"/>
            <a:ext cx="357143" cy="328041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>
            <a:off x="9869781" y="99420"/>
            <a:ext cx="2964715" cy="1488748"/>
          </a:xfrm>
          <a:prstGeom prst="roundRect">
            <a:avLst>
              <a:gd name="adj" fmla="val 3310"/>
            </a:avLst>
          </a:prstGeom>
          <a:solidFill>
            <a:schemeClr val="accent4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PONTO DE ATENÇÃO:</a:t>
            </a:r>
          </a:p>
          <a:p>
            <a:endParaRPr lang="pt-B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Dependência da análise da Anvisa para poder prosseguir, com previsão de até 2 meses para conclusão da primeira análise</a:t>
            </a:r>
          </a:p>
        </p:txBody>
      </p:sp>
      <p:pic>
        <p:nvPicPr>
          <p:cNvPr id="7" name="Picture 6" descr="Image result for ATENÇÃO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837" y="28721"/>
            <a:ext cx="686093" cy="42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3"/>
          <p:cNvSpPr txBox="1"/>
          <p:nvPr/>
        </p:nvSpPr>
        <p:spPr>
          <a:xfrm>
            <a:off x="6493571" y="0"/>
            <a:ext cx="3287949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Ampliar e reestruturar a Santa Casa de Corumbá, transformando-a em Hospital Regional do </a:t>
            </a:r>
            <a:r>
              <a:rPr lang="pt-BR" sz="1400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Pantanal</a:t>
            </a:r>
            <a:endParaRPr lang="pt-BR" sz="1400" b="1" cap="small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CaixaDeTexto 5"/>
          <p:cNvSpPr txBox="1"/>
          <p:nvPr/>
        </p:nvSpPr>
        <p:spPr>
          <a:xfrm>
            <a:off x="6493571" y="738664"/>
            <a:ext cx="3194463" cy="9925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Entrega: </a:t>
            </a:r>
            <a:r>
              <a:rPr lang="pt-BR" sz="9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Processo de contratação de empresa para a ampliação de 30 leitos, construção de uma nova recepção, pronto socorro, ala de enfermaria e reestruturação da ala da obstetrícia</a:t>
            </a:r>
            <a:endParaRPr lang="pt-BR" sz="1050" cap="small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sz="105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Gerente </a:t>
            </a:r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 Suplente: Maurício Peralta / Alexandre Rocha </a:t>
            </a:r>
            <a:r>
              <a:rPr lang="pt-BR" sz="1050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Baís</a:t>
            </a:r>
            <a:endParaRPr lang="pt-BR" sz="1050" cap="small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2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3"/>
          <p:cNvSpPr txBox="1"/>
          <p:nvPr/>
        </p:nvSpPr>
        <p:spPr>
          <a:xfrm>
            <a:off x="-1" y="0"/>
            <a:ext cx="328794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Construir o Hospital Regional da Grande Dourados</a:t>
            </a:r>
          </a:p>
        </p:txBody>
      </p:sp>
      <p:sp>
        <p:nvSpPr>
          <p:cNvPr id="14" name="CaixaDeTexto 5"/>
          <p:cNvSpPr txBox="1"/>
          <p:nvPr/>
        </p:nvSpPr>
        <p:spPr>
          <a:xfrm>
            <a:off x="-1" y="497364"/>
            <a:ext cx="3194463" cy="9002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Entrega: Processo licitatório realizado e início das obras</a:t>
            </a:r>
          </a:p>
          <a:p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Gerente e Suplente: Maurício Peralta / Mario Sergio Pereira </a:t>
            </a:r>
            <a:r>
              <a:rPr lang="pt-BR" sz="1050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Ipolito</a:t>
            </a:r>
            <a:endParaRPr lang="pt-BR" sz="1050" cap="small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tângulo de cantos arredondados 1"/>
          <p:cNvSpPr/>
          <p:nvPr/>
        </p:nvSpPr>
        <p:spPr>
          <a:xfrm>
            <a:off x="3379342" y="78732"/>
            <a:ext cx="2964715" cy="1490400"/>
          </a:xfrm>
          <a:prstGeom prst="roundRect">
            <a:avLst>
              <a:gd name="adj" fmla="val 3310"/>
            </a:avLst>
          </a:prstGeom>
          <a:solidFill>
            <a:srgbClr val="7FB86B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DESTAQUE:</a:t>
            </a:r>
          </a:p>
          <a:p>
            <a:endParaRPr lang="pt-B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Em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atualização das planilhas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orçamentárias na fase de licitação</a:t>
            </a:r>
          </a:p>
        </p:txBody>
      </p:sp>
      <p:pic>
        <p:nvPicPr>
          <p:cNvPr id="5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38" y="19250"/>
            <a:ext cx="357143" cy="328041"/>
          </a:xfrm>
          <a:prstGeom prst="rect">
            <a:avLst/>
          </a:prstGeom>
        </p:spPr>
      </p:pic>
      <p:sp>
        <p:nvSpPr>
          <p:cNvPr id="6" name="CaixaDeTexto 3"/>
          <p:cNvSpPr txBox="1"/>
          <p:nvPr/>
        </p:nvSpPr>
        <p:spPr>
          <a:xfrm>
            <a:off x="6493572" y="0"/>
            <a:ext cx="328794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Reestruturar o Hospital Regional de Mato Grosso do </a:t>
            </a:r>
            <a:r>
              <a:rPr lang="pt-BR" sz="1400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Sul</a:t>
            </a:r>
            <a:endParaRPr lang="pt-BR" sz="1400" b="1" cap="small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aixaDeTexto 5"/>
          <p:cNvSpPr txBox="1"/>
          <p:nvPr/>
        </p:nvSpPr>
        <p:spPr>
          <a:xfrm>
            <a:off x="6493572" y="497364"/>
            <a:ext cx="3194463" cy="11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Entrega: </a:t>
            </a:r>
            <a:r>
              <a:rPr lang="pt-BR" sz="9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Início da etapa “Centro de Tratamento Intensivo Pediátrico, Centro Cirúrgico, Setor de Nutrição, Setor de Hemodiálise e Central de Material Esterilizado” das obras de reestruturação do </a:t>
            </a:r>
            <a:r>
              <a:rPr lang="pt-BR" sz="9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hospital</a:t>
            </a:r>
          </a:p>
          <a:p>
            <a:endParaRPr lang="pt-BR" sz="1050" cap="small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sz="105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Gerente </a:t>
            </a:r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 Suplente: Maurício Peralta / Mario Sergio Pereira </a:t>
            </a:r>
            <a:r>
              <a:rPr lang="pt-BR" sz="1050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Ipolito</a:t>
            </a:r>
            <a:endParaRPr lang="pt-BR" sz="1050" cap="small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tângulo de cantos arredondados 1"/>
          <p:cNvSpPr/>
          <p:nvPr/>
        </p:nvSpPr>
        <p:spPr>
          <a:xfrm>
            <a:off x="9869660" y="78732"/>
            <a:ext cx="2964715" cy="1490400"/>
          </a:xfrm>
          <a:prstGeom prst="roundRect">
            <a:avLst>
              <a:gd name="adj" fmla="val 3310"/>
            </a:avLst>
          </a:prstGeom>
          <a:solidFill>
            <a:srgbClr val="7FB86B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DESTAQUES:</a:t>
            </a: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CME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 Hemodiálise estão em aprovação da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CEF</a:t>
            </a:r>
          </a:p>
          <a:p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Outras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reformas estão em fase de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projeto</a:t>
            </a:r>
          </a:p>
        </p:txBody>
      </p:sp>
      <p:pic>
        <p:nvPicPr>
          <p:cNvPr id="9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5356" y="19250"/>
            <a:ext cx="357143" cy="328041"/>
          </a:xfrm>
          <a:prstGeom prst="rect">
            <a:avLst/>
          </a:prstGeom>
        </p:spPr>
      </p:pic>
      <p:sp>
        <p:nvSpPr>
          <p:cNvPr id="10" name="CaixaDeTexto 3"/>
          <p:cNvSpPr txBox="1"/>
          <p:nvPr/>
        </p:nvSpPr>
        <p:spPr>
          <a:xfrm>
            <a:off x="-1" y="1815552"/>
            <a:ext cx="3287949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Construir o Centro de </a:t>
            </a:r>
            <a:r>
              <a:rPr lang="pt-BR" sz="1400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Reabilitação </a:t>
            </a:r>
            <a:r>
              <a:rPr lang="pt-BR" sz="1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Estadual </a:t>
            </a:r>
            <a:r>
              <a:rPr lang="pt-BR" sz="1400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no Hospital </a:t>
            </a:r>
            <a:r>
              <a:rPr lang="pt-BR" sz="1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Regional de Mato Grosso do </a:t>
            </a:r>
            <a:r>
              <a:rPr lang="pt-BR" sz="1400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Sul</a:t>
            </a:r>
            <a:endParaRPr lang="pt-BR" sz="1400" b="1" cap="small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CaixaDeTexto 5"/>
          <p:cNvSpPr txBox="1"/>
          <p:nvPr/>
        </p:nvSpPr>
        <p:spPr>
          <a:xfrm>
            <a:off x="-1" y="2554216"/>
            <a:ext cx="3194463" cy="9002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Entrega: Projetos básico e executivo aprovados</a:t>
            </a:r>
          </a:p>
          <a:p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Gerente e Suplente: Maurício Peralta / Mario Sergio Pereira </a:t>
            </a:r>
            <a:r>
              <a:rPr lang="pt-BR" sz="1050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Ipolito</a:t>
            </a:r>
            <a:endParaRPr lang="pt-BR" sz="1050" cap="small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tângulo de cantos arredondados 1"/>
          <p:cNvSpPr/>
          <p:nvPr/>
        </p:nvSpPr>
        <p:spPr>
          <a:xfrm>
            <a:off x="3379341" y="1909724"/>
            <a:ext cx="2964715" cy="1490400"/>
          </a:xfrm>
          <a:prstGeom prst="roundRect">
            <a:avLst>
              <a:gd name="adj" fmla="val 3310"/>
            </a:avLst>
          </a:prstGeom>
          <a:solidFill>
            <a:srgbClr val="7FB86B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DESTAQUE:</a:t>
            </a:r>
          </a:p>
          <a:p>
            <a:endParaRPr lang="pt-B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Em fase de projeto. Empresa selecionada está realizando o estudo preliminar da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obra</a:t>
            </a:r>
          </a:p>
        </p:txBody>
      </p:sp>
      <p:pic>
        <p:nvPicPr>
          <p:cNvPr id="15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37" y="1850242"/>
            <a:ext cx="357143" cy="328041"/>
          </a:xfrm>
          <a:prstGeom prst="rect">
            <a:avLst/>
          </a:prstGeom>
        </p:spPr>
      </p:pic>
      <p:sp>
        <p:nvSpPr>
          <p:cNvPr id="16" name="CaixaDeTexto 3"/>
          <p:cNvSpPr txBox="1"/>
          <p:nvPr/>
        </p:nvSpPr>
        <p:spPr>
          <a:xfrm>
            <a:off x="6493575" y="1815548"/>
            <a:ext cx="3287949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Construir o Centro de Diagnóstico e o Centro de Especialidades </a:t>
            </a:r>
          </a:p>
          <a:p>
            <a:r>
              <a:rPr lang="pt-BR" sz="1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na Grande Dourados</a:t>
            </a:r>
          </a:p>
        </p:txBody>
      </p:sp>
      <p:sp>
        <p:nvSpPr>
          <p:cNvPr id="17" name="CaixaDeTexto 5"/>
          <p:cNvSpPr txBox="1"/>
          <p:nvPr/>
        </p:nvSpPr>
        <p:spPr>
          <a:xfrm>
            <a:off x="6493575" y="2554212"/>
            <a:ext cx="3194463" cy="9002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Entrega: Processo licitatório realizado e início das obras</a:t>
            </a:r>
          </a:p>
          <a:p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Gerente e Suplente: Maurício Peralta / Mario Sergio Pereira </a:t>
            </a:r>
            <a:r>
              <a:rPr lang="pt-BR" sz="1050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Ipolito</a:t>
            </a:r>
            <a:endParaRPr lang="pt-BR" sz="1050" cap="small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etângulo de cantos arredondados 1"/>
          <p:cNvSpPr/>
          <p:nvPr/>
        </p:nvSpPr>
        <p:spPr>
          <a:xfrm>
            <a:off x="9869780" y="1909724"/>
            <a:ext cx="2964715" cy="1478369"/>
          </a:xfrm>
          <a:prstGeom prst="roundRect">
            <a:avLst>
              <a:gd name="adj" fmla="val 3310"/>
            </a:avLst>
          </a:prstGeom>
          <a:solidFill>
            <a:srgbClr val="7FB86B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DESTAQUE:</a:t>
            </a:r>
          </a:p>
          <a:p>
            <a:endParaRPr lang="pt-B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Em fase final de aprovação na CEF</a:t>
            </a:r>
            <a:endParaRPr lang="pt-B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5476" y="1850242"/>
            <a:ext cx="357143" cy="32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5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0" grpId="0"/>
      <p:bldP spid="11" grpId="0"/>
      <p:bldP spid="12" grpId="0" animBg="1"/>
      <p:bldP spid="16" grpId="0"/>
      <p:bldP spid="17" grpId="0"/>
      <p:bldP spid="18" grpId="0" animBg="1"/>
      <p:bldP spid="18" grpId="1" animBg="1"/>
      <p:bldP spid="18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-1" b="1164"/>
          <a:stretch/>
        </p:blipFill>
        <p:spPr>
          <a:xfrm>
            <a:off x="3247152" y="0"/>
            <a:ext cx="6476093" cy="36004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47151" y="2440"/>
            <a:ext cx="3233024" cy="1797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3"/>
          <p:cNvSpPr txBox="1"/>
          <p:nvPr/>
        </p:nvSpPr>
        <p:spPr>
          <a:xfrm>
            <a:off x="-1" y="0"/>
            <a:ext cx="3287949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Estruturar unidades de atenção especializada em saúde em Campo Grande</a:t>
            </a:r>
          </a:p>
        </p:txBody>
      </p:sp>
      <p:sp>
        <p:nvSpPr>
          <p:cNvPr id="4" name="CaixaDeTexto 5"/>
          <p:cNvSpPr txBox="1"/>
          <p:nvPr/>
        </p:nvSpPr>
        <p:spPr>
          <a:xfrm>
            <a:off x="-1" y="738664"/>
            <a:ext cx="3194463" cy="11003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Entrega 1: </a:t>
            </a:r>
            <a:r>
              <a:rPr lang="pt-BR" sz="8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Conclusão da obra da Unidade do Trauma da Santa Casa de Campo Grande</a:t>
            </a:r>
          </a:p>
          <a:p>
            <a:r>
              <a:rPr lang="pt-BR" sz="8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Entrega 2: Instalação de novo equipamento de radioterapia (acelerador linear) no Hospital do Câncer Alfredo Abraão</a:t>
            </a:r>
          </a:p>
          <a:p>
            <a:r>
              <a:rPr lang="pt-BR" sz="105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Gerente </a:t>
            </a:r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 Suplente: Salim </a:t>
            </a:r>
            <a:r>
              <a:rPr lang="pt-BR" sz="1050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Cheade</a:t>
            </a:r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pt-BR" sz="1050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Patricia</a:t>
            </a:r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1050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Vanuchi</a:t>
            </a:r>
            <a:endParaRPr lang="pt-BR" sz="1050" cap="small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Pentágono 17"/>
          <p:cNvSpPr/>
          <p:nvPr/>
        </p:nvSpPr>
        <p:spPr>
          <a:xfrm>
            <a:off x="3249795" y="22536"/>
            <a:ext cx="2060572" cy="445550"/>
          </a:xfrm>
          <a:prstGeom prst="homePlate">
            <a:avLst/>
          </a:prstGeom>
          <a:solidFill>
            <a:srgbClr val="9BB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cap="small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UNIDADE DO TRAUMA DA SANTA CASA</a:t>
            </a:r>
            <a:endParaRPr lang="pt-BR" sz="1200" b="1" cap="small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Pentágono 17"/>
          <p:cNvSpPr/>
          <p:nvPr/>
        </p:nvSpPr>
        <p:spPr>
          <a:xfrm>
            <a:off x="9723246" y="24214"/>
            <a:ext cx="3029585" cy="445550"/>
          </a:xfrm>
          <a:prstGeom prst="homePlate">
            <a:avLst/>
          </a:prstGeom>
          <a:solidFill>
            <a:srgbClr val="9BB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cap="small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INSTALAÇÃO DO ACELERADOR </a:t>
            </a:r>
            <a:r>
              <a:rPr lang="pt-BR" sz="1200" b="1" cap="small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LINEAR NO HOSPITAL DO CÂNCER</a:t>
            </a:r>
            <a:endParaRPr lang="pt-BR" sz="1200" b="1" cap="small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tângulo de cantos arredondados 1"/>
          <p:cNvSpPr/>
          <p:nvPr/>
        </p:nvSpPr>
        <p:spPr>
          <a:xfrm>
            <a:off x="9876924" y="513307"/>
            <a:ext cx="2964715" cy="998501"/>
          </a:xfrm>
          <a:prstGeom prst="roundRect">
            <a:avLst>
              <a:gd name="adj" fmla="val 3310"/>
            </a:avLst>
          </a:prstGeom>
          <a:solidFill>
            <a:srgbClr val="7FB86B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DESTAQUES:</a:t>
            </a: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Obra de instalação está acontecendo</a:t>
            </a:r>
          </a:p>
        </p:txBody>
      </p:sp>
      <p:pic>
        <p:nvPicPr>
          <p:cNvPr id="8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2620" y="453825"/>
            <a:ext cx="357143" cy="328041"/>
          </a:xfrm>
          <a:prstGeom prst="rect">
            <a:avLst/>
          </a:prstGeom>
        </p:spPr>
      </p:pic>
      <p:sp>
        <p:nvSpPr>
          <p:cNvPr id="9" name="Retângulo de cantos arredondados 1"/>
          <p:cNvSpPr/>
          <p:nvPr/>
        </p:nvSpPr>
        <p:spPr>
          <a:xfrm>
            <a:off x="3366261" y="513307"/>
            <a:ext cx="2964715" cy="998501"/>
          </a:xfrm>
          <a:prstGeom prst="roundRect">
            <a:avLst>
              <a:gd name="adj" fmla="val 3310"/>
            </a:avLst>
          </a:prstGeom>
          <a:solidFill>
            <a:srgbClr val="7FB86B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DESTAQUES:</a:t>
            </a: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Realizada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 inspeção sanitária e está finalizando a parte de acabamento e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pintura</a:t>
            </a:r>
          </a:p>
        </p:txBody>
      </p:sp>
      <p:pic>
        <p:nvPicPr>
          <p:cNvPr id="10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005" y="453825"/>
            <a:ext cx="357143" cy="32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3"/>
          <p:cNvSpPr txBox="1"/>
          <p:nvPr/>
        </p:nvSpPr>
        <p:spPr>
          <a:xfrm>
            <a:off x="6491622" y="0"/>
            <a:ext cx="3287949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Modernizar o Sistema de Apoio da Rede de Atenção à Saúde nas regiões de saúde</a:t>
            </a:r>
          </a:p>
        </p:txBody>
      </p:sp>
      <p:sp>
        <p:nvSpPr>
          <p:cNvPr id="4" name="CaixaDeTexto 5"/>
          <p:cNvSpPr txBox="1"/>
          <p:nvPr/>
        </p:nvSpPr>
        <p:spPr>
          <a:xfrm>
            <a:off x="6491622" y="738664"/>
            <a:ext cx="3194463" cy="9925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Entrega: </a:t>
            </a:r>
            <a:r>
              <a:rPr lang="pt-BR" sz="9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Instalação de mamógrafo (digitalizado), eletroencefalograma com laudo e serviço de exame de endoscopia digestiva alta nas regiões de saúde conforme demanda identificada</a:t>
            </a:r>
            <a:endParaRPr lang="pt-BR" sz="1050" cap="small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sz="105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Gerente </a:t>
            </a:r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 Suplente: Marcelo Mello / Susana Martins e Rodrigo Lucchesi</a:t>
            </a:r>
          </a:p>
        </p:txBody>
      </p:sp>
      <p:sp>
        <p:nvSpPr>
          <p:cNvPr id="6" name="Retângulo de cantos arredondados 1"/>
          <p:cNvSpPr/>
          <p:nvPr/>
        </p:nvSpPr>
        <p:spPr>
          <a:xfrm>
            <a:off x="9870965" y="78730"/>
            <a:ext cx="2964715" cy="1652513"/>
          </a:xfrm>
          <a:prstGeom prst="roundRect">
            <a:avLst>
              <a:gd name="adj" fmla="val 3310"/>
            </a:avLst>
          </a:prstGeom>
          <a:solidFill>
            <a:srgbClr val="7FB86B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DESTAQUES:</a:t>
            </a:r>
          </a:p>
          <a:p>
            <a:endParaRPr lang="pt-B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REDIME </a:t>
            </a:r>
            <a:r>
              <a:rPr lang="mr-I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implantado e em operação</a:t>
            </a:r>
            <a:endParaRPr lang="pt-B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6661" y="19250"/>
            <a:ext cx="357143" cy="328041"/>
          </a:xfrm>
          <a:prstGeom prst="rect">
            <a:avLst/>
          </a:prstGeom>
        </p:spPr>
      </p:pic>
      <p:sp>
        <p:nvSpPr>
          <p:cNvPr id="8" name="CaixaDeTexto 3"/>
          <p:cNvSpPr txBox="1"/>
          <p:nvPr/>
        </p:nvSpPr>
        <p:spPr>
          <a:xfrm>
            <a:off x="-1" y="0"/>
            <a:ext cx="328794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Realizar etapas da Caravana da Saúde</a:t>
            </a:r>
          </a:p>
        </p:txBody>
      </p:sp>
      <p:sp>
        <p:nvSpPr>
          <p:cNvPr id="9" name="CaixaDeTexto 5"/>
          <p:cNvSpPr txBox="1"/>
          <p:nvPr/>
        </p:nvSpPr>
        <p:spPr>
          <a:xfrm>
            <a:off x="-1" y="497364"/>
            <a:ext cx="3194463" cy="30008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Entrega 1: Realização de etapas da Caravana da Saúde em Jardim, Coxim, Nova Andradina, Naviraí, Paranaíba e Aquidauana</a:t>
            </a:r>
          </a:p>
          <a:p>
            <a:endParaRPr lang="pt-BR" sz="1050" cap="small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sz="105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Entrega </a:t>
            </a:r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2: Realizar a etapa Caravana vai às escolas: 40.000 exames oftalmológicos e 40.000 auditivos realizados em alunos da rede pública; 6000 óculos e 400 aparelhos auditivos entregues</a:t>
            </a:r>
          </a:p>
          <a:p>
            <a:endParaRPr lang="pt-BR" sz="1050" cap="small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sz="105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Entrega </a:t>
            </a:r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3: Realizar 21.000 mamografias, 45.000 </a:t>
            </a:r>
            <a:r>
              <a:rPr lang="pt-BR" sz="1050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colpocospia</a:t>
            </a:r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(exame de colo de útero) em parceria com Hospital do Câncer de </a:t>
            </a:r>
            <a:r>
              <a:rPr lang="pt-BR" sz="105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Barretos</a:t>
            </a:r>
          </a:p>
          <a:p>
            <a:endParaRPr lang="pt-BR" sz="1050" cap="small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Gerente e Suplente: Gerente e Suplente: Marcelo Mello / Susana Martins e Rodrigo Lucchesi</a:t>
            </a:r>
          </a:p>
        </p:txBody>
      </p:sp>
      <p:sp>
        <p:nvSpPr>
          <p:cNvPr id="10" name="Retângulo de cantos arredondados 1"/>
          <p:cNvSpPr/>
          <p:nvPr/>
        </p:nvSpPr>
        <p:spPr>
          <a:xfrm>
            <a:off x="3379342" y="78732"/>
            <a:ext cx="2964715" cy="1652511"/>
          </a:xfrm>
          <a:prstGeom prst="roundRect">
            <a:avLst>
              <a:gd name="adj" fmla="val 3310"/>
            </a:avLst>
          </a:prstGeom>
          <a:solidFill>
            <a:srgbClr val="7FB86B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DESTAQUES:</a:t>
            </a: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1ª Etapa </a:t>
            </a:r>
            <a:r>
              <a:rPr lang="mr-I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Paranaíba</a:t>
            </a: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2ª Etapa </a:t>
            </a:r>
            <a:r>
              <a:rPr lang="mr-I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Coxim</a:t>
            </a: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3ª Etapa </a:t>
            </a:r>
            <a:r>
              <a:rPr lang="mr-I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Jardim</a:t>
            </a: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4ª Etapa </a:t>
            </a:r>
            <a:r>
              <a:rPr lang="mr-I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Nova Andradina</a:t>
            </a: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5ª Etapa </a:t>
            </a:r>
            <a:r>
              <a:rPr lang="mr-I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Aquidauana</a:t>
            </a: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6ª Etapa </a:t>
            </a:r>
            <a:r>
              <a:rPr lang="mr-I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Naviraí</a:t>
            </a:r>
          </a:p>
        </p:txBody>
      </p:sp>
      <p:pic>
        <p:nvPicPr>
          <p:cNvPr id="11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38" y="19250"/>
            <a:ext cx="357143" cy="328041"/>
          </a:xfrm>
          <a:prstGeom prst="rect">
            <a:avLst/>
          </a:prstGeom>
        </p:spPr>
      </p:pic>
      <p:sp>
        <p:nvSpPr>
          <p:cNvPr id="12" name="Retângulo de cantos arredondados 5"/>
          <p:cNvSpPr/>
          <p:nvPr/>
        </p:nvSpPr>
        <p:spPr>
          <a:xfrm>
            <a:off x="3379342" y="1887254"/>
            <a:ext cx="2964715" cy="1487631"/>
          </a:xfrm>
          <a:prstGeom prst="roundRect">
            <a:avLst>
              <a:gd name="adj" fmla="val 3310"/>
            </a:avLst>
          </a:prstGeom>
          <a:solidFill>
            <a:schemeClr val="accent4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PONTO DE ATENÇÃO:</a:t>
            </a:r>
          </a:p>
          <a:p>
            <a:endParaRPr lang="pt-B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Inserir as datas programas para as etapas da Caravana da Saúde dentro do sistema</a:t>
            </a:r>
          </a:p>
        </p:txBody>
      </p:sp>
      <p:pic>
        <p:nvPicPr>
          <p:cNvPr id="15" name="Picture 14" descr="Image result for ATENÇÃO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398" y="1816554"/>
            <a:ext cx="686093" cy="42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04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3"/>
          <p:cNvSpPr txBox="1"/>
          <p:nvPr/>
        </p:nvSpPr>
        <p:spPr>
          <a:xfrm>
            <a:off x="-1" y="0"/>
            <a:ext cx="328794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Realizar cirurgias eletivas nas regiões de </a:t>
            </a:r>
            <a:r>
              <a:rPr lang="pt-BR" sz="1400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saúde</a:t>
            </a:r>
            <a:endParaRPr lang="pt-BR" sz="1400" b="1" cap="small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CaixaDeTexto 5"/>
          <p:cNvSpPr txBox="1"/>
          <p:nvPr/>
        </p:nvSpPr>
        <p:spPr>
          <a:xfrm>
            <a:off x="-1" y="497364"/>
            <a:ext cx="3194463" cy="13542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Entrega 1: </a:t>
            </a:r>
            <a:r>
              <a:rPr lang="pt-BR" sz="8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Implantação de Organização Social para a gestão do Hospital de Dourados</a:t>
            </a:r>
          </a:p>
          <a:p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Entrega 2: </a:t>
            </a:r>
            <a:r>
              <a:rPr lang="pt-BR" sz="8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5300 cirurgias eletivas realizadas em dez microrregiões de saúde no exercício de 2017: Ponta Porã (1700), Campo Grande (1000), Jardim (300), Aquidauana (300), Coxim (500), Naviraí (300), Nova Andradina (300), Três Lagoas (300), Paranaíba (300) e Corumbá (300)</a:t>
            </a:r>
          </a:p>
          <a:p>
            <a:r>
              <a:rPr lang="pt-BR" sz="105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Gerente </a:t>
            </a:r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 Suplente: Denise de Oliveira </a:t>
            </a:r>
            <a:r>
              <a:rPr lang="pt-BR" sz="1050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Lusena</a:t>
            </a:r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/ Eduardo Santos Rodrigues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7686" b="2240"/>
          <a:stretch/>
        </p:blipFill>
        <p:spPr>
          <a:xfrm>
            <a:off x="0" y="1800225"/>
            <a:ext cx="6494466" cy="1800226"/>
          </a:xfrm>
          <a:prstGeom prst="rect">
            <a:avLst/>
          </a:prstGeom>
        </p:spPr>
      </p:pic>
      <p:sp>
        <p:nvSpPr>
          <p:cNvPr id="5" name="Retângulo de cantos arredondados 5"/>
          <p:cNvSpPr/>
          <p:nvPr/>
        </p:nvSpPr>
        <p:spPr>
          <a:xfrm>
            <a:off x="3379342" y="77878"/>
            <a:ext cx="2964715" cy="1656000"/>
          </a:xfrm>
          <a:prstGeom prst="roundRect">
            <a:avLst>
              <a:gd name="adj" fmla="val 3310"/>
            </a:avLst>
          </a:prstGeom>
          <a:solidFill>
            <a:schemeClr val="accent4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OPORTUNIDADE:</a:t>
            </a: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Quantificar exatamente a quantidade de cirurgias eletivas realizadas pode ser usado para estreitar a relação entre o contrato de gestão e a comunicação</a:t>
            </a:r>
          </a:p>
          <a:p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aixaDeTexto 3"/>
          <p:cNvSpPr txBox="1"/>
          <p:nvPr/>
        </p:nvSpPr>
        <p:spPr>
          <a:xfrm>
            <a:off x="6487316" y="0"/>
            <a:ext cx="32879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Firmar parcerias com organizações sociais para fortalecer</a:t>
            </a:r>
          </a:p>
          <a:p>
            <a:r>
              <a:rPr lang="pt-BR" sz="1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o gerenciamento hospitalar no Estado</a:t>
            </a:r>
          </a:p>
        </p:txBody>
      </p:sp>
      <p:sp>
        <p:nvSpPr>
          <p:cNvPr id="7" name="CaixaDeTexto 5"/>
          <p:cNvSpPr txBox="1"/>
          <p:nvPr/>
        </p:nvSpPr>
        <p:spPr>
          <a:xfrm>
            <a:off x="6487316" y="844680"/>
            <a:ext cx="3194463" cy="8540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Entrega: </a:t>
            </a:r>
            <a:r>
              <a:rPr lang="pt-BR" sz="9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Contrato de gestão firmado, por intermédio da SES, com organização social qualificada para o gerenciamento do Hospital de Aquidauana</a:t>
            </a:r>
            <a:endParaRPr lang="pt-BR" sz="1050" cap="small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sz="105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Gerente </a:t>
            </a:r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 Suplente: Denise de Oliveira </a:t>
            </a:r>
            <a:r>
              <a:rPr lang="pt-BR" sz="1050" cap="sm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Lusena</a:t>
            </a:r>
            <a:r>
              <a:rPr lang="pt-BR" sz="105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/ Eduardo Santos Rodrigues</a:t>
            </a:r>
          </a:p>
        </p:txBody>
      </p:sp>
      <p:sp>
        <p:nvSpPr>
          <p:cNvPr id="8" name="Retângulo de cantos arredondados 5"/>
          <p:cNvSpPr/>
          <p:nvPr/>
        </p:nvSpPr>
        <p:spPr>
          <a:xfrm>
            <a:off x="9869781" y="99420"/>
            <a:ext cx="2964715" cy="1488748"/>
          </a:xfrm>
          <a:prstGeom prst="roundRect">
            <a:avLst>
              <a:gd name="adj" fmla="val 3310"/>
            </a:avLst>
          </a:prstGeom>
          <a:solidFill>
            <a:schemeClr val="accent4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PONTO DE ATENÇÃO:</a:t>
            </a:r>
          </a:p>
          <a:p>
            <a:endParaRPr lang="pt-B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Dificuldades relacionadas a concretização da iniciativa</a:t>
            </a:r>
          </a:p>
        </p:txBody>
      </p:sp>
      <p:pic>
        <p:nvPicPr>
          <p:cNvPr id="9" name="Picture 8" descr="Image result for ATENÇÃO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837" y="28721"/>
            <a:ext cx="686093" cy="42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3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8" grpId="1" animBg="1"/>
      <p:bldP spid="8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2397</TotalTime>
  <Words>893</Words>
  <Application>Microsoft Macintosh PowerPoint</Application>
  <PresentationFormat>Custom</PresentationFormat>
  <Paragraphs>139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Calibri Light</vt:lpstr>
      <vt:lpstr>Mangal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Rafael Pinheiro</dc:creator>
  <cp:lastModifiedBy>Rafael Pinheiro</cp:lastModifiedBy>
  <cp:revision>130</cp:revision>
  <dcterms:created xsi:type="dcterms:W3CDTF">2017-03-23T22:08:08Z</dcterms:created>
  <dcterms:modified xsi:type="dcterms:W3CDTF">2017-08-31T20:21:22Z</dcterms:modified>
</cp:coreProperties>
</file>