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10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30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9.xml" ContentType="application/vnd.openxmlformats-officedocument.drawingml.chart+xml"/>
  <Override PartName="/ppt/charts/colors8.xml" ContentType="application/vnd.ms-office.chartcolorstyle+xml"/>
  <Override PartName="/ppt/charts/style8.xml" ContentType="application/vnd.ms-office.chartstyle+xml"/>
  <Override PartName="/ppt/charts/style9.xml" ContentType="application/vnd.ms-office.chartstyle+xml"/>
  <Override PartName="/ppt/charts/colors9.xml" ContentType="application/vnd.ms-office.chartcolorstyle+xml"/>
  <Override PartName="/ppt/theme/theme1.xml" ContentType="application/vnd.openxmlformats-officedocument.theme+xml"/>
  <Override PartName="/ppt/charts/chart8.xml" ContentType="application/vnd.openxmlformats-officedocument.drawingml.chart+xml"/>
  <Override PartName="/ppt/charts/colors7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hart7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9" r:id="rId2"/>
    <p:sldId id="427" r:id="rId3"/>
    <p:sldId id="307" r:id="rId4"/>
    <p:sldId id="428" r:id="rId5"/>
    <p:sldId id="430" r:id="rId6"/>
    <p:sldId id="429" r:id="rId7"/>
    <p:sldId id="327" r:id="rId8"/>
    <p:sldId id="415" r:id="rId9"/>
    <p:sldId id="436" r:id="rId10"/>
    <p:sldId id="417" r:id="rId11"/>
    <p:sldId id="442" r:id="rId12"/>
    <p:sldId id="394" r:id="rId13"/>
    <p:sldId id="358" r:id="rId14"/>
    <p:sldId id="433" r:id="rId15"/>
    <p:sldId id="361" r:id="rId16"/>
    <p:sldId id="443" r:id="rId17"/>
    <p:sldId id="360" r:id="rId18"/>
    <p:sldId id="440" r:id="rId19"/>
    <p:sldId id="444" r:id="rId20"/>
    <p:sldId id="438" r:id="rId21"/>
    <p:sldId id="379" r:id="rId22"/>
    <p:sldId id="447" r:id="rId23"/>
    <p:sldId id="435" r:id="rId24"/>
    <p:sldId id="393" r:id="rId25"/>
    <p:sldId id="437" r:id="rId26"/>
    <p:sldId id="448" r:id="rId27"/>
    <p:sldId id="446" r:id="rId28"/>
    <p:sldId id="399" r:id="rId29"/>
    <p:sldId id="402" r:id="rId30"/>
    <p:sldId id="404" r:id="rId31"/>
  </p:sldIdLst>
  <p:sldSz cx="9144000" cy="6858000" type="screen4x3"/>
  <p:notesSz cx="6735763" cy="98663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DD6616"/>
    <a:srgbClr val="8FAADC"/>
    <a:srgbClr val="E5C55E"/>
    <a:srgbClr val="DF6715"/>
    <a:srgbClr val="EED893"/>
    <a:srgbClr val="1D8EA7"/>
    <a:srgbClr val="6FAD46"/>
    <a:srgbClr val="FDD966"/>
    <a:srgbClr val="174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36" autoAdjust="0"/>
    <p:restoredTop sz="96305" autoAdjust="0"/>
  </p:normalViewPr>
  <p:slideViewPr>
    <p:cSldViewPr snapToGrid="0">
      <p:cViewPr>
        <p:scale>
          <a:sx n="100" d="100"/>
          <a:sy n="100" d="100"/>
        </p:scale>
        <p:origin x="342" y="2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20" d="100"/>
        <a:sy n="220" d="100"/>
      </p:scale>
      <p:origin x="0" y="-136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35597112860899"/>
          <c:y val="0.105782184289065"/>
          <c:w val="0.64070488845144302"/>
          <c:h val="0.77457328668657599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solidFill>
                <a:srgbClr val="DD661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8FAADC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E5C55E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DD661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70AD47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Plan1!$A$2:$A$6</c:f>
              <c:strCache>
                <c:ptCount val="5"/>
                <c:pt idx="0">
                  <c:v>Não cadastrado</c:v>
                </c:pt>
                <c:pt idx="1">
                  <c:v>Em planejamento</c:v>
                </c:pt>
                <c:pt idx="2">
                  <c:v>Em análise</c:v>
                </c:pt>
                <c:pt idx="3">
                  <c:v>Em execução</c:v>
                </c:pt>
                <c:pt idx="4">
                  <c:v>Encerrado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1">
                  <c:v>9</c:v>
                </c:pt>
                <c:pt idx="3">
                  <c:v>35</c:v>
                </c:pt>
                <c:pt idx="4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Não cadastrado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PGE</c:v>
                </c:pt>
                <c:pt idx="1">
                  <c:v>SEGOV</c:v>
                </c:pt>
                <c:pt idx="2">
                  <c:v>SAD</c:v>
                </c:pt>
                <c:pt idx="3">
                  <c:v>SEFAZ</c:v>
                </c:pt>
                <c:pt idx="4">
                  <c:v>CGE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Em preenchimento</c:v>
                </c:pt>
              </c:strCache>
            </c:strRef>
          </c:tx>
          <c:spPr>
            <a:solidFill>
              <a:srgbClr val="8FAA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PGE</c:v>
                </c:pt>
                <c:pt idx="1">
                  <c:v>SEGOV</c:v>
                </c:pt>
                <c:pt idx="2">
                  <c:v>SAD</c:v>
                </c:pt>
                <c:pt idx="3">
                  <c:v>SEFAZ</c:v>
                </c:pt>
                <c:pt idx="4">
                  <c:v>CGE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Em análise</c:v>
                </c:pt>
              </c:strCache>
            </c:strRef>
          </c:tx>
          <c:spPr>
            <a:solidFill>
              <a:srgbClr val="E5C55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PGE</c:v>
                </c:pt>
                <c:pt idx="1">
                  <c:v>SEGOV</c:v>
                </c:pt>
                <c:pt idx="2">
                  <c:v>SAD</c:v>
                </c:pt>
                <c:pt idx="3">
                  <c:v>SEFAZ</c:v>
                </c:pt>
                <c:pt idx="4">
                  <c:v>CGE</c:v>
                </c:pt>
              </c:strCache>
            </c:strRef>
          </c:cat>
          <c:val>
            <c:numRef>
              <c:f>Plan1!$D$2:$D$6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Em operação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PGE</c:v>
                </c:pt>
                <c:pt idx="1">
                  <c:v>SEGOV</c:v>
                </c:pt>
                <c:pt idx="2">
                  <c:v>SAD</c:v>
                </c:pt>
                <c:pt idx="3">
                  <c:v>SEFAZ</c:v>
                </c:pt>
                <c:pt idx="4">
                  <c:v>CGE</c:v>
                </c:pt>
              </c:strCache>
            </c:strRef>
          </c:cat>
          <c:val>
            <c:numRef>
              <c:f>Plan1!$E$2:$E$6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6</c:v>
                </c:pt>
                <c:pt idx="3">
                  <c:v>9</c:v>
                </c:pt>
                <c:pt idx="4">
                  <c:v>10</c:v>
                </c:pt>
              </c:numCache>
            </c:numRef>
          </c:val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Encerrado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PGE</c:v>
                </c:pt>
                <c:pt idx="1">
                  <c:v>SEGOV</c:v>
                </c:pt>
                <c:pt idx="2">
                  <c:v>SAD</c:v>
                </c:pt>
                <c:pt idx="3">
                  <c:v>SEFAZ</c:v>
                </c:pt>
                <c:pt idx="4">
                  <c:v>CGE</c:v>
                </c:pt>
              </c:strCache>
            </c:strRef>
          </c:cat>
          <c:val>
            <c:numRef>
              <c:f>Plan1!$F$2:$F$6</c:f>
              <c:numCache>
                <c:formatCode>General</c:formatCode>
                <c:ptCount val="5"/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52883384"/>
        <c:axId val="152883776"/>
      </c:barChart>
      <c:catAx>
        <c:axId val="152883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2883776"/>
        <c:crosses val="autoZero"/>
        <c:auto val="1"/>
        <c:lblAlgn val="ctr"/>
        <c:lblOffset val="100"/>
        <c:noMultiLvlLbl val="0"/>
      </c:catAx>
      <c:valAx>
        <c:axId val="152883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2883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35597112860899"/>
          <c:y val="0.105782184289065"/>
          <c:w val="0.64070488845144302"/>
          <c:h val="0.77457328668657599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solidFill>
                <a:srgbClr val="DD661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09-428E-80CC-D672AB6686D1}"/>
              </c:ext>
            </c:extLst>
          </c:dPt>
          <c:dPt>
            <c:idx val="1"/>
            <c:bubble3D val="0"/>
            <c:spPr>
              <a:solidFill>
                <a:srgbClr val="E5C55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809-428E-80CC-D672AB6686D1}"/>
              </c:ext>
            </c:extLst>
          </c:dPt>
          <c:dPt>
            <c:idx val="2"/>
            <c:bubble3D val="0"/>
            <c:spPr>
              <a:solidFill>
                <a:srgbClr val="DD661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809-428E-80CC-D672AB6686D1}"/>
              </c:ext>
            </c:extLst>
          </c:dPt>
          <c:dPt>
            <c:idx val="3"/>
            <c:bubble3D val="0"/>
            <c:spPr>
              <a:solidFill>
                <a:srgbClr val="6FAD4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809-428E-80CC-D672AB6686D1}"/>
              </c:ext>
            </c:extLst>
          </c:dPt>
          <c:dLbls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809-428E-80CC-D672AB6686D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4"/>
                <c:pt idx="0">
                  <c:v>Em planejamento</c:v>
                </c:pt>
                <c:pt idx="1">
                  <c:v>Em análise</c:v>
                </c:pt>
                <c:pt idx="2">
                  <c:v>Em execução</c:v>
                </c:pt>
                <c:pt idx="3">
                  <c:v>Encerramento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809-428E-80CC-D672AB6686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lnSpc>
          <a:spcPct val="150000"/>
        </a:lnSpc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35597112860899"/>
          <c:y val="0.105782184289065"/>
          <c:w val="0.64070488845144302"/>
          <c:h val="0.77457328668657599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solidFill>
                <a:srgbClr val="8FAAD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09-428E-80CC-D672AB6686D1}"/>
              </c:ext>
            </c:extLst>
          </c:dPt>
          <c:dPt>
            <c:idx val="1"/>
            <c:bubble3D val="0"/>
            <c:spPr>
              <a:solidFill>
                <a:srgbClr val="E5C55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809-428E-80CC-D672AB6686D1}"/>
              </c:ext>
            </c:extLst>
          </c:dPt>
          <c:dPt>
            <c:idx val="2"/>
            <c:bubble3D val="0"/>
            <c:spPr>
              <a:solidFill>
                <a:srgbClr val="DD661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809-428E-80CC-D672AB6686D1}"/>
              </c:ext>
            </c:extLst>
          </c:dPt>
          <c:dPt>
            <c:idx val="3"/>
            <c:bubble3D val="0"/>
            <c:spPr>
              <a:solidFill>
                <a:srgbClr val="6FAD4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809-428E-80CC-D672AB6686D1}"/>
              </c:ext>
            </c:extLst>
          </c:dPt>
          <c:dLbls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809-428E-80CC-D672AB6686D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4"/>
                <c:pt idx="0">
                  <c:v>Em planejamento</c:v>
                </c:pt>
                <c:pt idx="1">
                  <c:v>Em análise</c:v>
                </c:pt>
                <c:pt idx="2">
                  <c:v>Em execução</c:v>
                </c:pt>
                <c:pt idx="3">
                  <c:v>Encerramento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1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809-428E-80CC-D672AB6686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35597112860899"/>
          <c:y val="0.105782184289065"/>
          <c:w val="0.64070488845144302"/>
          <c:h val="0.77457328668657599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solidFill>
                <a:srgbClr val="8FAAD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09-428E-80CC-D672AB6686D1}"/>
              </c:ext>
            </c:extLst>
          </c:dPt>
          <c:dPt>
            <c:idx val="1"/>
            <c:bubble3D val="0"/>
            <c:spPr>
              <a:solidFill>
                <a:srgbClr val="E5C55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809-428E-80CC-D672AB6686D1}"/>
              </c:ext>
            </c:extLst>
          </c:dPt>
          <c:dPt>
            <c:idx val="2"/>
            <c:bubble3D val="0"/>
            <c:spPr>
              <a:solidFill>
                <a:srgbClr val="DD661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809-428E-80CC-D672AB6686D1}"/>
              </c:ext>
            </c:extLst>
          </c:dPt>
          <c:dPt>
            <c:idx val="3"/>
            <c:bubble3D val="0"/>
            <c:spPr>
              <a:solidFill>
                <a:srgbClr val="6FAD4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809-428E-80CC-D672AB6686D1}"/>
              </c:ext>
            </c:extLst>
          </c:dPt>
          <c:dLbls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809-428E-80CC-D672AB6686D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4"/>
                <c:pt idx="0">
                  <c:v>Em planejamento</c:v>
                </c:pt>
                <c:pt idx="1">
                  <c:v>Em análise</c:v>
                </c:pt>
                <c:pt idx="2">
                  <c:v>Em execução</c:v>
                </c:pt>
                <c:pt idx="3">
                  <c:v>Encerramento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1</c:v>
                </c:pt>
                <c:pt idx="2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809-428E-80CC-D672AB6686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35597112860899"/>
          <c:y val="0.105782184289065"/>
          <c:w val="0.64070488845144302"/>
          <c:h val="0.77457328668657599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solidFill>
                <a:srgbClr val="8FAAD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09-428E-80CC-D672AB6686D1}"/>
              </c:ext>
            </c:extLst>
          </c:dPt>
          <c:dPt>
            <c:idx val="1"/>
            <c:bubble3D val="0"/>
            <c:spPr>
              <a:solidFill>
                <a:srgbClr val="E5C55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809-428E-80CC-D672AB6686D1}"/>
              </c:ext>
            </c:extLst>
          </c:dPt>
          <c:dPt>
            <c:idx val="2"/>
            <c:bubble3D val="0"/>
            <c:spPr>
              <a:solidFill>
                <a:srgbClr val="DD661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809-428E-80CC-D672AB6686D1}"/>
              </c:ext>
            </c:extLst>
          </c:dPt>
          <c:dPt>
            <c:idx val="3"/>
            <c:bubble3D val="0"/>
            <c:spPr>
              <a:solidFill>
                <a:srgbClr val="6FAD4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809-428E-80CC-D672AB6686D1}"/>
              </c:ext>
            </c:extLst>
          </c:dPt>
          <c:dLbls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809-428E-80CC-D672AB6686D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4"/>
                <c:pt idx="0">
                  <c:v>Em planejamento</c:v>
                </c:pt>
                <c:pt idx="1">
                  <c:v>Em análise</c:v>
                </c:pt>
                <c:pt idx="2">
                  <c:v>Em execução</c:v>
                </c:pt>
                <c:pt idx="3">
                  <c:v>Encerramento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3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809-428E-80CC-D672AB6686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35597112860899"/>
          <c:y val="0.105782184289065"/>
          <c:w val="0.64070488845144302"/>
          <c:h val="0.77457328668657599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solidFill>
                <a:srgbClr val="8FAAD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09-428E-80CC-D672AB6686D1}"/>
              </c:ext>
            </c:extLst>
          </c:dPt>
          <c:dPt>
            <c:idx val="1"/>
            <c:bubble3D val="0"/>
            <c:spPr>
              <a:solidFill>
                <a:srgbClr val="E5C55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809-428E-80CC-D672AB6686D1}"/>
              </c:ext>
            </c:extLst>
          </c:dPt>
          <c:dPt>
            <c:idx val="2"/>
            <c:bubble3D val="0"/>
            <c:spPr>
              <a:solidFill>
                <a:srgbClr val="DD661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809-428E-80CC-D672AB6686D1}"/>
              </c:ext>
            </c:extLst>
          </c:dPt>
          <c:dPt>
            <c:idx val="3"/>
            <c:bubble3D val="0"/>
            <c:spPr>
              <a:solidFill>
                <a:srgbClr val="6FAD4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809-428E-80CC-D672AB6686D1}"/>
              </c:ext>
            </c:extLst>
          </c:dPt>
          <c:dLbls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809-428E-80CC-D672AB6686D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4"/>
                <c:pt idx="0">
                  <c:v>Em planejamento</c:v>
                </c:pt>
                <c:pt idx="1">
                  <c:v>Em análise</c:v>
                </c:pt>
                <c:pt idx="2">
                  <c:v>Em execução</c:v>
                </c:pt>
                <c:pt idx="3">
                  <c:v>Encerramento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3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809-428E-80CC-D672AB6686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35597112860899"/>
          <c:y val="0.105782184289065"/>
          <c:w val="0.64070488845144302"/>
          <c:h val="0.77457328668657599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solidFill>
                <a:srgbClr val="8FAAD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09-428E-80CC-D672AB6686D1}"/>
              </c:ext>
            </c:extLst>
          </c:dPt>
          <c:dPt>
            <c:idx val="1"/>
            <c:bubble3D val="0"/>
            <c:spPr>
              <a:solidFill>
                <a:srgbClr val="E5C55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809-428E-80CC-D672AB6686D1}"/>
              </c:ext>
            </c:extLst>
          </c:dPt>
          <c:dPt>
            <c:idx val="2"/>
            <c:bubble3D val="0"/>
            <c:spPr>
              <a:solidFill>
                <a:srgbClr val="DD661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809-428E-80CC-D672AB6686D1}"/>
              </c:ext>
            </c:extLst>
          </c:dPt>
          <c:dPt>
            <c:idx val="3"/>
            <c:bubble3D val="0"/>
            <c:spPr>
              <a:solidFill>
                <a:srgbClr val="6FAD4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809-428E-80CC-D672AB6686D1}"/>
              </c:ext>
            </c:extLst>
          </c:dPt>
          <c:dLbls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809-428E-80CC-D672AB6686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4"/>
                <c:pt idx="0">
                  <c:v>Em planejamento</c:v>
                </c:pt>
                <c:pt idx="1">
                  <c:v>Em análise</c:v>
                </c:pt>
                <c:pt idx="2">
                  <c:v>Em execução</c:v>
                </c:pt>
                <c:pt idx="3">
                  <c:v>Encerramento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809-428E-80CC-D672AB6686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35597112860899"/>
          <c:y val="0.105782184289065"/>
          <c:w val="0.64070488845144302"/>
          <c:h val="0.77457328668657599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solidFill>
                <a:srgbClr val="8FAAD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09-428E-80CC-D672AB6686D1}"/>
              </c:ext>
            </c:extLst>
          </c:dPt>
          <c:dPt>
            <c:idx val="1"/>
            <c:bubble3D val="0"/>
            <c:spPr>
              <a:solidFill>
                <a:srgbClr val="E5C55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809-428E-80CC-D672AB6686D1}"/>
              </c:ext>
            </c:extLst>
          </c:dPt>
          <c:dPt>
            <c:idx val="2"/>
            <c:bubble3D val="0"/>
            <c:spPr>
              <a:solidFill>
                <a:srgbClr val="DD661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809-428E-80CC-D672AB6686D1}"/>
              </c:ext>
            </c:extLst>
          </c:dPt>
          <c:dPt>
            <c:idx val="3"/>
            <c:bubble3D val="0"/>
            <c:spPr>
              <a:solidFill>
                <a:srgbClr val="6FAD4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809-428E-80CC-D672AB6686D1}"/>
              </c:ext>
            </c:extLst>
          </c:dPt>
          <c:dLbls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809-428E-80CC-D672AB6686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4"/>
                <c:pt idx="0">
                  <c:v>Em planejamento</c:v>
                </c:pt>
                <c:pt idx="1">
                  <c:v>Em análise</c:v>
                </c:pt>
                <c:pt idx="2">
                  <c:v>Em execução</c:v>
                </c:pt>
                <c:pt idx="3">
                  <c:v>Encerramento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809-428E-80CC-D672AB6686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79753-B525-478D-AEDC-9FCFC38CA108}" type="datetimeFigureOut">
              <a:rPr lang="pt-BR" smtClean="0"/>
              <a:t>19/07/2017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4B9FF-2A4F-4A25-A873-B80197CB6B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2200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DF4C-8A94-41E7-AD39-838212FA30A5}" type="datetimeFigureOut">
              <a:rPr lang="pt-BR" smtClean="0"/>
              <a:t>19/07/2017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992D-0AB8-4392-B70E-97B8A5429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4837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DF4C-8A94-41E7-AD39-838212FA30A5}" type="datetimeFigureOut">
              <a:rPr lang="pt-BR" smtClean="0"/>
              <a:t>19/07/2017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992D-0AB8-4392-B70E-97B8A5429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307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DF4C-8A94-41E7-AD39-838212FA30A5}" type="datetimeFigureOut">
              <a:rPr lang="pt-BR" smtClean="0"/>
              <a:t>19/07/2017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992D-0AB8-4392-B70E-97B8A5429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9233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DF4C-8A94-41E7-AD39-838212FA30A5}" type="datetimeFigureOut">
              <a:rPr lang="pt-BR" smtClean="0"/>
              <a:t>19/07/2017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992D-0AB8-4392-B70E-97B8A5429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931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DF4C-8A94-41E7-AD39-838212FA30A5}" type="datetimeFigureOut">
              <a:rPr lang="pt-BR" smtClean="0"/>
              <a:t>19/07/2017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992D-0AB8-4392-B70E-97B8A5429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7723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DF4C-8A94-41E7-AD39-838212FA30A5}" type="datetimeFigureOut">
              <a:rPr lang="pt-BR" smtClean="0"/>
              <a:t>19/07/2017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992D-0AB8-4392-B70E-97B8A5429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73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DF4C-8A94-41E7-AD39-838212FA30A5}" type="datetimeFigureOut">
              <a:rPr lang="pt-BR" smtClean="0"/>
              <a:t>19/07/2017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992D-0AB8-4392-B70E-97B8A5429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366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DF4C-8A94-41E7-AD39-838212FA30A5}" type="datetimeFigureOut">
              <a:rPr lang="pt-BR" smtClean="0"/>
              <a:t>19/07/2017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992D-0AB8-4392-B70E-97B8A5429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5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DF4C-8A94-41E7-AD39-838212FA30A5}" type="datetimeFigureOut">
              <a:rPr lang="pt-BR" smtClean="0"/>
              <a:t>19/07/2017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992D-0AB8-4392-B70E-97B8A5429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8867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DF4C-8A94-41E7-AD39-838212FA30A5}" type="datetimeFigureOut">
              <a:rPr lang="pt-BR" smtClean="0"/>
              <a:t>19/07/2017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992D-0AB8-4392-B70E-97B8A5429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264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DF4C-8A94-41E7-AD39-838212FA30A5}" type="datetimeFigureOut">
              <a:rPr lang="pt-BR" smtClean="0"/>
              <a:t>19/07/2017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992D-0AB8-4392-B70E-97B8A5429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63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4DF4C-8A94-41E7-AD39-838212FA30A5}" type="datetimeFigureOut">
              <a:rPr lang="pt-BR" smtClean="0"/>
              <a:t>19/07/2017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0992D-0AB8-4392-B70E-97B8A5429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903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-2" y="3927211"/>
            <a:ext cx="9143999" cy="1563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EIXO GESTÃO</a:t>
            </a:r>
          </a:p>
          <a:p>
            <a:pPr>
              <a:lnSpc>
                <a:spcPct val="100000"/>
              </a:lnSpc>
            </a:pPr>
            <a:r>
              <a:rPr lang="pt-B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SAD / SEFAZ / CGE / PGE / SEGOV</a:t>
            </a:r>
            <a:endParaRPr lang="pt-BR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</a:pPr>
            <a:endParaRPr lang="pt-BR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</a:pPr>
            <a:r>
              <a:rPr lang="pt-B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Julho </a:t>
            </a: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de 2017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212110" y="2444292"/>
            <a:ext cx="6719777" cy="444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5400" b="1" dirty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REUNIÃO MENSAL</a:t>
            </a:r>
          </a:p>
        </p:txBody>
      </p:sp>
    </p:spTree>
    <p:extLst>
      <p:ext uri="{BB962C8B-B14F-4D97-AF65-F5344CB8AC3E}">
        <p14:creationId xmlns:p14="http://schemas.microsoft.com/office/powerpoint/2010/main" val="323186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118965" y="1474761"/>
            <a:ext cx="8965805" cy="444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(Meta): </a:t>
            </a:r>
            <a:r>
              <a:rPr lang="pt-BR" dirty="0"/>
              <a:t>60 mil Protestos Extrajudiciais realizados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18965" y="244959"/>
            <a:ext cx="8789906" cy="444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dirty="0" smtClean="0">
                <a:solidFill>
                  <a:srgbClr val="16965A"/>
                </a:solidFill>
              </a:rPr>
              <a:t>INICIATIVA</a:t>
            </a:r>
            <a:r>
              <a:rPr lang="pt-BR" sz="2800" b="1" dirty="0">
                <a:solidFill>
                  <a:srgbClr val="16965A"/>
                </a:solidFill>
              </a:rPr>
              <a:t> </a:t>
            </a:r>
            <a:br>
              <a:rPr lang="pt-BR" sz="2800" b="1" dirty="0">
                <a:solidFill>
                  <a:srgbClr val="16965A"/>
                </a:solidFill>
              </a:rPr>
            </a:br>
            <a:r>
              <a:rPr lang="pt-BR" sz="2800" b="1" dirty="0">
                <a:solidFill>
                  <a:srgbClr val="16965A"/>
                </a:solidFill>
              </a:rPr>
              <a:t>Expandir a cobrança de créditos fiscais por meio do protesto extrajudicial</a:t>
            </a:r>
          </a:p>
          <a:p>
            <a:pPr algn="l"/>
            <a:endParaRPr lang="pt-BR" sz="2800" b="1" dirty="0">
              <a:solidFill>
                <a:srgbClr val="16965A"/>
              </a:solidFill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408867" y="2704563"/>
            <a:ext cx="3222850" cy="3567448"/>
          </a:xfrm>
          <a:prstGeom prst="roundRect">
            <a:avLst>
              <a:gd name="adj" fmla="val 3310"/>
            </a:avLst>
          </a:prstGeom>
          <a:solidFill>
            <a:srgbClr val="7FB86B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algn="ctr"/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Alinhamento do físico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financeiro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770" y="2536778"/>
            <a:ext cx="706482" cy="648914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605103" y="2183137"/>
            <a:ext cx="8558087" cy="444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Gerente: </a:t>
            </a:r>
            <a:r>
              <a:rPr lang="pt-BR" sz="2000" dirty="0"/>
              <a:t>Jaime Caldeira </a:t>
            </a:r>
            <a:r>
              <a:rPr lang="pt-BR" sz="2000" dirty="0" err="1"/>
              <a:t>Jhunyor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8" name="Picture 4" descr="Image result for icon pers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5" y="2061711"/>
            <a:ext cx="659364" cy="45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ângulo de cantos arredondados 16"/>
          <p:cNvSpPr/>
          <p:nvPr/>
        </p:nvSpPr>
        <p:spPr>
          <a:xfrm>
            <a:off x="3710867" y="2704563"/>
            <a:ext cx="5198004" cy="3567448"/>
          </a:xfrm>
          <a:prstGeom prst="roundRect">
            <a:avLst>
              <a:gd name="adj" fmla="val 3310"/>
            </a:avLst>
          </a:prstGeom>
          <a:solidFill>
            <a:srgbClr val="7FB86B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Físico: </a:t>
            </a:r>
            <a:r>
              <a:rPr lang="pt-BR" sz="1600" b="1" dirty="0">
                <a:solidFill>
                  <a:schemeClr val="tx1"/>
                </a:solidFill>
              </a:rPr>
              <a:t>Quantidade de Certidões de Divida Ativa encaminhadas para protesto </a:t>
            </a:r>
            <a:r>
              <a:rPr lang="pt-BR" sz="1600" dirty="0">
                <a:solidFill>
                  <a:schemeClr val="tx1"/>
                </a:solidFill>
              </a:rPr>
              <a:t> </a:t>
            </a:r>
            <a:endParaRPr lang="pt-BR" sz="16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/>
          <a:srcRect l="16062" t="26097" r="12431" b="48977"/>
          <a:stretch/>
        </p:blipFill>
        <p:spPr bwMode="auto">
          <a:xfrm>
            <a:off x="4019550" y="5043699"/>
            <a:ext cx="4513942" cy="1180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m 11"/>
          <p:cNvPicPr/>
          <p:nvPr/>
        </p:nvPicPr>
        <p:blipFill rotWithShape="1">
          <a:blip r:embed="rId5"/>
          <a:srcRect l="1760" t="41049" r="16803" b="31857"/>
          <a:stretch/>
        </p:blipFill>
        <p:spPr bwMode="auto">
          <a:xfrm>
            <a:off x="4019551" y="3318170"/>
            <a:ext cx="4513942" cy="16443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662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118965" y="1474761"/>
            <a:ext cx="8965805" cy="444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(Meta): </a:t>
            </a:r>
            <a:r>
              <a:rPr lang="pt-BR" dirty="0"/>
              <a:t>60 mil Protestos Extrajudiciais realizados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18965" y="244959"/>
            <a:ext cx="8789906" cy="444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dirty="0" smtClean="0">
                <a:solidFill>
                  <a:srgbClr val="16965A"/>
                </a:solidFill>
              </a:rPr>
              <a:t>INICIATIVA</a:t>
            </a:r>
            <a:r>
              <a:rPr lang="pt-BR" sz="2800" b="1" dirty="0">
                <a:solidFill>
                  <a:srgbClr val="16965A"/>
                </a:solidFill>
              </a:rPr>
              <a:t> </a:t>
            </a:r>
            <a:br>
              <a:rPr lang="pt-BR" sz="2800" b="1" dirty="0">
                <a:solidFill>
                  <a:srgbClr val="16965A"/>
                </a:solidFill>
              </a:rPr>
            </a:br>
            <a:r>
              <a:rPr lang="pt-BR" sz="2800" b="1" dirty="0">
                <a:solidFill>
                  <a:srgbClr val="16965A"/>
                </a:solidFill>
              </a:rPr>
              <a:t>Expandir a cobrança de créditos fiscais por meio do protesto extrajudicial</a:t>
            </a:r>
          </a:p>
          <a:p>
            <a:pPr algn="l"/>
            <a:endParaRPr lang="pt-BR" sz="2800" b="1" dirty="0">
              <a:solidFill>
                <a:srgbClr val="16965A"/>
              </a:solidFill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408867" y="2704563"/>
            <a:ext cx="3418854" cy="3567448"/>
          </a:xfrm>
          <a:prstGeom prst="roundRect">
            <a:avLst>
              <a:gd name="adj" fmla="val 3310"/>
            </a:avLst>
          </a:prstGeom>
          <a:solidFill>
            <a:srgbClr val="7FB86B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algn="ctr"/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Alinhamento do físico </a:t>
            </a:r>
          </a:p>
          <a:p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 o financeiro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2000" dirty="0"/>
              <a:t>  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890" y="2567056"/>
            <a:ext cx="706482" cy="648914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605103" y="2183137"/>
            <a:ext cx="8558087" cy="444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Gerente: </a:t>
            </a:r>
            <a:r>
              <a:rPr lang="pt-BR" sz="2000" dirty="0"/>
              <a:t>Jaime Caldeira </a:t>
            </a:r>
            <a:r>
              <a:rPr lang="pt-BR" sz="2000" dirty="0" err="1"/>
              <a:t>Jhunyor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8" name="Picture 4" descr="Image result for icon pers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5" y="2061711"/>
            <a:ext cx="659364" cy="45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de cantos arredondados 13"/>
          <p:cNvSpPr/>
          <p:nvPr/>
        </p:nvSpPr>
        <p:spPr>
          <a:xfrm>
            <a:off x="3976577" y="2704563"/>
            <a:ext cx="4932293" cy="3567448"/>
          </a:xfrm>
          <a:prstGeom prst="roundRect">
            <a:avLst>
              <a:gd name="adj" fmla="val 3310"/>
            </a:avLst>
          </a:prstGeom>
          <a:solidFill>
            <a:srgbClr val="7FB86B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Financeiro: </a:t>
            </a:r>
            <a:r>
              <a:rPr lang="pt-BR" sz="1400" b="1" dirty="0">
                <a:solidFill>
                  <a:schemeClr val="tx1"/>
                </a:solidFill>
              </a:rPr>
              <a:t> Valor arrecadado com Certidões de Divida Ativa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2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Imagem 12"/>
          <p:cNvPicPr/>
          <p:nvPr/>
        </p:nvPicPr>
        <p:blipFill rotWithShape="1">
          <a:blip r:embed="rId4"/>
          <a:srcRect l="1539" t="36945" r="6098" b="9094"/>
          <a:stretch/>
        </p:blipFill>
        <p:spPr bwMode="auto">
          <a:xfrm>
            <a:off x="4018500" y="3041985"/>
            <a:ext cx="4848446" cy="2441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m 14"/>
          <p:cNvPicPr/>
          <p:nvPr/>
        </p:nvPicPr>
        <p:blipFill rotWithShape="1">
          <a:blip r:embed="rId5"/>
          <a:srcRect l="1018" t="26096" r="13987" b="50544"/>
          <a:stretch/>
        </p:blipFill>
        <p:spPr bwMode="auto">
          <a:xfrm>
            <a:off x="4067121" y="5540728"/>
            <a:ext cx="4751203" cy="945797"/>
          </a:xfrm>
          <a:prstGeom prst="rect">
            <a:avLst/>
          </a:prstGeom>
          <a:ln w="3175">
            <a:solidFill>
              <a:srgbClr val="70AD47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849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454417" y="2211444"/>
            <a:ext cx="8965804" cy="444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ENTREGA: </a:t>
            </a:r>
            <a:r>
              <a:rPr lang="pt-BR" dirty="0"/>
              <a:t>Estudo, ajuizamento de ação no STF e monitoramento 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08867" y="400111"/>
            <a:ext cx="8965805" cy="444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dirty="0" smtClean="0">
                <a:solidFill>
                  <a:srgbClr val="16965A"/>
                </a:solidFill>
              </a:rPr>
              <a:t>INICIATIVA</a:t>
            </a:r>
            <a:r>
              <a:rPr lang="pt-BR" sz="2800" b="1" dirty="0">
                <a:solidFill>
                  <a:srgbClr val="16965A"/>
                </a:solidFill>
              </a:rPr>
              <a:t> </a:t>
            </a:r>
            <a:br>
              <a:rPr lang="pt-BR" sz="2800" b="1" dirty="0">
                <a:solidFill>
                  <a:srgbClr val="16965A"/>
                </a:solidFill>
              </a:rPr>
            </a:br>
            <a:r>
              <a:rPr lang="pt-BR" sz="2800" b="1" dirty="0">
                <a:solidFill>
                  <a:srgbClr val="16965A"/>
                </a:solidFill>
              </a:rPr>
              <a:t>Coordenar o pedido de indenização do Estado </a:t>
            </a:r>
            <a:r>
              <a:rPr lang="pt-BR" sz="2800" b="1" dirty="0" smtClean="0">
                <a:solidFill>
                  <a:srgbClr val="16965A"/>
                </a:solidFill>
              </a:rPr>
              <a:t>perante </a:t>
            </a:r>
            <a:r>
              <a:rPr lang="pt-BR" sz="2800" b="1" dirty="0">
                <a:solidFill>
                  <a:srgbClr val="16965A"/>
                </a:solidFill>
              </a:rPr>
              <a:t>o Supremo Tribunal Federal (STF) em relação aos presos federais em presídios estaduais</a:t>
            </a:r>
          </a:p>
          <a:p>
            <a:pPr algn="l"/>
            <a:endParaRPr lang="pt-BR" sz="2800" b="1" dirty="0">
              <a:solidFill>
                <a:srgbClr val="16965A"/>
              </a:solidFill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408867" y="3320111"/>
            <a:ext cx="8390576" cy="2951899"/>
          </a:xfrm>
          <a:prstGeom prst="roundRect">
            <a:avLst>
              <a:gd name="adj" fmla="val 3310"/>
            </a:avLst>
          </a:prstGeom>
          <a:solidFill>
            <a:srgbClr val="7FB86B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DESTAQUES:</a:t>
            </a:r>
          </a:p>
          <a:p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Ação ajuizada no STF</a:t>
            </a:r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759" y="2995654"/>
            <a:ext cx="706482" cy="648914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940556" y="2757992"/>
            <a:ext cx="8558087" cy="444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Gerente: </a:t>
            </a:r>
            <a:r>
              <a:rPr lang="pt-BR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Fernando </a:t>
            </a:r>
            <a:r>
              <a:rPr lang="pt-BR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Zanele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8" name="Picture 4" descr="Image result for icon pers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17" y="2683106"/>
            <a:ext cx="659364" cy="45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58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323013" y="1003557"/>
            <a:ext cx="6767523" cy="444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987499" y="2733576"/>
            <a:ext cx="7169003" cy="1390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9600" b="1" dirty="0" smtClean="0">
                <a:solidFill>
                  <a:srgbClr val="0B88A6"/>
                </a:solidFill>
              </a:rPr>
              <a:t>SAD</a:t>
            </a:r>
            <a:endParaRPr lang="pt-BR" sz="9600" b="1" dirty="0">
              <a:solidFill>
                <a:srgbClr val="0B88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88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ítulo 2"/>
          <p:cNvSpPr txBox="1">
            <a:spLocks/>
          </p:cNvSpPr>
          <p:nvPr/>
        </p:nvSpPr>
        <p:spPr>
          <a:xfrm>
            <a:off x="122274" y="375585"/>
            <a:ext cx="7169003" cy="44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FASES DA INICIATIVA DENTRO DO </a:t>
            </a:r>
            <a:r>
              <a:rPr lang="pt-BR" sz="2800" b="1" dirty="0" smtClean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SISTEMA - SAD</a:t>
            </a:r>
            <a:endParaRPr lang="pt-BR" sz="2800" b="1" dirty="0">
              <a:solidFill>
                <a:srgbClr val="A7C02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894914" y="3321058"/>
            <a:ext cx="5039833" cy="3039238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dirty="0">
                <a:solidFill>
                  <a:srgbClr val="DF6715"/>
                </a:solidFill>
              </a:rPr>
              <a:t>Implementar o modelo “Gestão Compartilhada do Patrimônio” e cumprir a primeira etapa de regularização dos bens imóveis do Governo do Estado de Mato Grosso do Sul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dirty="0">
                <a:solidFill>
                  <a:srgbClr val="DF6715"/>
                </a:solidFill>
              </a:rPr>
              <a:t>Modernizar os macroprocessos de compras, almoxarifado e patrimônio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dirty="0">
                <a:solidFill>
                  <a:srgbClr val="DF6715"/>
                </a:solidFill>
              </a:rPr>
              <a:t>Modernizar os processos de recursos humanos do Governo do Estado e desenhar o modelo da política integrada de atenção à saúde do servidor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dirty="0">
                <a:solidFill>
                  <a:srgbClr val="DF6715"/>
                </a:solidFill>
              </a:rPr>
              <a:t>Virtualizar processos por meio do MS Digital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dirty="0">
                <a:solidFill>
                  <a:srgbClr val="DF6715"/>
                </a:solidFill>
              </a:rPr>
              <a:t>Implementar a gestão de qualidade da folha de pagamento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dirty="0">
                <a:solidFill>
                  <a:srgbClr val="DF6715"/>
                </a:solidFill>
              </a:rPr>
              <a:t>Implantar o ciclo de gestão de desempenho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3190" y="1291701"/>
            <a:ext cx="9011153" cy="1077218"/>
            <a:chOff x="-71406" y="1165573"/>
            <a:chExt cx="9011153" cy="1077218"/>
          </a:xfrm>
        </p:grpSpPr>
        <p:sp>
          <p:nvSpPr>
            <p:cNvPr id="29" name="TextBox 28"/>
            <p:cNvSpPr txBox="1"/>
            <p:nvPr/>
          </p:nvSpPr>
          <p:spPr>
            <a:xfrm>
              <a:off x="-71406" y="1288684"/>
              <a:ext cx="24070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8FAADC"/>
                  </a:solidFill>
                  <a:latin typeface="Arial" charset="0"/>
                  <a:ea typeface="Arial" charset="0"/>
                  <a:cs typeface="Arial" charset="0"/>
                </a:rPr>
                <a:t>EM PREENCHIMENTO NO SISTEMA</a:t>
              </a:r>
            </a:p>
            <a:p>
              <a:pPr algn="ctr"/>
              <a:r>
                <a:rPr lang="pt-BR" sz="1600" dirty="0">
                  <a:solidFill>
                    <a:srgbClr val="8FAADC"/>
                  </a:solidFill>
                  <a:latin typeface="Arial" charset="0"/>
                  <a:ea typeface="Arial" charset="0"/>
                  <a:cs typeface="Arial" charset="0"/>
                </a:rPr>
                <a:t>(Gerente da iniciativa)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05707" y="1411795"/>
              <a:ext cx="18024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E5C55E"/>
                  </a:solidFill>
                  <a:latin typeface="Arial" charset="0"/>
                  <a:ea typeface="Arial" charset="0"/>
                  <a:cs typeface="Arial" charset="0"/>
                </a:rPr>
                <a:t>EM ANÁLISE</a:t>
              </a:r>
            </a:p>
            <a:p>
              <a:pPr algn="ctr"/>
              <a:r>
                <a:rPr lang="pt-BR" sz="1600" b="1" dirty="0">
                  <a:solidFill>
                    <a:srgbClr val="E5C55E"/>
                  </a:solidFill>
                  <a:latin typeface="Arial" charset="0"/>
                  <a:ea typeface="Arial" charset="0"/>
                  <a:cs typeface="Arial" charset="0"/>
                </a:rPr>
                <a:t>(</a:t>
              </a:r>
              <a:r>
                <a:rPr lang="pt-BR" sz="1600" dirty="0">
                  <a:solidFill>
                    <a:srgbClr val="E5C55E"/>
                  </a:solidFill>
                  <a:latin typeface="Arial" charset="0"/>
                  <a:ea typeface="Arial" charset="0"/>
                  <a:cs typeface="Arial" charset="0"/>
                </a:rPr>
                <a:t>SEGOV)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97803" y="1165573"/>
              <a:ext cx="205593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DF6715"/>
                  </a:solidFill>
                  <a:latin typeface="Arial" charset="0"/>
                  <a:ea typeface="Arial" charset="0"/>
                  <a:cs typeface="Arial" charset="0"/>
                </a:rPr>
                <a:t>EM OPERAÇÃO NO SISTEMA</a:t>
              </a:r>
            </a:p>
            <a:p>
              <a:pPr algn="ctr"/>
              <a:r>
                <a:rPr lang="pt-BR" sz="1600" dirty="0">
                  <a:solidFill>
                    <a:srgbClr val="DF6715"/>
                  </a:solidFill>
                  <a:latin typeface="Arial" charset="0"/>
                  <a:ea typeface="Arial" charset="0"/>
                  <a:cs typeface="Arial" charset="0"/>
                </a:rPr>
                <a:t>(Equipe da iniciativa)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853920" y="1411795"/>
              <a:ext cx="20858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>
                <a:defRPr sz="2000" b="1">
                  <a:solidFill>
                    <a:srgbClr val="DF6715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algn="ctr"/>
              <a:r>
                <a:rPr lang="pt-BR" sz="1600" dirty="0">
                  <a:solidFill>
                    <a:srgbClr val="70AD47"/>
                  </a:solidFill>
                </a:rPr>
                <a:t>ENCERRAMENTO</a:t>
              </a:r>
            </a:p>
            <a:p>
              <a:pPr algn="ctr"/>
              <a:r>
                <a:rPr lang="pt-BR" sz="1600" b="0" dirty="0">
                  <a:solidFill>
                    <a:srgbClr val="70AD47"/>
                  </a:solidFill>
                </a:rPr>
                <a:t>(Equipe da iniciativa)</a:t>
              </a:r>
            </a:p>
          </p:txBody>
        </p:sp>
        <p:sp>
          <p:nvSpPr>
            <p:cNvPr id="33" name="Chevron 32"/>
            <p:cNvSpPr/>
            <p:nvPr/>
          </p:nvSpPr>
          <p:spPr>
            <a:xfrm>
              <a:off x="2262367" y="1551185"/>
              <a:ext cx="253527" cy="305994"/>
            </a:xfrm>
            <a:prstGeom prst="chevron">
              <a:avLst/>
            </a:prstGeom>
            <a:solidFill>
              <a:srgbClr val="174489">
                <a:alpha val="5921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74489"/>
                </a:solidFill>
              </a:endParaRPr>
            </a:p>
          </p:txBody>
        </p:sp>
        <p:sp>
          <p:nvSpPr>
            <p:cNvPr id="34" name="Chevron 33"/>
            <p:cNvSpPr/>
            <p:nvPr/>
          </p:nvSpPr>
          <p:spPr>
            <a:xfrm>
              <a:off x="4254463" y="1551185"/>
              <a:ext cx="253527" cy="305994"/>
            </a:xfrm>
            <a:prstGeom prst="chevron">
              <a:avLst/>
            </a:prstGeom>
            <a:solidFill>
              <a:srgbClr val="174489">
                <a:alpha val="5921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74489"/>
                </a:solidFill>
              </a:endParaRPr>
            </a:p>
          </p:txBody>
        </p:sp>
        <p:sp>
          <p:nvSpPr>
            <p:cNvPr id="35" name="Chevron 34"/>
            <p:cNvSpPr/>
            <p:nvPr/>
          </p:nvSpPr>
          <p:spPr>
            <a:xfrm>
              <a:off x="6543555" y="1551185"/>
              <a:ext cx="253527" cy="305994"/>
            </a:xfrm>
            <a:prstGeom prst="chevron">
              <a:avLst/>
            </a:prstGeom>
            <a:solidFill>
              <a:srgbClr val="174489">
                <a:alpha val="5921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74489"/>
                </a:solidFill>
              </a:endParaRPr>
            </a:p>
          </p:txBody>
        </p:sp>
      </p:grpSp>
      <p:graphicFrame>
        <p:nvGraphicFramePr>
          <p:cNvPr id="13" name="Gráfico 6"/>
          <p:cNvGraphicFramePr/>
          <p:nvPr>
            <p:extLst>
              <p:ext uri="{D42A27DB-BD31-4B8C-83A1-F6EECF244321}">
                <p14:modId xmlns:p14="http://schemas.microsoft.com/office/powerpoint/2010/main" val="1136961426"/>
              </p:ext>
            </p:extLst>
          </p:nvPr>
        </p:nvGraphicFramePr>
        <p:xfrm>
          <a:off x="-343655" y="2304613"/>
          <a:ext cx="5401235" cy="4246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>
          <a:xfrm>
            <a:off x="3127912" y="2565397"/>
            <a:ext cx="2949348" cy="669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>
                <a:solidFill>
                  <a:srgbClr val="8FAADC"/>
                </a:solidFill>
                <a:latin typeface="Arial Narrow" panose="020B0606020202030204" pitchFamily="34" charset="0"/>
              </a:rPr>
              <a:t>Reestruturar a gestão previdenciária</a:t>
            </a:r>
          </a:p>
        </p:txBody>
      </p:sp>
    </p:spTree>
    <p:extLst>
      <p:ext uri="{BB962C8B-B14F-4D97-AF65-F5344CB8AC3E}">
        <p14:creationId xmlns:p14="http://schemas.microsoft.com/office/powerpoint/2010/main" val="428051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249173" y="1032462"/>
            <a:ext cx="8965805" cy="444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ENTREGAS: P</a:t>
            </a:r>
            <a:r>
              <a:rPr lang="pt-BR" sz="2000" dirty="0" smtClean="0"/>
              <a:t>rocesso </a:t>
            </a:r>
            <a:r>
              <a:rPr lang="pt-BR" sz="2000" dirty="0"/>
              <a:t>de censo previdenciário permanente </a:t>
            </a:r>
            <a:r>
              <a:rPr lang="pt-BR" sz="2000" dirty="0" smtClean="0"/>
              <a:t>implantado</a:t>
            </a:r>
            <a:r>
              <a:rPr lang="pt-BR" sz="2000" dirty="0"/>
              <a:t>; </a:t>
            </a:r>
            <a:endParaRPr lang="pt-BR" sz="2000" dirty="0" smtClean="0"/>
          </a:p>
          <a:p>
            <a:pPr algn="l">
              <a:spcBef>
                <a:spcPts val="0"/>
              </a:spcBef>
            </a:pPr>
            <a:r>
              <a:rPr lang="pt-BR" sz="2000" dirty="0" smtClean="0"/>
              <a:t>Ciclo </a:t>
            </a:r>
            <a:r>
              <a:rPr lang="pt-BR" sz="2000" dirty="0"/>
              <a:t>da educação previdenciária </a:t>
            </a:r>
            <a:r>
              <a:rPr lang="pt-BR" sz="2000" dirty="0" smtClean="0"/>
              <a:t>realizado; </a:t>
            </a:r>
            <a:r>
              <a:rPr lang="pt-BR" sz="2000" dirty="0"/>
              <a:t>Perícia médica oficial da AGEPREV </a:t>
            </a:r>
            <a:r>
              <a:rPr lang="pt-BR" sz="2000" dirty="0" smtClean="0"/>
              <a:t>implantada; </a:t>
            </a:r>
            <a:r>
              <a:rPr lang="pt-BR" sz="2000" dirty="0"/>
              <a:t>Estudo para composição de quadro próprio da AGEPREV </a:t>
            </a:r>
            <a:r>
              <a:rPr lang="pt-BR" sz="2000" dirty="0" smtClean="0"/>
              <a:t>realizado; </a:t>
            </a:r>
            <a:r>
              <a:rPr lang="pt-BR" sz="2000" dirty="0"/>
              <a:t>Módulo de sistema integrada de gestão previdenciária implantado</a:t>
            </a:r>
            <a:endParaRPr lang="pt-BR" sz="2000" dirty="0" smtClean="0"/>
          </a:p>
          <a:p>
            <a:pPr algn="l">
              <a:spcBef>
                <a:spcPts val="0"/>
              </a:spcBef>
            </a:pPr>
            <a:endParaRPr lang="pt-BR" sz="2000" dirty="0" smtClean="0"/>
          </a:p>
          <a:p>
            <a:pPr algn="l">
              <a:spcBef>
                <a:spcPts val="0"/>
              </a:spcBef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209763" y="157159"/>
            <a:ext cx="8789906" cy="444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dirty="0" smtClean="0">
                <a:solidFill>
                  <a:srgbClr val="16965A"/>
                </a:solidFill>
              </a:rPr>
              <a:t>INICIATIVA</a:t>
            </a:r>
            <a:r>
              <a:rPr lang="pt-BR" sz="2800" b="1" dirty="0">
                <a:solidFill>
                  <a:srgbClr val="16965A"/>
                </a:solidFill>
              </a:rPr>
              <a:t> </a:t>
            </a:r>
            <a:br>
              <a:rPr lang="pt-BR" sz="2800" b="1" dirty="0">
                <a:solidFill>
                  <a:srgbClr val="16965A"/>
                </a:solidFill>
              </a:rPr>
            </a:br>
            <a:r>
              <a:rPr lang="pt-BR" sz="2800" b="1" dirty="0">
                <a:solidFill>
                  <a:srgbClr val="16965A"/>
                </a:solidFill>
              </a:rPr>
              <a:t>Reestruturar a gestão previdenciária</a:t>
            </a:r>
          </a:p>
          <a:p>
            <a:pPr algn="l"/>
            <a:endParaRPr lang="pt-BR" sz="2800" b="1" dirty="0">
              <a:solidFill>
                <a:srgbClr val="16965A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478500" y="3346602"/>
            <a:ext cx="8252431" cy="3043565"/>
          </a:xfrm>
          <a:prstGeom prst="roundRect">
            <a:avLst>
              <a:gd name="adj" fmla="val 3310"/>
            </a:avLst>
          </a:prstGeom>
          <a:solidFill>
            <a:schemeClr val="accent4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PONTOS DE ATENÇÃO:</a:t>
            </a:r>
          </a:p>
          <a:p>
            <a:pPr algn="ctr"/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Ainda em fase de preenchimento no sistema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Necessidade de capacitação dos membros de equipe</a:t>
            </a:r>
          </a:p>
          <a:p>
            <a:pPr algn="ctr"/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Image result for ATENÇÃO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958" y="2992177"/>
            <a:ext cx="1279711" cy="79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695902" y="2840935"/>
            <a:ext cx="8558087" cy="444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Gerente: </a:t>
            </a:r>
            <a:r>
              <a:rPr lang="pt-BR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Selmo</a:t>
            </a:r>
            <a:r>
              <a:rPr lang="pt-BR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Silva</a:t>
            </a:r>
            <a:endParaRPr lang="pt-BR" sz="20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Image result for icon pers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63" y="2766049"/>
            <a:ext cx="659364" cy="45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84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288184" y="988382"/>
            <a:ext cx="8965805" cy="444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ENTREGAS:</a:t>
            </a:r>
            <a:endParaRPr lang="pt-BR" sz="2000" dirty="0" smtClean="0"/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 dirty="0" smtClean="0"/>
              <a:t>Ciclo </a:t>
            </a:r>
            <a:r>
              <a:rPr lang="pt-BR" sz="2000" dirty="0"/>
              <a:t>de gestão de desempenho implantado com adesão de 70% dos </a:t>
            </a:r>
            <a:r>
              <a:rPr lang="pt-BR" sz="2000" dirty="0" smtClean="0"/>
              <a:t>servidores  civis;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000" dirty="0" smtClean="0"/>
              <a:t>100</a:t>
            </a:r>
            <a:r>
              <a:rPr lang="pt-BR" sz="2000" dirty="0"/>
              <a:t>% dos planos de desenvolvimento individuais elaborados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288184" y="69354"/>
            <a:ext cx="8789906" cy="444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dirty="0" smtClean="0">
                <a:solidFill>
                  <a:srgbClr val="16965A"/>
                </a:solidFill>
              </a:rPr>
              <a:t>INICIATIVA</a:t>
            </a:r>
            <a:r>
              <a:rPr lang="pt-BR" sz="2800" b="1" dirty="0">
                <a:solidFill>
                  <a:srgbClr val="16965A"/>
                </a:solidFill>
              </a:rPr>
              <a:t> </a:t>
            </a:r>
            <a:br>
              <a:rPr lang="pt-BR" sz="2800" b="1" dirty="0">
                <a:solidFill>
                  <a:srgbClr val="16965A"/>
                </a:solidFill>
              </a:rPr>
            </a:br>
            <a:r>
              <a:rPr lang="pt-BR" sz="2800" b="1" dirty="0">
                <a:solidFill>
                  <a:srgbClr val="16965A"/>
                </a:solidFill>
              </a:rPr>
              <a:t>Implantar o ciclo de gestão de </a:t>
            </a:r>
            <a:r>
              <a:rPr lang="pt-BR" sz="2800" b="1" dirty="0" smtClean="0">
                <a:solidFill>
                  <a:srgbClr val="16965A"/>
                </a:solidFill>
              </a:rPr>
              <a:t>desempenho</a:t>
            </a:r>
          </a:p>
          <a:p>
            <a:pPr algn="l"/>
            <a:endParaRPr lang="pt-BR" sz="2800" b="1" dirty="0">
              <a:solidFill>
                <a:srgbClr val="16965A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67495" y="2936036"/>
            <a:ext cx="8252431" cy="3567448"/>
          </a:xfrm>
          <a:prstGeom prst="roundRect">
            <a:avLst>
              <a:gd name="adj" fmla="val 3310"/>
            </a:avLst>
          </a:prstGeom>
          <a:solidFill>
            <a:schemeClr val="accent4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PONTOS DE ATENÇÃO:</a:t>
            </a:r>
          </a:p>
          <a:p>
            <a:pPr algn="ctr"/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Falhas operacionais do sistema SE </a:t>
            </a:r>
            <a:r>
              <a:rPr lang="pt-B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Suite</a:t>
            </a: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atrasando o cronograma do projeto</a:t>
            </a:r>
          </a:p>
          <a:p>
            <a:pPr algn="ctr"/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Image result for ATENÇÃO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958" y="2704563"/>
            <a:ext cx="1279711" cy="79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695902" y="2260381"/>
            <a:ext cx="8558087" cy="444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Gerente: </a:t>
            </a:r>
            <a:r>
              <a:rPr lang="pt-BR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 Carina</a:t>
            </a:r>
            <a:endParaRPr lang="pt-BR" sz="20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Image result for icon pers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63" y="2185495"/>
            <a:ext cx="659364" cy="45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97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323013" y="1003557"/>
            <a:ext cx="6767523" cy="444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987499" y="2733576"/>
            <a:ext cx="7169003" cy="1390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9600" b="1" dirty="0" smtClean="0">
                <a:solidFill>
                  <a:srgbClr val="0B88A6"/>
                </a:solidFill>
              </a:rPr>
              <a:t>SEFAZ</a:t>
            </a:r>
            <a:endParaRPr lang="pt-BR" sz="9600" b="1" dirty="0">
              <a:solidFill>
                <a:srgbClr val="0B88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2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ítulo 2"/>
          <p:cNvSpPr txBox="1">
            <a:spLocks/>
          </p:cNvSpPr>
          <p:nvPr/>
        </p:nvSpPr>
        <p:spPr>
          <a:xfrm>
            <a:off x="122274" y="375585"/>
            <a:ext cx="7169003" cy="44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FASES DA INICIATIVA DENTRO DO </a:t>
            </a:r>
            <a:r>
              <a:rPr lang="pt-BR" sz="2800" b="1" dirty="0" smtClean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SISTEMA - SEFAZ</a:t>
            </a:r>
            <a:endParaRPr lang="pt-BR" sz="2800" b="1" dirty="0">
              <a:solidFill>
                <a:srgbClr val="A7C026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22274" y="1259321"/>
            <a:ext cx="9011153" cy="1077218"/>
            <a:chOff x="-71406" y="1165573"/>
            <a:chExt cx="9011153" cy="1077218"/>
          </a:xfrm>
        </p:grpSpPr>
        <p:sp>
          <p:nvSpPr>
            <p:cNvPr id="29" name="TextBox 28"/>
            <p:cNvSpPr txBox="1"/>
            <p:nvPr/>
          </p:nvSpPr>
          <p:spPr>
            <a:xfrm>
              <a:off x="-71406" y="1288684"/>
              <a:ext cx="24070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8FAADC"/>
                  </a:solidFill>
                  <a:latin typeface="Arial" charset="0"/>
                  <a:ea typeface="Arial" charset="0"/>
                  <a:cs typeface="Arial" charset="0"/>
                </a:rPr>
                <a:t>EM PREENCHIMENTO NO SISTEMA</a:t>
              </a:r>
            </a:p>
            <a:p>
              <a:pPr algn="ctr"/>
              <a:r>
                <a:rPr lang="pt-BR" sz="1600" dirty="0">
                  <a:solidFill>
                    <a:srgbClr val="8FAADC"/>
                  </a:solidFill>
                  <a:latin typeface="Arial" charset="0"/>
                  <a:ea typeface="Arial" charset="0"/>
                  <a:cs typeface="Arial" charset="0"/>
                </a:rPr>
                <a:t>(Gerente da iniciativa)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05707" y="1411795"/>
              <a:ext cx="18024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E5C55E"/>
                  </a:solidFill>
                  <a:latin typeface="Arial" charset="0"/>
                  <a:ea typeface="Arial" charset="0"/>
                  <a:cs typeface="Arial" charset="0"/>
                </a:rPr>
                <a:t>EM ANÁLISE</a:t>
              </a:r>
            </a:p>
            <a:p>
              <a:pPr algn="ctr"/>
              <a:r>
                <a:rPr lang="pt-BR" sz="1600" b="1" dirty="0">
                  <a:solidFill>
                    <a:srgbClr val="E5C55E"/>
                  </a:solidFill>
                  <a:latin typeface="Arial" charset="0"/>
                  <a:ea typeface="Arial" charset="0"/>
                  <a:cs typeface="Arial" charset="0"/>
                </a:rPr>
                <a:t>(</a:t>
              </a:r>
              <a:r>
                <a:rPr lang="pt-BR" sz="1600" dirty="0">
                  <a:solidFill>
                    <a:srgbClr val="E5C55E"/>
                  </a:solidFill>
                  <a:latin typeface="Arial" charset="0"/>
                  <a:ea typeface="Arial" charset="0"/>
                  <a:cs typeface="Arial" charset="0"/>
                </a:rPr>
                <a:t>SEGOV)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97803" y="1165573"/>
              <a:ext cx="205593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DF6715"/>
                  </a:solidFill>
                  <a:latin typeface="Arial" charset="0"/>
                  <a:ea typeface="Arial" charset="0"/>
                  <a:cs typeface="Arial" charset="0"/>
                </a:rPr>
                <a:t>EM OPERAÇÃO NO SISTEMA</a:t>
              </a:r>
            </a:p>
            <a:p>
              <a:pPr algn="ctr"/>
              <a:r>
                <a:rPr lang="pt-BR" sz="1600" dirty="0">
                  <a:solidFill>
                    <a:srgbClr val="DF6715"/>
                  </a:solidFill>
                  <a:latin typeface="Arial" charset="0"/>
                  <a:ea typeface="Arial" charset="0"/>
                  <a:cs typeface="Arial" charset="0"/>
                </a:rPr>
                <a:t>(Equipe da iniciativa)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853920" y="1411795"/>
              <a:ext cx="20858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>
                <a:defRPr sz="2000" b="1">
                  <a:solidFill>
                    <a:srgbClr val="DF6715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algn="ctr"/>
              <a:r>
                <a:rPr lang="pt-BR" sz="1600" dirty="0">
                  <a:solidFill>
                    <a:srgbClr val="70AD47"/>
                  </a:solidFill>
                </a:rPr>
                <a:t>ENCERRAMENTO</a:t>
              </a:r>
            </a:p>
            <a:p>
              <a:pPr algn="ctr"/>
              <a:r>
                <a:rPr lang="pt-BR" sz="1600" b="0" dirty="0">
                  <a:solidFill>
                    <a:srgbClr val="70AD47"/>
                  </a:solidFill>
                </a:rPr>
                <a:t>(Equipe da iniciativa)</a:t>
              </a:r>
            </a:p>
          </p:txBody>
        </p:sp>
        <p:sp>
          <p:nvSpPr>
            <p:cNvPr id="33" name="Chevron 32"/>
            <p:cNvSpPr/>
            <p:nvPr/>
          </p:nvSpPr>
          <p:spPr>
            <a:xfrm>
              <a:off x="2262367" y="1551185"/>
              <a:ext cx="253527" cy="305994"/>
            </a:xfrm>
            <a:prstGeom prst="chevron">
              <a:avLst/>
            </a:prstGeom>
            <a:solidFill>
              <a:srgbClr val="174489">
                <a:alpha val="5921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74489"/>
                </a:solidFill>
              </a:endParaRPr>
            </a:p>
          </p:txBody>
        </p:sp>
        <p:sp>
          <p:nvSpPr>
            <p:cNvPr id="34" name="Chevron 33"/>
            <p:cNvSpPr/>
            <p:nvPr/>
          </p:nvSpPr>
          <p:spPr>
            <a:xfrm>
              <a:off x="4254463" y="1551185"/>
              <a:ext cx="253527" cy="305994"/>
            </a:xfrm>
            <a:prstGeom prst="chevron">
              <a:avLst/>
            </a:prstGeom>
            <a:solidFill>
              <a:srgbClr val="174489">
                <a:alpha val="5921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74489"/>
                </a:solidFill>
              </a:endParaRPr>
            </a:p>
          </p:txBody>
        </p:sp>
        <p:sp>
          <p:nvSpPr>
            <p:cNvPr id="35" name="Chevron 34"/>
            <p:cNvSpPr/>
            <p:nvPr/>
          </p:nvSpPr>
          <p:spPr>
            <a:xfrm>
              <a:off x="6543555" y="1551185"/>
              <a:ext cx="253527" cy="305994"/>
            </a:xfrm>
            <a:prstGeom prst="chevron">
              <a:avLst/>
            </a:prstGeom>
            <a:solidFill>
              <a:srgbClr val="174489">
                <a:alpha val="5921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74489"/>
                </a:solidFill>
              </a:endParaRPr>
            </a:p>
          </p:txBody>
        </p:sp>
      </p:grpSp>
      <p:graphicFrame>
        <p:nvGraphicFramePr>
          <p:cNvPr id="13" name="Gráfico 6"/>
          <p:cNvGraphicFramePr/>
          <p:nvPr>
            <p:extLst>
              <p:ext uri="{D42A27DB-BD31-4B8C-83A1-F6EECF244321}">
                <p14:modId xmlns:p14="http://schemas.microsoft.com/office/powerpoint/2010/main" val="3087758644"/>
              </p:ext>
            </p:extLst>
          </p:nvPr>
        </p:nvGraphicFramePr>
        <p:xfrm>
          <a:off x="-343655" y="2304613"/>
          <a:ext cx="5401235" cy="4246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>
          <a:xfrm>
            <a:off x="3877159" y="2820234"/>
            <a:ext cx="5039833" cy="30392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400" dirty="0">
                <a:solidFill>
                  <a:srgbClr val="DF6715"/>
                </a:solidFill>
              </a:rPr>
              <a:t>Implantar o projeto de virtualização de processos na SEFAZ/MS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400" dirty="0">
                <a:solidFill>
                  <a:srgbClr val="DF6715"/>
                </a:solidFill>
              </a:rPr>
              <a:t>Aprimorar, formalizar e institucionalizar o processo de planejamento da fiscalização e arrecadação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400" dirty="0">
                <a:solidFill>
                  <a:srgbClr val="DF6715"/>
                </a:solidFill>
              </a:rPr>
              <a:t>Implantar o bilhete de passagem eletrônico de transporte rodoviário intermunicipal e Interestadual de passageiros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400" dirty="0">
                <a:solidFill>
                  <a:srgbClr val="DF6715"/>
                </a:solidFill>
              </a:rPr>
              <a:t>Implementar o projeto de distribuição de despesas por centro de custos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400" dirty="0">
                <a:solidFill>
                  <a:srgbClr val="DF6715"/>
                </a:solidFill>
              </a:rPr>
              <a:t>Implantar o programa de cidadania fiscal “Nota Fiscal Pantaneira”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400" dirty="0">
                <a:solidFill>
                  <a:srgbClr val="DF6715"/>
                </a:solidFill>
              </a:rPr>
              <a:t>Estabelecer a política de gestão da tecnologia da informação e comunicação do Poder Executivo </a:t>
            </a:r>
            <a:r>
              <a:rPr lang="pt-BR" sz="1400" dirty="0" smtClean="0">
                <a:solidFill>
                  <a:srgbClr val="DF6715"/>
                </a:solidFill>
              </a:rPr>
              <a:t>Estadual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400" dirty="0">
                <a:solidFill>
                  <a:srgbClr val="DF6715"/>
                </a:solidFill>
              </a:rPr>
              <a:t>Implantar o projeto "Melhor </a:t>
            </a:r>
            <a:r>
              <a:rPr lang="pt-BR" sz="1400" dirty="0" smtClean="0">
                <a:solidFill>
                  <a:srgbClr val="DF6715"/>
                </a:solidFill>
              </a:rPr>
              <a:t>Preço</a:t>
            </a:r>
            <a:r>
              <a:rPr lang="pt-BR" sz="1400" dirty="0">
                <a:solidFill>
                  <a:srgbClr val="DF6715"/>
                </a:solidFill>
              </a:rPr>
              <a:t>"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400" dirty="0">
                <a:solidFill>
                  <a:srgbClr val="DF6715"/>
                </a:solidFill>
              </a:rPr>
              <a:t>Aprimorar Sistemas Críticos relacionados à área </a:t>
            </a:r>
            <a:r>
              <a:rPr lang="pt-BR" sz="1400" dirty="0" smtClean="0">
                <a:solidFill>
                  <a:srgbClr val="DF6715"/>
                </a:solidFill>
              </a:rPr>
              <a:t>fazendária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400" dirty="0">
                <a:solidFill>
                  <a:srgbClr val="DF6715"/>
                </a:solidFill>
              </a:rPr>
              <a:t>Institucionalizar a política de Segurança da Informação</a:t>
            </a:r>
          </a:p>
        </p:txBody>
      </p:sp>
    </p:spTree>
    <p:extLst>
      <p:ext uri="{BB962C8B-B14F-4D97-AF65-F5344CB8AC3E}">
        <p14:creationId xmlns:p14="http://schemas.microsoft.com/office/powerpoint/2010/main" val="359464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122274" y="1608863"/>
            <a:ext cx="8558087" cy="444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dirty="0"/>
              <a:t>Metodologia de planejamento fiscal documentada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22274" y="333339"/>
            <a:ext cx="8789906" cy="444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dirty="0" smtClean="0">
                <a:solidFill>
                  <a:srgbClr val="16965A"/>
                </a:solidFill>
              </a:rPr>
              <a:t>INICIATIVA</a:t>
            </a:r>
            <a:r>
              <a:rPr lang="pt-BR" sz="2800" b="1" dirty="0">
                <a:solidFill>
                  <a:srgbClr val="16965A"/>
                </a:solidFill>
              </a:rPr>
              <a:t> </a:t>
            </a:r>
            <a:br>
              <a:rPr lang="pt-BR" sz="2800" b="1" dirty="0">
                <a:solidFill>
                  <a:srgbClr val="16965A"/>
                </a:solidFill>
              </a:rPr>
            </a:br>
            <a:r>
              <a:rPr lang="pt-BR" sz="2800" b="1" dirty="0">
                <a:solidFill>
                  <a:srgbClr val="16965A"/>
                </a:solidFill>
              </a:rPr>
              <a:t>Aprimorar, formalizar e institucionalizar o processo de planejamento da fiscalização e arrecadação</a:t>
            </a:r>
          </a:p>
          <a:p>
            <a:pPr algn="l"/>
            <a:endParaRPr lang="pt-BR" sz="2800" b="1" dirty="0">
              <a:solidFill>
                <a:srgbClr val="16965A"/>
              </a:solidFill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408866" y="3271547"/>
            <a:ext cx="8142705" cy="3000463"/>
          </a:xfrm>
          <a:prstGeom prst="roundRect">
            <a:avLst>
              <a:gd name="adj" fmla="val 3310"/>
            </a:avLst>
          </a:prstGeom>
          <a:solidFill>
            <a:srgbClr val="7FB86B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DESTAQUES</a:t>
            </a:r>
            <a:r>
              <a:rPr lang="pt-BR" sz="2400" b="1" dirty="0">
                <a:solidFill>
                  <a:schemeClr val="tx1"/>
                </a:solidFill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0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b="1" dirty="0" smtClean="0">
                <a:solidFill>
                  <a:schemeClr val="tx1"/>
                </a:solidFill>
              </a:rPr>
              <a:t>Método de previsão anual de arrecadação definido;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b="1" dirty="0" smtClean="0">
                <a:solidFill>
                  <a:schemeClr val="tx1"/>
                </a:solidFill>
              </a:rPr>
              <a:t>Fontes de dados do planejamento da fiscalização identificadas</a:t>
            </a:r>
            <a:endParaRPr lang="pt-BR" sz="2000" b="1" dirty="0">
              <a:solidFill>
                <a:schemeClr val="tx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879" y="3129849"/>
            <a:ext cx="706482" cy="648914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1126826" y="2752479"/>
            <a:ext cx="8558087" cy="444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Gerente: </a:t>
            </a:r>
            <a:r>
              <a:rPr lang="pt-BR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Valgney</a:t>
            </a:r>
            <a:r>
              <a:rPr lang="pt-BR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Ishimi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8" name="Picture 4" descr="Image result for icon pers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87" y="2677593"/>
            <a:ext cx="659364" cy="45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99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90" y="1673534"/>
            <a:ext cx="8444218" cy="468136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912760"/>
            <a:ext cx="7886700" cy="1090202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pt-BR" b="1" dirty="0" smtClean="0">
                <a:solidFill>
                  <a:srgbClr val="0B89A7"/>
                </a:solidFill>
              </a:rPr>
              <a:t>Mapa Estratégico</a:t>
            </a:r>
            <a:endParaRPr lang="pt-BR" b="1" dirty="0">
              <a:solidFill>
                <a:srgbClr val="0B89A7"/>
              </a:solidFill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22274" y="375585"/>
            <a:ext cx="7169003" cy="44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 smtClean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MODELO DE GESTÃO</a:t>
            </a:r>
            <a:endParaRPr lang="pt-BR" sz="2800" b="1" dirty="0">
              <a:solidFill>
                <a:srgbClr val="A7C02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367691" y="5586284"/>
            <a:ext cx="8444218" cy="768615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501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148032" y="307421"/>
            <a:ext cx="8995968" cy="444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dirty="0" smtClean="0">
                <a:solidFill>
                  <a:srgbClr val="16965A"/>
                </a:solidFill>
              </a:rPr>
              <a:t>INICIATIVA</a:t>
            </a:r>
            <a:r>
              <a:rPr lang="pt-BR" sz="2800" b="1" dirty="0">
                <a:solidFill>
                  <a:srgbClr val="16965A"/>
                </a:solidFill>
              </a:rPr>
              <a:t/>
            </a:r>
            <a:br>
              <a:rPr lang="pt-BR" sz="2800" b="1" dirty="0">
                <a:solidFill>
                  <a:srgbClr val="16965A"/>
                </a:solidFill>
              </a:rPr>
            </a:br>
            <a:r>
              <a:rPr lang="pt-BR" sz="2800" b="1" dirty="0" smtClean="0">
                <a:solidFill>
                  <a:srgbClr val="16965A"/>
                </a:solidFill>
              </a:rPr>
              <a:t>Identificar </a:t>
            </a:r>
            <a:r>
              <a:rPr lang="pt-BR" sz="2800" b="1" dirty="0">
                <a:solidFill>
                  <a:srgbClr val="16965A"/>
                </a:solidFill>
              </a:rPr>
              <a:t>oportunidades de incrementos sustentáveis de receita </a:t>
            </a:r>
            <a:endParaRPr lang="pt-BR" sz="2800" b="1" dirty="0" smtClean="0">
              <a:solidFill>
                <a:srgbClr val="16965A"/>
              </a:solidFill>
            </a:endParaRPr>
          </a:p>
          <a:p>
            <a:pPr algn="l"/>
            <a:endParaRPr lang="pt-BR" sz="2800" b="1" dirty="0" smtClean="0">
              <a:solidFill>
                <a:srgbClr val="16965A"/>
              </a:solidFill>
            </a:endParaRPr>
          </a:p>
          <a:p>
            <a:pPr algn="l"/>
            <a:endParaRPr lang="pt-BR" sz="2800" b="1" dirty="0" smtClean="0">
              <a:solidFill>
                <a:srgbClr val="16965A"/>
              </a:solidFill>
            </a:endParaRPr>
          </a:p>
          <a:p>
            <a:pPr algn="l"/>
            <a:endParaRPr lang="pt-BR" sz="2800" b="1" dirty="0">
              <a:solidFill>
                <a:srgbClr val="16965A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37015" y="2782884"/>
            <a:ext cx="8590392" cy="3546894"/>
          </a:xfrm>
          <a:prstGeom prst="roundRect">
            <a:avLst>
              <a:gd name="adj" fmla="val 3310"/>
            </a:avLst>
          </a:prstGeom>
          <a:solidFill>
            <a:schemeClr val="accent4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PONTOS DE ATENÇÃO</a:t>
            </a: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algn="ctr"/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Ainda em fase de preenchimento no </a:t>
            </a: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sistema</a:t>
            </a:r>
          </a:p>
          <a:p>
            <a:pPr algn="ctr"/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Image result for ATENÇÃO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289" y="2539803"/>
            <a:ext cx="1279711" cy="79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148032" y="1644374"/>
            <a:ext cx="8558087" cy="444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2000" dirty="0"/>
              <a:t>Monitoramento sistematizado das seguintes receitas: CIDE, FEX, FPE, Gás Natural, ICMS dos 10 principais segmentos econômicos 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8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323013" y="1003557"/>
            <a:ext cx="6767523" cy="444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987499" y="2733576"/>
            <a:ext cx="7169003" cy="1390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9600" b="1" dirty="0" smtClean="0">
                <a:solidFill>
                  <a:srgbClr val="0B88A6"/>
                </a:solidFill>
              </a:rPr>
              <a:t>CGE</a:t>
            </a:r>
            <a:endParaRPr lang="pt-BR" sz="9600" b="1" dirty="0">
              <a:solidFill>
                <a:srgbClr val="0B88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8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ítulo 2"/>
          <p:cNvSpPr txBox="1">
            <a:spLocks/>
          </p:cNvSpPr>
          <p:nvPr/>
        </p:nvSpPr>
        <p:spPr>
          <a:xfrm>
            <a:off x="122274" y="375585"/>
            <a:ext cx="7169003" cy="44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FASES DA INICIATIVA DENTRO DO </a:t>
            </a:r>
            <a:r>
              <a:rPr lang="pt-BR" sz="2800" b="1" dirty="0" smtClean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SISTEMA - CGE</a:t>
            </a:r>
            <a:endParaRPr lang="pt-BR" sz="2800" b="1" dirty="0">
              <a:solidFill>
                <a:srgbClr val="A7C02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810933" y="3226465"/>
            <a:ext cx="5065442" cy="3065449"/>
          </a:xfrm>
        </p:spPr>
        <p:txBody>
          <a:bodyPr numCol="1">
            <a:noAutofit/>
          </a:bodyPr>
          <a:lstStyle/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 smtClean="0">
                <a:solidFill>
                  <a:srgbClr val="8FAADC"/>
                </a:solidFill>
                <a:latin typeface="Arial Narrow" panose="020B0606020202030204" pitchFamily="34" charset="0"/>
              </a:rPr>
              <a:t>Estruturar </a:t>
            </a:r>
            <a:r>
              <a:rPr lang="pt-BR" sz="1800" dirty="0">
                <a:solidFill>
                  <a:srgbClr val="8FAADC"/>
                </a:solidFill>
                <a:latin typeface="Arial Narrow" panose="020B0606020202030204" pitchFamily="34" charset="0"/>
              </a:rPr>
              <a:t>sistema de correição no âmbito do Poder Executivo </a:t>
            </a:r>
            <a:r>
              <a:rPr lang="pt-BR" sz="1800" dirty="0" smtClean="0">
                <a:solidFill>
                  <a:srgbClr val="8FAADC"/>
                </a:solidFill>
                <a:latin typeface="Arial Narrow" panose="020B0606020202030204" pitchFamily="34" charset="0"/>
              </a:rPr>
              <a:t>Estadual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solidFill>
                  <a:srgbClr val="8FAADC"/>
                </a:solidFill>
                <a:latin typeface="Arial Narrow" panose="020B0606020202030204" pitchFamily="34" charset="0"/>
              </a:rPr>
              <a:t>Realizar os estudos em conjunto: ODP Mato Grosso do Sul e ODP/DIE/Controladoria Geral da União, em consonância com o Acordo de Cooperação Técnica N° 04/SEFAZ/2016, sobre o tema </a:t>
            </a:r>
            <a:r>
              <a:rPr lang="pt-BR" sz="1800" dirty="0" smtClean="0">
                <a:solidFill>
                  <a:srgbClr val="8FAADC"/>
                </a:solidFill>
                <a:latin typeface="Arial Narrow" panose="020B0606020202030204" pitchFamily="34" charset="0"/>
              </a:rPr>
              <a:t>Servidores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solidFill>
                  <a:srgbClr val="8FAADC"/>
                </a:solidFill>
                <a:latin typeface="Arial Narrow" panose="020B0606020202030204" pitchFamily="34" charset="0"/>
              </a:rPr>
              <a:t>Implantação, por adesão à Rede, de 3 unidades ODP municipal, na capital e em mais 2 municípios do Estado, via assinatura de instrumento específico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endParaRPr lang="pt-BR" sz="1800" dirty="0">
              <a:solidFill>
                <a:srgbClr val="8FAADC"/>
              </a:solidFill>
              <a:latin typeface="Arial Narrow" panose="020B0606020202030204" pitchFamily="34" charset="0"/>
            </a:endParaRP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endParaRPr lang="pt-BR" sz="1800" dirty="0">
              <a:solidFill>
                <a:srgbClr val="8FAADC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t-BR" sz="1800" dirty="0">
              <a:solidFill>
                <a:srgbClr val="8FAADC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3190" y="1291701"/>
            <a:ext cx="9011153" cy="1077218"/>
            <a:chOff x="-71406" y="1165573"/>
            <a:chExt cx="9011153" cy="1077218"/>
          </a:xfrm>
        </p:grpSpPr>
        <p:sp>
          <p:nvSpPr>
            <p:cNvPr id="29" name="TextBox 28"/>
            <p:cNvSpPr txBox="1"/>
            <p:nvPr/>
          </p:nvSpPr>
          <p:spPr>
            <a:xfrm>
              <a:off x="-71406" y="1288684"/>
              <a:ext cx="24070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8FAADC"/>
                  </a:solidFill>
                  <a:latin typeface="Arial" charset="0"/>
                  <a:ea typeface="Arial" charset="0"/>
                  <a:cs typeface="Arial" charset="0"/>
                </a:rPr>
                <a:t>EM PREENCHIMENTO NO SISTEMA</a:t>
              </a:r>
            </a:p>
            <a:p>
              <a:pPr algn="ctr"/>
              <a:r>
                <a:rPr lang="pt-BR" sz="1600" dirty="0">
                  <a:solidFill>
                    <a:srgbClr val="8FAADC"/>
                  </a:solidFill>
                  <a:latin typeface="Arial" charset="0"/>
                  <a:ea typeface="Arial" charset="0"/>
                  <a:cs typeface="Arial" charset="0"/>
                </a:rPr>
                <a:t>(Gerente da iniciativa)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05707" y="1411795"/>
              <a:ext cx="18024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E5C55E"/>
                  </a:solidFill>
                  <a:latin typeface="Arial" charset="0"/>
                  <a:ea typeface="Arial" charset="0"/>
                  <a:cs typeface="Arial" charset="0"/>
                </a:rPr>
                <a:t>EM ANÁLISE</a:t>
              </a:r>
            </a:p>
            <a:p>
              <a:pPr algn="ctr"/>
              <a:r>
                <a:rPr lang="pt-BR" sz="1600" b="1" dirty="0">
                  <a:solidFill>
                    <a:srgbClr val="E5C55E"/>
                  </a:solidFill>
                  <a:latin typeface="Arial" charset="0"/>
                  <a:ea typeface="Arial" charset="0"/>
                  <a:cs typeface="Arial" charset="0"/>
                </a:rPr>
                <a:t>(</a:t>
              </a:r>
              <a:r>
                <a:rPr lang="pt-BR" sz="1600" dirty="0">
                  <a:solidFill>
                    <a:srgbClr val="E5C55E"/>
                  </a:solidFill>
                  <a:latin typeface="Arial" charset="0"/>
                  <a:ea typeface="Arial" charset="0"/>
                  <a:cs typeface="Arial" charset="0"/>
                </a:rPr>
                <a:t>SEGOV)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97803" y="1165573"/>
              <a:ext cx="205593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DF6715"/>
                  </a:solidFill>
                  <a:latin typeface="Arial" charset="0"/>
                  <a:ea typeface="Arial" charset="0"/>
                  <a:cs typeface="Arial" charset="0"/>
                </a:rPr>
                <a:t>EM OPERAÇÃO NO SISTEMA</a:t>
              </a:r>
            </a:p>
            <a:p>
              <a:pPr algn="ctr"/>
              <a:r>
                <a:rPr lang="pt-BR" sz="1600" dirty="0">
                  <a:solidFill>
                    <a:srgbClr val="DF6715"/>
                  </a:solidFill>
                  <a:latin typeface="Arial" charset="0"/>
                  <a:ea typeface="Arial" charset="0"/>
                  <a:cs typeface="Arial" charset="0"/>
                </a:rPr>
                <a:t>(Equipe da iniciativa)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853920" y="1411795"/>
              <a:ext cx="20858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>
                <a:defRPr sz="2000" b="1">
                  <a:solidFill>
                    <a:srgbClr val="DF6715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algn="ctr"/>
              <a:r>
                <a:rPr lang="pt-BR" sz="1600" dirty="0">
                  <a:solidFill>
                    <a:srgbClr val="70AD47"/>
                  </a:solidFill>
                </a:rPr>
                <a:t>ENCERRAMENTO</a:t>
              </a:r>
            </a:p>
            <a:p>
              <a:pPr algn="ctr"/>
              <a:r>
                <a:rPr lang="pt-BR" sz="1600" b="0" dirty="0">
                  <a:solidFill>
                    <a:srgbClr val="70AD47"/>
                  </a:solidFill>
                </a:rPr>
                <a:t>(Equipe da iniciativa)</a:t>
              </a:r>
            </a:p>
          </p:txBody>
        </p:sp>
        <p:sp>
          <p:nvSpPr>
            <p:cNvPr id="33" name="Chevron 32"/>
            <p:cNvSpPr/>
            <p:nvPr/>
          </p:nvSpPr>
          <p:spPr>
            <a:xfrm>
              <a:off x="2262367" y="1551185"/>
              <a:ext cx="253527" cy="305994"/>
            </a:xfrm>
            <a:prstGeom prst="chevron">
              <a:avLst/>
            </a:prstGeom>
            <a:solidFill>
              <a:srgbClr val="174489">
                <a:alpha val="5921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74489"/>
                </a:solidFill>
              </a:endParaRPr>
            </a:p>
          </p:txBody>
        </p:sp>
        <p:sp>
          <p:nvSpPr>
            <p:cNvPr id="34" name="Chevron 33"/>
            <p:cNvSpPr/>
            <p:nvPr/>
          </p:nvSpPr>
          <p:spPr>
            <a:xfrm>
              <a:off x="4254463" y="1551185"/>
              <a:ext cx="253527" cy="305994"/>
            </a:xfrm>
            <a:prstGeom prst="chevron">
              <a:avLst/>
            </a:prstGeom>
            <a:solidFill>
              <a:srgbClr val="174489">
                <a:alpha val="5921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74489"/>
                </a:solidFill>
              </a:endParaRPr>
            </a:p>
          </p:txBody>
        </p:sp>
        <p:sp>
          <p:nvSpPr>
            <p:cNvPr id="35" name="Chevron 34"/>
            <p:cNvSpPr/>
            <p:nvPr/>
          </p:nvSpPr>
          <p:spPr>
            <a:xfrm>
              <a:off x="6543555" y="1551185"/>
              <a:ext cx="253527" cy="305994"/>
            </a:xfrm>
            <a:prstGeom prst="chevron">
              <a:avLst/>
            </a:prstGeom>
            <a:solidFill>
              <a:srgbClr val="174489">
                <a:alpha val="5921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74489"/>
                </a:solidFill>
              </a:endParaRPr>
            </a:p>
          </p:txBody>
        </p:sp>
      </p:grpSp>
      <p:graphicFrame>
        <p:nvGraphicFramePr>
          <p:cNvPr id="13" name="Gráfico 6"/>
          <p:cNvGraphicFramePr/>
          <p:nvPr>
            <p:extLst>
              <p:ext uri="{D42A27DB-BD31-4B8C-83A1-F6EECF244321}">
                <p14:modId xmlns:p14="http://schemas.microsoft.com/office/powerpoint/2010/main" val="3352034746"/>
              </p:ext>
            </p:extLst>
          </p:nvPr>
        </p:nvGraphicFramePr>
        <p:xfrm>
          <a:off x="23190" y="2203143"/>
          <a:ext cx="3861786" cy="4226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749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ítulo 2"/>
          <p:cNvSpPr txBox="1">
            <a:spLocks/>
          </p:cNvSpPr>
          <p:nvPr/>
        </p:nvSpPr>
        <p:spPr>
          <a:xfrm>
            <a:off x="122274" y="375585"/>
            <a:ext cx="7169003" cy="44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FASES DA INICIATIVA DENTRO DO </a:t>
            </a:r>
            <a:r>
              <a:rPr lang="pt-BR" sz="2800" b="1" dirty="0" smtClean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SISTEMA - CGE</a:t>
            </a:r>
            <a:endParaRPr lang="pt-BR" sz="2800" b="1" dirty="0">
              <a:solidFill>
                <a:srgbClr val="A7C026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3190" y="1291701"/>
            <a:ext cx="9011153" cy="1077218"/>
            <a:chOff x="-71406" y="1165573"/>
            <a:chExt cx="9011153" cy="1077218"/>
          </a:xfrm>
        </p:grpSpPr>
        <p:sp>
          <p:nvSpPr>
            <p:cNvPr id="29" name="TextBox 28"/>
            <p:cNvSpPr txBox="1"/>
            <p:nvPr/>
          </p:nvSpPr>
          <p:spPr>
            <a:xfrm>
              <a:off x="-71406" y="1288684"/>
              <a:ext cx="24070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8FAADC"/>
                  </a:solidFill>
                  <a:latin typeface="Arial" charset="0"/>
                  <a:ea typeface="Arial" charset="0"/>
                  <a:cs typeface="Arial" charset="0"/>
                </a:rPr>
                <a:t>EM PREENCHIMENTO NO SISTEMA</a:t>
              </a:r>
            </a:p>
            <a:p>
              <a:pPr algn="ctr"/>
              <a:r>
                <a:rPr lang="pt-BR" sz="1600" dirty="0">
                  <a:solidFill>
                    <a:srgbClr val="8FAADC"/>
                  </a:solidFill>
                  <a:latin typeface="Arial" charset="0"/>
                  <a:ea typeface="Arial" charset="0"/>
                  <a:cs typeface="Arial" charset="0"/>
                </a:rPr>
                <a:t>(Gerente da iniciativa)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05707" y="1411795"/>
              <a:ext cx="18024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E5C55E"/>
                  </a:solidFill>
                  <a:latin typeface="Arial" charset="0"/>
                  <a:ea typeface="Arial" charset="0"/>
                  <a:cs typeface="Arial" charset="0"/>
                </a:rPr>
                <a:t>EM ANÁLISE</a:t>
              </a:r>
            </a:p>
            <a:p>
              <a:pPr algn="ctr"/>
              <a:r>
                <a:rPr lang="pt-BR" sz="1600" b="1" dirty="0">
                  <a:solidFill>
                    <a:srgbClr val="E5C55E"/>
                  </a:solidFill>
                  <a:latin typeface="Arial" charset="0"/>
                  <a:ea typeface="Arial" charset="0"/>
                  <a:cs typeface="Arial" charset="0"/>
                </a:rPr>
                <a:t>(</a:t>
              </a:r>
              <a:r>
                <a:rPr lang="pt-BR" sz="1600" dirty="0">
                  <a:solidFill>
                    <a:srgbClr val="E5C55E"/>
                  </a:solidFill>
                  <a:latin typeface="Arial" charset="0"/>
                  <a:ea typeface="Arial" charset="0"/>
                  <a:cs typeface="Arial" charset="0"/>
                </a:rPr>
                <a:t>SEGOV)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97803" y="1165573"/>
              <a:ext cx="205593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DF6715"/>
                  </a:solidFill>
                  <a:latin typeface="Arial" charset="0"/>
                  <a:ea typeface="Arial" charset="0"/>
                  <a:cs typeface="Arial" charset="0"/>
                </a:rPr>
                <a:t>EM OPERAÇÃO NO SISTEMA</a:t>
              </a:r>
            </a:p>
            <a:p>
              <a:pPr algn="ctr"/>
              <a:r>
                <a:rPr lang="pt-BR" sz="1600" dirty="0">
                  <a:solidFill>
                    <a:srgbClr val="DF6715"/>
                  </a:solidFill>
                  <a:latin typeface="Arial" charset="0"/>
                  <a:ea typeface="Arial" charset="0"/>
                  <a:cs typeface="Arial" charset="0"/>
                </a:rPr>
                <a:t>(Equipe da iniciativa)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853920" y="1411795"/>
              <a:ext cx="20858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>
                <a:defRPr sz="2000" b="1">
                  <a:solidFill>
                    <a:srgbClr val="DF6715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algn="ctr"/>
              <a:r>
                <a:rPr lang="pt-BR" sz="1600" dirty="0">
                  <a:solidFill>
                    <a:srgbClr val="70AD47"/>
                  </a:solidFill>
                </a:rPr>
                <a:t>ENCERRAMENTO</a:t>
              </a:r>
            </a:p>
            <a:p>
              <a:pPr algn="ctr"/>
              <a:r>
                <a:rPr lang="pt-BR" sz="1600" b="0" dirty="0">
                  <a:solidFill>
                    <a:srgbClr val="70AD47"/>
                  </a:solidFill>
                </a:rPr>
                <a:t>(Equipe da iniciativa)</a:t>
              </a:r>
            </a:p>
          </p:txBody>
        </p:sp>
        <p:sp>
          <p:nvSpPr>
            <p:cNvPr id="33" name="Chevron 32"/>
            <p:cNvSpPr/>
            <p:nvPr/>
          </p:nvSpPr>
          <p:spPr>
            <a:xfrm>
              <a:off x="2262367" y="1551185"/>
              <a:ext cx="253527" cy="305994"/>
            </a:xfrm>
            <a:prstGeom prst="chevron">
              <a:avLst/>
            </a:prstGeom>
            <a:solidFill>
              <a:srgbClr val="174489">
                <a:alpha val="5921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74489"/>
                </a:solidFill>
              </a:endParaRPr>
            </a:p>
          </p:txBody>
        </p:sp>
        <p:sp>
          <p:nvSpPr>
            <p:cNvPr id="34" name="Chevron 33"/>
            <p:cNvSpPr/>
            <p:nvPr/>
          </p:nvSpPr>
          <p:spPr>
            <a:xfrm>
              <a:off x="4254463" y="1551185"/>
              <a:ext cx="253527" cy="305994"/>
            </a:xfrm>
            <a:prstGeom prst="chevron">
              <a:avLst/>
            </a:prstGeom>
            <a:solidFill>
              <a:srgbClr val="174489">
                <a:alpha val="5921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74489"/>
                </a:solidFill>
              </a:endParaRPr>
            </a:p>
          </p:txBody>
        </p:sp>
        <p:sp>
          <p:nvSpPr>
            <p:cNvPr id="35" name="Chevron 34"/>
            <p:cNvSpPr/>
            <p:nvPr/>
          </p:nvSpPr>
          <p:spPr>
            <a:xfrm>
              <a:off x="6543555" y="1551185"/>
              <a:ext cx="253527" cy="305994"/>
            </a:xfrm>
            <a:prstGeom prst="chevron">
              <a:avLst/>
            </a:prstGeom>
            <a:solidFill>
              <a:srgbClr val="174489">
                <a:alpha val="5921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74489"/>
                </a:solidFill>
              </a:endParaRPr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3501509" y="2725956"/>
            <a:ext cx="5474397" cy="3389116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dirty="0">
                <a:solidFill>
                  <a:srgbClr val="DD6616"/>
                </a:solidFill>
                <a:latin typeface="Arial Narrow" panose="020B0606020202030204" pitchFamily="34" charset="0"/>
              </a:rPr>
              <a:t>Estruturar Sistema de Controle Interno no âmbito do Poder Executivo Estadual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dirty="0">
                <a:solidFill>
                  <a:srgbClr val="DD6616"/>
                </a:solidFill>
                <a:latin typeface="Arial Narrow" panose="020B0606020202030204" pitchFamily="34" charset="0"/>
              </a:rPr>
              <a:t>Instituir e regulamentar, no âmbito do Estado de Mato Grosso do Sul, o Comitê de Monitoramento e Avaliação de Políticas Públicas Estaduais – </a:t>
            </a:r>
            <a:r>
              <a:rPr lang="pt-BR" sz="1600" dirty="0" smtClean="0">
                <a:solidFill>
                  <a:srgbClr val="DD6616"/>
                </a:solidFill>
                <a:latin typeface="Arial Narrow" panose="020B0606020202030204" pitchFamily="34" charset="0"/>
              </a:rPr>
              <a:t>CEMAPPE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dirty="0" smtClean="0">
                <a:solidFill>
                  <a:srgbClr val="DD6616"/>
                </a:solidFill>
                <a:latin typeface="Arial Narrow" panose="020B0606020202030204" pitchFamily="34" charset="0"/>
              </a:rPr>
              <a:t>Formalizar, em âmbito estadual, o programa de incentivo e avaliação de integridade da Administração do Executivo Estadual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dirty="0" smtClean="0">
                <a:solidFill>
                  <a:srgbClr val="DD6616"/>
                </a:solidFill>
                <a:latin typeface="Arial Narrow" panose="020B0606020202030204" pitchFamily="34" charset="0"/>
              </a:rPr>
              <a:t>Regulamentar e implementar adesão ao Sistema integrado de Registro do CEIS (Cadastro de Empresas Inidôneas e Suspensas) e CNEP (Cadastro Nacional de Empresas Punidas)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dirty="0" smtClean="0">
                <a:solidFill>
                  <a:srgbClr val="DD6616"/>
                </a:solidFill>
                <a:latin typeface="Arial Narrow" panose="020B0606020202030204" pitchFamily="34" charset="0"/>
              </a:rPr>
              <a:t>Regulamentar a Lei 12.846/2013 no estado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dirty="0">
                <a:solidFill>
                  <a:srgbClr val="DD6616"/>
                </a:solidFill>
                <a:latin typeface="Arial Narrow" panose="020B0606020202030204" pitchFamily="34" charset="0"/>
              </a:rPr>
              <a:t>Instituir programa de concurso de boas </a:t>
            </a:r>
            <a:r>
              <a:rPr lang="pt-BR" sz="1600" dirty="0" smtClean="0">
                <a:solidFill>
                  <a:srgbClr val="DD6616"/>
                </a:solidFill>
                <a:latin typeface="Arial Narrow" panose="020B0606020202030204" pitchFamily="34" charset="0"/>
              </a:rPr>
              <a:t>práticas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dirty="0" smtClean="0">
                <a:solidFill>
                  <a:srgbClr val="DD6616"/>
                </a:solidFill>
                <a:latin typeface="Arial Narrow" panose="020B0606020202030204" pitchFamily="34" charset="0"/>
              </a:rPr>
              <a:t>Instituir sistema de controle de andamento de processos administrativos disciplinares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dirty="0" smtClean="0">
                <a:solidFill>
                  <a:srgbClr val="DD6616"/>
                </a:solidFill>
                <a:latin typeface="Arial Narrow" panose="020B0606020202030204" pitchFamily="34" charset="0"/>
              </a:rPr>
              <a:t>Programa de Orientação aos </a:t>
            </a:r>
            <a:r>
              <a:rPr lang="pt-BR" sz="1600" dirty="0" err="1" smtClean="0">
                <a:solidFill>
                  <a:srgbClr val="DD6616"/>
                </a:solidFill>
                <a:latin typeface="Arial Narrow" panose="020B0606020202030204" pitchFamily="34" charset="0"/>
              </a:rPr>
              <a:t>SICs</a:t>
            </a:r>
            <a:r>
              <a:rPr lang="pt-BR" sz="1600" dirty="0" smtClean="0">
                <a:solidFill>
                  <a:srgbClr val="DD6616"/>
                </a:solidFill>
                <a:latin typeface="Arial Narrow" panose="020B0606020202030204" pitchFamily="34" charset="0"/>
              </a:rPr>
              <a:t> Setoriais mediante reuniões técnicas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dirty="0" smtClean="0">
                <a:solidFill>
                  <a:srgbClr val="DD6616"/>
                </a:solidFill>
                <a:latin typeface="Arial Narrow" panose="020B0606020202030204" pitchFamily="34" charset="0"/>
              </a:rPr>
              <a:t>Aderir à Rede Nacional de Ouvidorias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dirty="0" smtClean="0">
                <a:solidFill>
                  <a:srgbClr val="DD6616"/>
                </a:solidFill>
                <a:latin typeface="Arial Narrow" panose="020B0606020202030204" pitchFamily="34" charset="0"/>
              </a:rPr>
              <a:t>Estruturar Sistema de Ouvidoria no âmbito do Poder Executivo Estadual</a:t>
            </a:r>
          </a:p>
        </p:txBody>
      </p:sp>
      <p:graphicFrame>
        <p:nvGraphicFramePr>
          <p:cNvPr id="16" name="Gráfico 6"/>
          <p:cNvGraphicFramePr/>
          <p:nvPr>
            <p:extLst>
              <p:ext uri="{D42A27DB-BD31-4B8C-83A1-F6EECF244321}">
                <p14:modId xmlns:p14="http://schemas.microsoft.com/office/powerpoint/2010/main" val="2192896426"/>
              </p:ext>
            </p:extLst>
          </p:nvPr>
        </p:nvGraphicFramePr>
        <p:xfrm>
          <a:off x="23190" y="2203143"/>
          <a:ext cx="3861786" cy="4226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79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323013" y="1003557"/>
            <a:ext cx="6767523" cy="444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987499" y="2733576"/>
            <a:ext cx="7169003" cy="1390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9600" b="1" dirty="0" smtClean="0">
                <a:solidFill>
                  <a:srgbClr val="0B88A6"/>
                </a:solidFill>
              </a:rPr>
              <a:t>SEGOV</a:t>
            </a:r>
            <a:endParaRPr lang="pt-BR" sz="9600" b="1" dirty="0">
              <a:solidFill>
                <a:srgbClr val="0B88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ítulo 2"/>
          <p:cNvSpPr txBox="1">
            <a:spLocks/>
          </p:cNvSpPr>
          <p:nvPr/>
        </p:nvSpPr>
        <p:spPr>
          <a:xfrm>
            <a:off x="122274" y="375585"/>
            <a:ext cx="7169003" cy="44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FASES DA INICIATIVA DENTRO DO </a:t>
            </a:r>
            <a:r>
              <a:rPr lang="pt-BR" sz="2800" b="1" dirty="0" smtClean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SISTEMA - SEGOV</a:t>
            </a:r>
            <a:endParaRPr lang="pt-BR" sz="2800" b="1" dirty="0">
              <a:solidFill>
                <a:srgbClr val="A7C026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3190" y="1291701"/>
            <a:ext cx="9011153" cy="1077218"/>
            <a:chOff x="-71406" y="1165573"/>
            <a:chExt cx="9011153" cy="1077218"/>
          </a:xfrm>
        </p:grpSpPr>
        <p:sp>
          <p:nvSpPr>
            <p:cNvPr id="29" name="TextBox 28"/>
            <p:cNvSpPr txBox="1"/>
            <p:nvPr/>
          </p:nvSpPr>
          <p:spPr>
            <a:xfrm>
              <a:off x="-71406" y="1288684"/>
              <a:ext cx="24070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8FAADC"/>
                  </a:solidFill>
                  <a:latin typeface="Arial" charset="0"/>
                  <a:ea typeface="Arial" charset="0"/>
                  <a:cs typeface="Arial" charset="0"/>
                </a:rPr>
                <a:t>EM PREENCHIMENTO NO SISTEMA</a:t>
              </a:r>
            </a:p>
            <a:p>
              <a:pPr algn="ctr"/>
              <a:r>
                <a:rPr lang="pt-BR" sz="1600" dirty="0">
                  <a:solidFill>
                    <a:srgbClr val="8FAADC"/>
                  </a:solidFill>
                  <a:latin typeface="Arial" charset="0"/>
                  <a:ea typeface="Arial" charset="0"/>
                  <a:cs typeface="Arial" charset="0"/>
                </a:rPr>
                <a:t>(Gerente da iniciativa)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05707" y="1411795"/>
              <a:ext cx="18024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E5C55E"/>
                  </a:solidFill>
                  <a:latin typeface="Arial" charset="0"/>
                  <a:ea typeface="Arial" charset="0"/>
                  <a:cs typeface="Arial" charset="0"/>
                </a:rPr>
                <a:t>EM ANÁLISE</a:t>
              </a:r>
            </a:p>
            <a:p>
              <a:pPr algn="ctr"/>
              <a:r>
                <a:rPr lang="pt-BR" sz="1600" b="1" dirty="0">
                  <a:solidFill>
                    <a:srgbClr val="E5C55E"/>
                  </a:solidFill>
                  <a:latin typeface="Arial" charset="0"/>
                  <a:ea typeface="Arial" charset="0"/>
                  <a:cs typeface="Arial" charset="0"/>
                </a:rPr>
                <a:t>(</a:t>
              </a:r>
              <a:r>
                <a:rPr lang="pt-BR" sz="1600" dirty="0">
                  <a:solidFill>
                    <a:srgbClr val="E5C55E"/>
                  </a:solidFill>
                  <a:latin typeface="Arial" charset="0"/>
                  <a:ea typeface="Arial" charset="0"/>
                  <a:cs typeface="Arial" charset="0"/>
                </a:rPr>
                <a:t>SEGOV)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97803" y="1165573"/>
              <a:ext cx="205593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DF6715"/>
                  </a:solidFill>
                  <a:latin typeface="Arial" charset="0"/>
                  <a:ea typeface="Arial" charset="0"/>
                  <a:cs typeface="Arial" charset="0"/>
                </a:rPr>
                <a:t>EM OPERAÇÃO NO SISTEMA</a:t>
              </a:r>
            </a:p>
            <a:p>
              <a:pPr algn="ctr"/>
              <a:r>
                <a:rPr lang="pt-BR" sz="1600" dirty="0">
                  <a:solidFill>
                    <a:srgbClr val="DF6715"/>
                  </a:solidFill>
                  <a:latin typeface="Arial" charset="0"/>
                  <a:ea typeface="Arial" charset="0"/>
                  <a:cs typeface="Arial" charset="0"/>
                </a:rPr>
                <a:t>(Equipe da iniciativa)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853920" y="1411795"/>
              <a:ext cx="20858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>
                <a:defRPr sz="2000" b="1">
                  <a:solidFill>
                    <a:srgbClr val="DF6715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algn="ctr"/>
              <a:r>
                <a:rPr lang="pt-BR" sz="1600" dirty="0">
                  <a:solidFill>
                    <a:srgbClr val="70AD47"/>
                  </a:solidFill>
                </a:rPr>
                <a:t>ENCERRAMENTO</a:t>
              </a:r>
            </a:p>
            <a:p>
              <a:pPr algn="ctr"/>
              <a:r>
                <a:rPr lang="pt-BR" sz="1600" b="0" dirty="0">
                  <a:solidFill>
                    <a:srgbClr val="70AD47"/>
                  </a:solidFill>
                </a:rPr>
                <a:t>(Equipe da iniciativa)</a:t>
              </a:r>
            </a:p>
          </p:txBody>
        </p:sp>
        <p:sp>
          <p:nvSpPr>
            <p:cNvPr id="33" name="Chevron 32"/>
            <p:cNvSpPr/>
            <p:nvPr/>
          </p:nvSpPr>
          <p:spPr>
            <a:xfrm>
              <a:off x="2262367" y="1551185"/>
              <a:ext cx="253527" cy="305994"/>
            </a:xfrm>
            <a:prstGeom prst="chevron">
              <a:avLst/>
            </a:prstGeom>
            <a:solidFill>
              <a:srgbClr val="174489">
                <a:alpha val="5921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74489"/>
                </a:solidFill>
              </a:endParaRPr>
            </a:p>
          </p:txBody>
        </p:sp>
        <p:sp>
          <p:nvSpPr>
            <p:cNvPr id="34" name="Chevron 33"/>
            <p:cNvSpPr/>
            <p:nvPr/>
          </p:nvSpPr>
          <p:spPr>
            <a:xfrm>
              <a:off x="4254463" y="1551185"/>
              <a:ext cx="253527" cy="305994"/>
            </a:xfrm>
            <a:prstGeom prst="chevron">
              <a:avLst/>
            </a:prstGeom>
            <a:solidFill>
              <a:srgbClr val="174489">
                <a:alpha val="5921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74489"/>
                </a:solidFill>
              </a:endParaRPr>
            </a:p>
          </p:txBody>
        </p:sp>
        <p:sp>
          <p:nvSpPr>
            <p:cNvPr id="35" name="Chevron 34"/>
            <p:cNvSpPr/>
            <p:nvPr/>
          </p:nvSpPr>
          <p:spPr>
            <a:xfrm>
              <a:off x="6543555" y="1551185"/>
              <a:ext cx="253527" cy="305994"/>
            </a:xfrm>
            <a:prstGeom prst="chevron">
              <a:avLst/>
            </a:prstGeom>
            <a:solidFill>
              <a:srgbClr val="174489">
                <a:alpha val="5921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74489"/>
                </a:solidFill>
              </a:endParaRPr>
            </a:p>
          </p:txBody>
        </p:sp>
      </p:grpSp>
      <p:graphicFrame>
        <p:nvGraphicFramePr>
          <p:cNvPr id="14" name="Gráfico 6"/>
          <p:cNvGraphicFramePr/>
          <p:nvPr>
            <p:extLst>
              <p:ext uri="{D42A27DB-BD31-4B8C-83A1-F6EECF244321}">
                <p14:modId xmlns:p14="http://schemas.microsoft.com/office/powerpoint/2010/main" val="1356791425"/>
              </p:ext>
            </p:extLst>
          </p:nvPr>
        </p:nvGraphicFramePr>
        <p:xfrm>
          <a:off x="-343654" y="2304613"/>
          <a:ext cx="4547792" cy="4246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>
          <a:xfrm>
            <a:off x="3501509" y="3087075"/>
            <a:ext cx="4858380" cy="1213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pt-BR" sz="1800" dirty="0">
                <a:solidFill>
                  <a:srgbClr val="8FAADC"/>
                </a:solidFill>
                <a:latin typeface="Arial Narrow" panose="020B0606020202030204" pitchFamily="34" charset="0"/>
              </a:rPr>
              <a:t>Constituir arcabouço regulatório do saneamento em Mato Grosso do </a:t>
            </a:r>
            <a:r>
              <a:rPr lang="pt-BR" sz="1800" dirty="0" smtClean="0">
                <a:solidFill>
                  <a:srgbClr val="8FAADC"/>
                </a:solidFill>
                <a:latin typeface="Arial Narrow" panose="020B0606020202030204" pitchFamily="34" charset="0"/>
              </a:rPr>
              <a:t>Sul</a:t>
            </a:r>
          </a:p>
          <a:p>
            <a:pPr>
              <a:spcBef>
                <a:spcPts val="600"/>
              </a:spcBef>
            </a:pPr>
            <a:r>
              <a:rPr lang="pt-BR" sz="1800" dirty="0">
                <a:solidFill>
                  <a:srgbClr val="8FAADC"/>
                </a:solidFill>
                <a:latin typeface="Arial Narrow" panose="020B0606020202030204" pitchFamily="34" charset="0"/>
              </a:rPr>
              <a:t>Construir, reformar e ampliar a rede de infraestrutura esportiva do </a:t>
            </a:r>
            <a:r>
              <a:rPr lang="pt-BR" sz="1800" dirty="0" smtClean="0">
                <a:solidFill>
                  <a:srgbClr val="8FAADC"/>
                </a:solidFill>
                <a:latin typeface="Arial Narrow" panose="020B0606020202030204" pitchFamily="34" charset="0"/>
              </a:rPr>
              <a:t>Estado</a:t>
            </a:r>
          </a:p>
          <a:p>
            <a:pPr>
              <a:spcBef>
                <a:spcPts val="600"/>
              </a:spcBef>
            </a:pPr>
            <a:r>
              <a:rPr lang="pt-BR" sz="1800" dirty="0" smtClean="0">
                <a:solidFill>
                  <a:srgbClr val="8FAADC"/>
                </a:solidFill>
                <a:latin typeface="Arial Narrow" panose="020B0606020202030204" pitchFamily="34" charset="0"/>
              </a:rPr>
              <a:t>Estruturar </a:t>
            </a:r>
            <a:r>
              <a:rPr lang="pt-BR" sz="1800" dirty="0">
                <a:solidFill>
                  <a:srgbClr val="8FAADC"/>
                </a:solidFill>
                <a:latin typeface="Arial Narrow" panose="020B0606020202030204" pitchFamily="34" charset="0"/>
              </a:rPr>
              <a:t>projeto de concessão de rodovia </a:t>
            </a:r>
            <a:r>
              <a:rPr lang="pt-BR" sz="1800" dirty="0" smtClean="0">
                <a:solidFill>
                  <a:srgbClr val="8FAADC"/>
                </a:solidFill>
                <a:latin typeface="Arial Narrow" panose="020B0606020202030204" pitchFamily="34" charset="0"/>
              </a:rPr>
              <a:t>estadual</a:t>
            </a:r>
          </a:p>
          <a:p>
            <a:pPr>
              <a:spcBef>
                <a:spcPts val="600"/>
              </a:spcBef>
            </a:pPr>
            <a:r>
              <a:rPr lang="pt-BR" sz="1800" dirty="0">
                <a:solidFill>
                  <a:srgbClr val="8FAADC"/>
                </a:solidFill>
                <a:latin typeface="Arial Narrow" panose="020B0606020202030204" pitchFamily="34" charset="0"/>
              </a:rPr>
              <a:t>Implementar ações públicas para o desenvolvimento do esporte e lazer</a:t>
            </a:r>
            <a:endParaRPr lang="pt-BR" sz="1800" dirty="0" smtClean="0">
              <a:solidFill>
                <a:srgbClr val="8FAADC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08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ítulo 2"/>
          <p:cNvSpPr txBox="1">
            <a:spLocks/>
          </p:cNvSpPr>
          <p:nvPr/>
        </p:nvSpPr>
        <p:spPr>
          <a:xfrm>
            <a:off x="122274" y="375585"/>
            <a:ext cx="7169003" cy="44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FASES DA INICIATIVA DENTRO DO </a:t>
            </a:r>
            <a:r>
              <a:rPr lang="pt-BR" sz="2800" b="1" dirty="0" smtClean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SISTEMA - SEGOV</a:t>
            </a:r>
            <a:endParaRPr lang="pt-BR" sz="2800" b="1" dirty="0">
              <a:solidFill>
                <a:srgbClr val="A7C026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3190" y="1291701"/>
            <a:ext cx="9011153" cy="1077218"/>
            <a:chOff x="-71406" y="1165573"/>
            <a:chExt cx="9011153" cy="1077218"/>
          </a:xfrm>
        </p:grpSpPr>
        <p:sp>
          <p:nvSpPr>
            <p:cNvPr id="29" name="TextBox 28"/>
            <p:cNvSpPr txBox="1"/>
            <p:nvPr/>
          </p:nvSpPr>
          <p:spPr>
            <a:xfrm>
              <a:off x="-71406" y="1288684"/>
              <a:ext cx="24070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8FAADC"/>
                  </a:solidFill>
                  <a:latin typeface="Arial" charset="0"/>
                  <a:ea typeface="Arial" charset="0"/>
                  <a:cs typeface="Arial" charset="0"/>
                </a:rPr>
                <a:t>EM PREENCHIMENTO NO SISTEMA</a:t>
              </a:r>
            </a:p>
            <a:p>
              <a:pPr algn="ctr"/>
              <a:r>
                <a:rPr lang="pt-BR" sz="1600" dirty="0">
                  <a:solidFill>
                    <a:srgbClr val="8FAADC"/>
                  </a:solidFill>
                  <a:latin typeface="Arial" charset="0"/>
                  <a:ea typeface="Arial" charset="0"/>
                  <a:cs typeface="Arial" charset="0"/>
                </a:rPr>
                <a:t>(Gerente da iniciativa)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05707" y="1411795"/>
              <a:ext cx="18024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E5C55E"/>
                  </a:solidFill>
                  <a:latin typeface="Arial" charset="0"/>
                  <a:ea typeface="Arial" charset="0"/>
                  <a:cs typeface="Arial" charset="0"/>
                </a:rPr>
                <a:t>EM ANÁLISE</a:t>
              </a:r>
            </a:p>
            <a:p>
              <a:pPr algn="ctr"/>
              <a:r>
                <a:rPr lang="pt-BR" sz="1600" b="1" dirty="0">
                  <a:solidFill>
                    <a:srgbClr val="E5C55E"/>
                  </a:solidFill>
                  <a:latin typeface="Arial" charset="0"/>
                  <a:ea typeface="Arial" charset="0"/>
                  <a:cs typeface="Arial" charset="0"/>
                </a:rPr>
                <a:t>(</a:t>
              </a:r>
              <a:r>
                <a:rPr lang="pt-BR" sz="1600" dirty="0">
                  <a:solidFill>
                    <a:srgbClr val="E5C55E"/>
                  </a:solidFill>
                  <a:latin typeface="Arial" charset="0"/>
                  <a:ea typeface="Arial" charset="0"/>
                  <a:cs typeface="Arial" charset="0"/>
                </a:rPr>
                <a:t>SEGOV)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97803" y="1165573"/>
              <a:ext cx="205593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DF6715"/>
                  </a:solidFill>
                  <a:latin typeface="Arial" charset="0"/>
                  <a:ea typeface="Arial" charset="0"/>
                  <a:cs typeface="Arial" charset="0"/>
                </a:rPr>
                <a:t>EM OPERAÇÃO NO SISTEMA</a:t>
              </a:r>
            </a:p>
            <a:p>
              <a:pPr algn="ctr"/>
              <a:r>
                <a:rPr lang="pt-BR" sz="1600" dirty="0">
                  <a:solidFill>
                    <a:srgbClr val="DF6715"/>
                  </a:solidFill>
                  <a:latin typeface="Arial" charset="0"/>
                  <a:ea typeface="Arial" charset="0"/>
                  <a:cs typeface="Arial" charset="0"/>
                </a:rPr>
                <a:t>(Equipe da iniciativa)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853920" y="1411795"/>
              <a:ext cx="20858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>
                <a:defRPr sz="2000" b="1">
                  <a:solidFill>
                    <a:srgbClr val="DF6715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algn="ctr"/>
              <a:r>
                <a:rPr lang="pt-BR" sz="1600" dirty="0">
                  <a:solidFill>
                    <a:srgbClr val="70AD47"/>
                  </a:solidFill>
                </a:rPr>
                <a:t>ENCERRAMENTO</a:t>
              </a:r>
            </a:p>
            <a:p>
              <a:pPr algn="ctr"/>
              <a:r>
                <a:rPr lang="pt-BR" sz="1600" b="0" dirty="0">
                  <a:solidFill>
                    <a:srgbClr val="70AD47"/>
                  </a:solidFill>
                </a:rPr>
                <a:t>(Equipe da iniciativa)</a:t>
              </a:r>
            </a:p>
          </p:txBody>
        </p:sp>
        <p:sp>
          <p:nvSpPr>
            <p:cNvPr id="33" name="Chevron 32"/>
            <p:cNvSpPr/>
            <p:nvPr/>
          </p:nvSpPr>
          <p:spPr>
            <a:xfrm>
              <a:off x="2262367" y="1551185"/>
              <a:ext cx="253527" cy="305994"/>
            </a:xfrm>
            <a:prstGeom prst="chevron">
              <a:avLst/>
            </a:prstGeom>
            <a:solidFill>
              <a:srgbClr val="174489">
                <a:alpha val="5921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74489"/>
                </a:solidFill>
              </a:endParaRPr>
            </a:p>
          </p:txBody>
        </p:sp>
        <p:sp>
          <p:nvSpPr>
            <p:cNvPr id="34" name="Chevron 33"/>
            <p:cNvSpPr/>
            <p:nvPr/>
          </p:nvSpPr>
          <p:spPr>
            <a:xfrm>
              <a:off x="4254463" y="1551185"/>
              <a:ext cx="253527" cy="305994"/>
            </a:xfrm>
            <a:prstGeom prst="chevron">
              <a:avLst/>
            </a:prstGeom>
            <a:solidFill>
              <a:srgbClr val="174489">
                <a:alpha val="5921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74489"/>
                </a:solidFill>
              </a:endParaRPr>
            </a:p>
          </p:txBody>
        </p:sp>
        <p:sp>
          <p:nvSpPr>
            <p:cNvPr id="35" name="Chevron 34"/>
            <p:cNvSpPr/>
            <p:nvPr/>
          </p:nvSpPr>
          <p:spPr>
            <a:xfrm>
              <a:off x="6543555" y="1551185"/>
              <a:ext cx="253527" cy="305994"/>
            </a:xfrm>
            <a:prstGeom prst="chevron">
              <a:avLst/>
            </a:prstGeom>
            <a:solidFill>
              <a:srgbClr val="174489">
                <a:alpha val="5921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74489"/>
                </a:solidFill>
              </a:endParaRPr>
            </a:p>
          </p:txBody>
        </p:sp>
      </p:grpSp>
      <p:graphicFrame>
        <p:nvGraphicFramePr>
          <p:cNvPr id="14" name="Gráfico 6"/>
          <p:cNvGraphicFramePr/>
          <p:nvPr>
            <p:extLst>
              <p:ext uri="{D42A27DB-BD31-4B8C-83A1-F6EECF244321}">
                <p14:modId xmlns:p14="http://schemas.microsoft.com/office/powerpoint/2010/main" val="1356791425"/>
              </p:ext>
            </p:extLst>
          </p:nvPr>
        </p:nvGraphicFramePr>
        <p:xfrm>
          <a:off x="-343654" y="2304613"/>
          <a:ext cx="4547792" cy="4246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289739" y="5766321"/>
            <a:ext cx="5039833" cy="526051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dirty="0">
                <a:solidFill>
                  <a:srgbClr val="70AD47"/>
                </a:solidFill>
                <a:latin typeface="Arial Narrow" panose="020B0606020202030204" pitchFamily="34" charset="0"/>
              </a:rPr>
              <a:t>Implementar o Sistema de Gestão Integrada no Governo do Estado</a:t>
            </a:r>
            <a:endParaRPr lang="pt-BR" sz="1600" dirty="0" smtClean="0">
              <a:solidFill>
                <a:srgbClr val="70AD47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289739" y="3087075"/>
            <a:ext cx="5744604" cy="1294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dirty="0">
                <a:solidFill>
                  <a:srgbClr val="DD6616"/>
                </a:solidFill>
                <a:latin typeface="Arial Narrow" panose="020B0606020202030204" pitchFamily="34" charset="0"/>
              </a:rPr>
              <a:t>Estruturar projeto de Parceria Público-Privado para implantação, operação e manutenção de rede de telecomunicações por </a:t>
            </a:r>
            <a:r>
              <a:rPr lang="pt-BR" sz="1600" dirty="0" err="1">
                <a:solidFill>
                  <a:srgbClr val="DD6616"/>
                </a:solidFill>
                <a:latin typeface="Arial Narrow" panose="020B0606020202030204" pitchFamily="34" charset="0"/>
              </a:rPr>
              <a:t>infovia</a:t>
            </a:r>
            <a:r>
              <a:rPr lang="pt-BR" sz="1600" dirty="0">
                <a:solidFill>
                  <a:srgbClr val="DD6616"/>
                </a:solidFill>
                <a:latin typeface="Arial Narrow" panose="020B0606020202030204" pitchFamily="34" charset="0"/>
              </a:rPr>
              <a:t> digital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dirty="0">
                <a:solidFill>
                  <a:srgbClr val="DD6616"/>
                </a:solidFill>
                <a:latin typeface="Arial Narrow" panose="020B0606020202030204" pitchFamily="34" charset="0"/>
              </a:rPr>
              <a:t>Estruturar projeto de Parceria Público-Privado para universalização do sistema de esgotamento sanitário de 68 </a:t>
            </a:r>
            <a:r>
              <a:rPr lang="pt-BR" sz="1600" dirty="0" smtClean="0">
                <a:solidFill>
                  <a:srgbClr val="DD6616"/>
                </a:solidFill>
                <a:latin typeface="Arial Narrow" panose="020B0606020202030204" pitchFamily="34" charset="0"/>
              </a:rPr>
              <a:t>municípios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dirty="0">
                <a:solidFill>
                  <a:srgbClr val="DD6616"/>
                </a:solidFill>
                <a:latin typeface="Arial Narrow" panose="020B0606020202030204" pitchFamily="34" charset="0"/>
              </a:rPr>
              <a:t>Apoiar e monitorar as Secretarias no desenvolvimento dos projetos e dos processos e no alcance dos resultados estratégicos de Governo</a:t>
            </a: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dirty="0">
                <a:solidFill>
                  <a:srgbClr val="DD6616"/>
                </a:solidFill>
                <a:latin typeface="Arial Narrow" panose="020B0606020202030204" pitchFamily="34" charset="0"/>
              </a:rPr>
              <a:t>Coordenar o processo de elaboração e monitoramento de projetos de captação de recursos federais pelo Governo de Mato Grosso do Sul e municípios por meio de capacitações via </a:t>
            </a:r>
            <a:r>
              <a:rPr lang="pt-BR" sz="1600" dirty="0" err="1" smtClean="0">
                <a:solidFill>
                  <a:srgbClr val="DD6616"/>
                </a:solidFill>
                <a:latin typeface="Arial Narrow" panose="020B0606020202030204" pitchFamily="34" charset="0"/>
              </a:rPr>
              <a:t>Siconv</a:t>
            </a:r>
            <a:endParaRPr lang="pt-BR" sz="1600" dirty="0" smtClean="0">
              <a:solidFill>
                <a:srgbClr val="DD6616"/>
              </a:solidFill>
              <a:latin typeface="Arial Narrow" panose="020B0606020202030204" pitchFamily="34" charset="0"/>
            </a:endParaRP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dirty="0">
                <a:solidFill>
                  <a:srgbClr val="DD6616"/>
                </a:solidFill>
                <a:latin typeface="Arial Narrow" panose="020B0606020202030204" pitchFamily="34" charset="0"/>
              </a:rPr>
              <a:t>Desenvolver o sistema integrado de Ouvidoria dos serviços de regulação</a:t>
            </a:r>
            <a:endParaRPr lang="pt-BR" sz="1600" dirty="0" smtClean="0">
              <a:solidFill>
                <a:srgbClr val="DD6616"/>
              </a:solidFill>
              <a:latin typeface="Arial Narrow" panose="020B0606020202030204" pitchFamily="34" charset="0"/>
            </a:endParaRPr>
          </a:p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</a:pPr>
            <a:endParaRPr lang="pt-BR" sz="1600" dirty="0">
              <a:solidFill>
                <a:srgbClr val="DD661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71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122274" y="1725723"/>
            <a:ext cx="8558087" cy="444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ENTREGA: </a:t>
            </a:r>
            <a:r>
              <a:rPr lang="pt-BR" sz="2000" dirty="0"/>
              <a:t>80% das emendas transformadas em </a:t>
            </a:r>
            <a:r>
              <a:rPr lang="pt-BR" sz="2000" dirty="0" smtClean="0"/>
              <a:t>convênios; </a:t>
            </a:r>
            <a:r>
              <a:rPr lang="pt-BR" sz="2000" dirty="0"/>
              <a:t>150 servidores capacitados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22274" y="349827"/>
            <a:ext cx="8789906" cy="765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 smtClean="0">
                <a:solidFill>
                  <a:srgbClr val="16965A"/>
                </a:solidFill>
              </a:rPr>
              <a:t>INICIATIVA</a:t>
            </a:r>
            <a:r>
              <a:rPr lang="pt-BR" b="1" dirty="0">
                <a:solidFill>
                  <a:srgbClr val="16965A"/>
                </a:solidFill>
              </a:rPr>
              <a:t> </a:t>
            </a:r>
            <a:br>
              <a:rPr lang="pt-BR" b="1" dirty="0">
                <a:solidFill>
                  <a:srgbClr val="16965A"/>
                </a:solidFill>
              </a:rPr>
            </a:br>
            <a:r>
              <a:rPr lang="pt-BR" b="1" dirty="0">
                <a:solidFill>
                  <a:srgbClr val="16965A"/>
                </a:solidFill>
              </a:rPr>
              <a:t>Coordenar o processo de elaboração e monitoramento de projetos de captação de recursos federais pelo Governo de Mato Grosso do Sul e municípios por meio de capacitações via </a:t>
            </a:r>
            <a:r>
              <a:rPr lang="pt-BR" b="1" dirty="0" err="1">
                <a:solidFill>
                  <a:srgbClr val="16965A"/>
                </a:solidFill>
              </a:rPr>
              <a:t>Siconv</a:t>
            </a:r>
            <a:endParaRPr lang="pt-BR" b="1" dirty="0">
              <a:solidFill>
                <a:srgbClr val="16965A"/>
              </a:solidFill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408867" y="2799813"/>
            <a:ext cx="4018208" cy="3567448"/>
          </a:xfrm>
          <a:prstGeom prst="roundRect">
            <a:avLst>
              <a:gd name="adj" fmla="val 3310"/>
            </a:avLst>
          </a:prstGeom>
          <a:solidFill>
            <a:srgbClr val="7FB86B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DESTAQUES:</a:t>
            </a:r>
          </a:p>
          <a:p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Realizado o </a:t>
            </a: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</a:t>
            </a: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agnóstico dos Convênios Federais</a:t>
            </a:r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386" y="2582020"/>
            <a:ext cx="706482" cy="648914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1126827" y="2402808"/>
            <a:ext cx="7785354" cy="444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Gerente: </a:t>
            </a:r>
            <a:r>
              <a:rPr lang="pt-BR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Luis</a:t>
            </a:r>
            <a:r>
              <a:rPr lang="pt-BR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Carlos </a:t>
            </a:r>
            <a:r>
              <a:rPr lang="pt-BR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Morente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8" name="Picture 4" descr="Image result for icon pers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87" y="2327922"/>
            <a:ext cx="599828" cy="45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de cantos arredondados 7"/>
          <p:cNvSpPr/>
          <p:nvPr/>
        </p:nvSpPr>
        <p:spPr>
          <a:xfrm>
            <a:off x="4698458" y="2780178"/>
            <a:ext cx="4100373" cy="3549600"/>
          </a:xfrm>
          <a:prstGeom prst="roundRect">
            <a:avLst>
              <a:gd name="adj" fmla="val 3310"/>
            </a:avLst>
          </a:prstGeom>
          <a:solidFill>
            <a:schemeClr val="accent4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PONTOS DE ATENÇÃO</a:t>
            </a: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algn="ctr"/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121 Convênios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Destes 121 convênios, 91 constam em Cláusula </a:t>
            </a: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uspensiva, totalizando R$74.837.750,61</a:t>
            </a:r>
          </a:p>
          <a:p>
            <a:pPr algn="ctr"/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2" descr="Image result for ATENÇÃO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313" y="2539193"/>
            <a:ext cx="1280687" cy="80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41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281114" y="1446958"/>
            <a:ext cx="8558087" cy="444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ENTREGAS: 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Módulos implementados: CPM (Estratégia), PPM (Projetos), HDM (Gestão por Competências), BPM (Processos), ECM (Documentos) </a:t>
            </a:r>
            <a:endParaRPr lang="pt-BR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pt-BR" sz="1800" dirty="0" smtClean="0"/>
              <a:t>	Virtualização </a:t>
            </a:r>
            <a:r>
              <a:rPr lang="pt-BR" sz="1800" dirty="0"/>
              <a:t>do processo de monitoramento dos contratos de gestão</a:t>
            </a:r>
            <a:endParaRPr lang="pt-B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281114" y="165148"/>
            <a:ext cx="6943551" cy="765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dirty="0" smtClean="0">
                <a:solidFill>
                  <a:srgbClr val="16965A"/>
                </a:solidFill>
              </a:rPr>
              <a:t>INICIATIVA</a:t>
            </a:r>
            <a:r>
              <a:rPr lang="pt-BR" sz="2800" b="1" dirty="0">
                <a:solidFill>
                  <a:srgbClr val="16965A"/>
                </a:solidFill>
              </a:rPr>
              <a:t> </a:t>
            </a:r>
            <a:br>
              <a:rPr lang="pt-BR" sz="2800" b="1" dirty="0">
                <a:solidFill>
                  <a:srgbClr val="16965A"/>
                </a:solidFill>
              </a:rPr>
            </a:br>
            <a:r>
              <a:rPr lang="pt-BR" sz="2800" b="1" dirty="0">
                <a:solidFill>
                  <a:srgbClr val="16965A"/>
                </a:solidFill>
              </a:rPr>
              <a:t>Implementar o Sistema de Gestão Integrada no Governo do Estado</a:t>
            </a:r>
          </a:p>
          <a:p>
            <a:pPr algn="l"/>
            <a:endParaRPr lang="pt-BR" sz="2800" b="1" dirty="0">
              <a:solidFill>
                <a:srgbClr val="16965A"/>
              </a:solidFill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398353" y="3013912"/>
            <a:ext cx="4028722" cy="3267442"/>
          </a:xfrm>
          <a:prstGeom prst="roundRect">
            <a:avLst>
              <a:gd name="adj" fmla="val 3310"/>
            </a:avLst>
          </a:prstGeom>
          <a:solidFill>
            <a:srgbClr val="7FB86B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DESTAQUES:</a:t>
            </a:r>
          </a:p>
          <a:p>
            <a:pPr algn="ctr"/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Sistema entregue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HDM (Gestão por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Competências) além do escopo original</a:t>
            </a: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675" y="2757055"/>
            <a:ext cx="706482" cy="648914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1126827" y="2561656"/>
            <a:ext cx="7712374" cy="444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Gerente: </a:t>
            </a:r>
            <a:r>
              <a:rPr lang="pt-BR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Adauto de Lima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8" name="Picture 4" descr="Image result for icon pers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87" y="2486770"/>
            <a:ext cx="594205" cy="45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/>
          <p:nvPr/>
        </p:nvPicPr>
        <p:blipFill rotWithShape="1">
          <a:blip r:embed="rId4"/>
          <a:srcRect l="20055" t="22656" r="21071" b="35247"/>
          <a:stretch/>
        </p:blipFill>
        <p:spPr bwMode="auto">
          <a:xfrm>
            <a:off x="4601868" y="2824097"/>
            <a:ext cx="3178206" cy="17045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m 10"/>
          <p:cNvPicPr/>
          <p:nvPr/>
        </p:nvPicPr>
        <p:blipFill rotWithShape="1">
          <a:blip r:embed="rId5"/>
          <a:srcRect l="20674" t="18475" r="23226" b="40488"/>
          <a:stretch/>
        </p:blipFill>
        <p:spPr bwMode="auto">
          <a:xfrm>
            <a:off x="5710825" y="4647633"/>
            <a:ext cx="3027680" cy="16613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78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61137" y="3046470"/>
            <a:ext cx="9021726" cy="765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800" b="1" dirty="0">
                <a:solidFill>
                  <a:srgbClr val="16965A"/>
                </a:solidFill>
              </a:rPr>
              <a:t>Obrigado</a:t>
            </a:r>
            <a:endParaRPr lang="pt-BR" sz="3600" b="1" dirty="0">
              <a:solidFill>
                <a:srgbClr val="169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29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ector reto 26"/>
          <p:cNvCxnSpPr/>
          <p:nvPr/>
        </p:nvCxnSpPr>
        <p:spPr>
          <a:xfrm>
            <a:off x="4705018" y="1496855"/>
            <a:ext cx="0" cy="453071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>
            <a:off x="551285" y="5177432"/>
            <a:ext cx="777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>
            <a:off x="551285" y="4340173"/>
            <a:ext cx="777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>
            <a:off x="551285" y="3550791"/>
            <a:ext cx="777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>
            <a:off x="551285" y="2771504"/>
            <a:ext cx="777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ixaDeTexto 55"/>
          <p:cNvSpPr txBox="1"/>
          <p:nvPr/>
        </p:nvSpPr>
        <p:spPr>
          <a:xfrm>
            <a:off x="358335" y="5424135"/>
            <a:ext cx="1170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cap="small" dirty="0"/>
              <a:t>Gerente</a:t>
            </a:r>
          </a:p>
        </p:txBody>
      </p:sp>
      <p:sp>
        <p:nvSpPr>
          <p:cNvPr id="57" name="CaixaDeTexto 56"/>
          <p:cNvSpPr txBox="1"/>
          <p:nvPr/>
        </p:nvSpPr>
        <p:spPr>
          <a:xfrm>
            <a:off x="191720" y="4513825"/>
            <a:ext cx="1841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cap="small" dirty="0"/>
              <a:t>Ponto Focal</a:t>
            </a:r>
          </a:p>
        </p:txBody>
      </p:sp>
      <p:sp>
        <p:nvSpPr>
          <p:cNvPr id="58" name="Retângulo de cantos arredondados 57"/>
          <p:cNvSpPr/>
          <p:nvPr/>
        </p:nvSpPr>
        <p:spPr>
          <a:xfrm>
            <a:off x="1564884" y="5224240"/>
            <a:ext cx="1539651" cy="803329"/>
          </a:xfrm>
          <a:prstGeom prst="roundRect">
            <a:avLst/>
          </a:prstGeom>
          <a:solidFill>
            <a:srgbClr val="1D8EA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Preenchimento </a:t>
            </a:r>
            <a:r>
              <a:rPr lang="pt-BR" sz="1600" b="1" dirty="0"/>
              <a:t>contínuo </a:t>
            </a:r>
            <a:endParaRPr lang="pt-BR" sz="1400" b="1" dirty="0"/>
          </a:p>
          <a:p>
            <a:pPr algn="ctr"/>
            <a:r>
              <a:rPr lang="pt-BR" sz="1400" dirty="0"/>
              <a:t>no sistema</a:t>
            </a:r>
          </a:p>
        </p:txBody>
      </p:sp>
      <p:sp>
        <p:nvSpPr>
          <p:cNvPr id="59" name="Retângulo de cantos arredondados 58"/>
          <p:cNvSpPr/>
          <p:nvPr/>
        </p:nvSpPr>
        <p:spPr>
          <a:xfrm>
            <a:off x="3338524" y="3686844"/>
            <a:ext cx="1181644" cy="2340725"/>
          </a:xfrm>
          <a:prstGeom prst="roundRect">
            <a:avLst/>
          </a:prstGeom>
          <a:solidFill>
            <a:srgbClr val="108EA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Rodada de </a:t>
            </a:r>
            <a:r>
              <a:rPr lang="pt-BR" sz="1400" i="1" dirty="0"/>
              <a:t>feedback</a:t>
            </a:r>
            <a:r>
              <a:rPr lang="pt-BR" sz="1400" dirty="0"/>
              <a:t> mensal</a:t>
            </a:r>
          </a:p>
          <a:p>
            <a:pPr algn="ctr"/>
            <a:r>
              <a:rPr lang="pt-BR" sz="1400" dirty="0"/>
              <a:t>por iniciativa</a:t>
            </a:r>
          </a:p>
        </p:txBody>
      </p:sp>
      <p:sp>
        <p:nvSpPr>
          <p:cNvPr id="60" name="Retângulo de cantos arredondados 59"/>
          <p:cNvSpPr/>
          <p:nvPr/>
        </p:nvSpPr>
        <p:spPr>
          <a:xfrm>
            <a:off x="4941236" y="2955889"/>
            <a:ext cx="1310928" cy="3071680"/>
          </a:xfrm>
          <a:prstGeom prst="roundRect">
            <a:avLst/>
          </a:prstGeom>
          <a:solidFill>
            <a:srgbClr val="9BB72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Reunião </a:t>
            </a:r>
            <a:r>
              <a:rPr lang="pt-BR" sz="1600" dirty="0" smtClean="0"/>
              <a:t>do Eixo </a:t>
            </a:r>
            <a:r>
              <a:rPr lang="pt-BR" sz="1600" dirty="0" smtClean="0"/>
              <a:t>Gestão</a:t>
            </a:r>
          </a:p>
          <a:p>
            <a:pPr algn="ctr"/>
            <a:r>
              <a:rPr lang="pt-BR" sz="1200" dirty="0" smtClean="0"/>
              <a:t>(mensal)</a:t>
            </a:r>
            <a:endParaRPr lang="pt-BR" sz="1200" dirty="0"/>
          </a:p>
        </p:txBody>
      </p:sp>
      <p:sp>
        <p:nvSpPr>
          <p:cNvPr id="61" name="Retângulo de cantos arredondados 60"/>
          <p:cNvSpPr/>
          <p:nvPr/>
        </p:nvSpPr>
        <p:spPr>
          <a:xfrm>
            <a:off x="6704561" y="2211436"/>
            <a:ext cx="1436409" cy="1327926"/>
          </a:xfrm>
          <a:prstGeom prst="roundRect">
            <a:avLst/>
          </a:prstGeom>
          <a:solidFill>
            <a:srgbClr val="409A4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600" dirty="0" err="1"/>
              <a:t>Reunião</a:t>
            </a:r>
            <a:r>
              <a:rPr lang="fr-FR" sz="1600" dirty="0"/>
              <a:t> de </a:t>
            </a:r>
            <a:r>
              <a:rPr lang="fr-FR" sz="1600" dirty="0" err="1"/>
              <a:t>Gestão</a:t>
            </a:r>
            <a:r>
              <a:rPr lang="fr-FR" sz="1600" dirty="0"/>
              <a:t> </a:t>
            </a:r>
            <a:r>
              <a:rPr lang="fr-FR" sz="1600" dirty="0" err="1"/>
              <a:t>Executiva</a:t>
            </a:r>
            <a:endParaRPr lang="fr-FR" sz="1600" dirty="0"/>
          </a:p>
          <a:p>
            <a:pPr lvl="0" algn="ctr"/>
            <a:r>
              <a:rPr lang="fr-FR" sz="1200" dirty="0"/>
              <a:t>(</a:t>
            </a:r>
            <a:r>
              <a:rPr lang="fr-FR" sz="1200" dirty="0" err="1"/>
              <a:t>bimestral</a:t>
            </a:r>
            <a:r>
              <a:rPr lang="fr-FR" sz="1200" dirty="0"/>
              <a:t>)</a:t>
            </a:r>
            <a:endParaRPr lang="pt-BR" sz="1600" dirty="0"/>
          </a:p>
        </p:txBody>
      </p:sp>
      <p:sp>
        <p:nvSpPr>
          <p:cNvPr id="63" name="Seta para baixo 62"/>
          <p:cNvSpPr/>
          <p:nvPr/>
        </p:nvSpPr>
        <p:spPr>
          <a:xfrm>
            <a:off x="3050202" y="4907293"/>
            <a:ext cx="243000" cy="189000"/>
          </a:xfrm>
          <a:prstGeom prst="downArrow">
            <a:avLst/>
          </a:prstGeom>
          <a:solidFill>
            <a:srgbClr val="139CC1"/>
          </a:solidFill>
          <a:ln>
            <a:noFill/>
          </a:ln>
          <a:scene3d>
            <a:camera prst="orthographicFront">
              <a:rot lat="0" lon="0" rev="8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64" name="Seta para baixo 63"/>
          <p:cNvSpPr/>
          <p:nvPr/>
        </p:nvSpPr>
        <p:spPr>
          <a:xfrm>
            <a:off x="4582402" y="3562792"/>
            <a:ext cx="243000" cy="189000"/>
          </a:xfrm>
          <a:prstGeom prst="downArrow">
            <a:avLst/>
          </a:prstGeom>
          <a:solidFill>
            <a:srgbClr val="108EA7"/>
          </a:solidFill>
          <a:ln>
            <a:noFill/>
          </a:ln>
          <a:scene3d>
            <a:camera prst="orthographicFront">
              <a:rot lat="0" lon="0" rev="8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65" name="Seta para baixo 64"/>
          <p:cNvSpPr/>
          <p:nvPr/>
        </p:nvSpPr>
        <p:spPr>
          <a:xfrm>
            <a:off x="6389235" y="3104731"/>
            <a:ext cx="243000" cy="189000"/>
          </a:xfrm>
          <a:prstGeom prst="downArrow">
            <a:avLst/>
          </a:prstGeom>
          <a:solidFill>
            <a:srgbClr val="9BB72E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67" name="CaixaDeTexto 66"/>
          <p:cNvSpPr txBox="1"/>
          <p:nvPr/>
        </p:nvSpPr>
        <p:spPr>
          <a:xfrm>
            <a:off x="576324" y="1855643"/>
            <a:ext cx="744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u="sng" cap="small" dirty="0"/>
              <a:t>Atores</a:t>
            </a:r>
            <a:endParaRPr lang="pt-BR" u="sng" cap="small" dirty="0"/>
          </a:p>
        </p:txBody>
      </p:sp>
      <p:sp>
        <p:nvSpPr>
          <p:cNvPr id="68" name="CaixaDeTexto 67"/>
          <p:cNvSpPr txBox="1"/>
          <p:nvPr/>
        </p:nvSpPr>
        <p:spPr>
          <a:xfrm>
            <a:off x="2515107" y="1461303"/>
            <a:ext cx="1170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cap="small" dirty="0"/>
              <a:t>Nível Operacional</a:t>
            </a:r>
          </a:p>
        </p:txBody>
      </p:sp>
      <p:sp>
        <p:nvSpPr>
          <p:cNvPr id="69" name="CaixaDeTexto 68"/>
          <p:cNvSpPr txBox="1"/>
          <p:nvPr/>
        </p:nvSpPr>
        <p:spPr>
          <a:xfrm>
            <a:off x="5011405" y="1481875"/>
            <a:ext cx="1170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cap="small" dirty="0"/>
              <a:t>Nível </a:t>
            </a:r>
          </a:p>
          <a:p>
            <a:pPr algn="ct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cap="small" dirty="0"/>
              <a:t>Tático</a:t>
            </a:r>
          </a:p>
        </p:txBody>
      </p:sp>
      <p:sp>
        <p:nvSpPr>
          <p:cNvPr id="70" name="CaixaDeTexto 69"/>
          <p:cNvSpPr txBox="1"/>
          <p:nvPr/>
        </p:nvSpPr>
        <p:spPr>
          <a:xfrm>
            <a:off x="6837470" y="1523475"/>
            <a:ext cx="1170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cap="small" dirty="0"/>
              <a:t>Nível Estratégico</a:t>
            </a:r>
          </a:p>
        </p:txBody>
      </p:sp>
      <p:sp>
        <p:nvSpPr>
          <p:cNvPr id="71" name="CaixaDeTexto 70"/>
          <p:cNvSpPr txBox="1"/>
          <p:nvPr/>
        </p:nvSpPr>
        <p:spPr>
          <a:xfrm>
            <a:off x="148457" y="3745332"/>
            <a:ext cx="1841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cap="small" dirty="0" err="1"/>
              <a:t>Setorialista</a:t>
            </a:r>
            <a:endParaRPr lang="pt-BR" sz="1600" cap="small" dirty="0"/>
          </a:p>
        </p:txBody>
      </p:sp>
      <p:sp>
        <p:nvSpPr>
          <p:cNvPr id="72" name="CaixaDeTexto 71"/>
          <p:cNvSpPr txBox="1"/>
          <p:nvPr/>
        </p:nvSpPr>
        <p:spPr>
          <a:xfrm>
            <a:off x="547346" y="2991912"/>
            <a:ext cx="1841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cap="small" dirty="0"/>
              <a:t>Secretário  </a:t>
            </a:r>
          </a:p>
        </p:txBody>
      </p:sp>
      <p:sp>
        <p:nvSpPr>
          <p:cNvPr id="73" name="CaixaDeTexto 72"/>
          <p:cNvSpPr txBox="1"/>
          <p:nvPr/>
        </p:nvSpPr>
        <p:spPr>
          <a:xfrm>
            <a:off x="217037" y="2255246"/>
            <a:ext cx="1841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cap="small" dirty="0"/>
              <a:t>Governador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628650" y="719575"/>
            <a:ext cx="7886700" cy="1090202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pt-BR" b="1" dirty="0">
                <a:solidFill>
                  <a:srgbClr val="0B89A7"/>
                </a:solidFill>
              </a:rPr>
              <a:t>Monitoramento</a:t>
            </a:r>
          </a:p>
        </p:txBody>
      </p:sp>
      <p:sp>
        <p:nvSpPr>
          <p:cNvPr id="26" name="Subtítulo 2"/>
          <p:cNvSpPr txBox="1">
            <a:spLocks/>
          </p:cNvSpPr>
          <p:nvPr/>
        </p:nvSpPr>
        <p:spPr>
          <a:xfrm>
            <a:off x="122274" y="375585"/>
            <a:ext cx="7169003" cy="444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MODELO DE GESTÃO</a:t>
            </a:r>
          </a:p>
        </p:txBody>
      </p:sp>
      <p:cxnSp>
        <p:nvCxnSpPr>
          <p:cNvPr id="28" name="Conector reto 26"/>
          <p:cNvCxnSpPr/>
          <p:nvPr/>
        </p:nvCxnSpPr>
        <p:spPr>
          <a:xfrm>
            <a:off x="6511212" y="1496855"/>
            <a:ext cx="0" cy="453071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76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3" grpId="0" animBg="1"/>
      <p:bldP spid="64" grpId="0" animBg="1"/>
      <p:bldP spid="65" grpId="0" animBg="1"/>
      <p:bldP spid="68" grpId="0"/>
      <p:bldP spid="69" grpId="0"/>
      <p:bldP spid="7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122274" y="283567"/>
            <a:ext cx="9021726" cy="765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dirty="0">
                <a:solidFill>
                  <a:srgbClr val="16965A"/>
                </a:solidFill>
              </a:rPr>
              <a:t>ENCAMINHAMENTOS</a:t>
            </a:r>
          </a:p>
          <a:p>
            <a:pPr algn="l"/>
            <a:r>
              <a:rPr lang="pt-BR" sz="2000" dirty="0">
                <a:solidFill>
                  <a:srgbClr val="16965A"/>
                </a:solidFill>
              </a:rPr>
              <a:t>Serão retomados na próxima reunião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449776"/>
              </p:ext>
            </p:extLst>
          </p:nvPr>
        </p:nvGraphicFramePr>
        <p:xfrm>
          <a:off x="122274" y="1396997"/>
          <a:ext cx="8888376" cy="44418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04746">
                  <a:extLst>
                    <a:ext uri="{9D8B030D-6E8A-4147-A177-3AD203B41FA5}">
                      <a16:colId xmlns:a16="http://schemas.microsoft.com/office/drawing/2014/main" xmlns="" val="3491192356"/>
                    </a:ext>
                  </a:extLst>
                </a:gridCol>
                <a:gridCol w="2574754">
                  <a:extLst>
                    <a:ext uri="{9D8B030D-6E8A-4147-A177-3AD203B41FA5}">
                      <a16:colId xmlns:a16="http://schemas.microsoft.com/office/drawing/2014/main" xmlns="" val="2135648573"/>
                    </a:ext>
                  </a:extLst>
                </a:gridCol>
                <a:gridCol w="1917369">
                  <a:extLst>
                    <a:ext uri="{9D8B030D-6E8A-4147-A177-3AD203B41FA5}">
                      <a16:colId xmlns:a16="http://schemas.microsoft.com/office/drawing/2014/main" xmlns="" val="4263196724"/>
                    </a:ext>
                  </a:extLst>
                </a:gridCol>
                <a:gridCol w="1191507">
                  <a:extLst>
                    <a:ext uri="{9D8B030D-6E8A-4147-A177-3AD203B41FA5}">
                      <a16:colId xmlns:a16="http://schemas.microsoft.com/office/drawing/2014/main" xmlns="" val="187337900"/>
                    </a:ext>
                  </a:extLst>
                </a:gridCol>
              </a:tblGrid>
              <a:tr h="493536">
                <a:tc>
                  <a:txBody>
                    <a:bodyPr/>
                    <a:lstStyle/>
                    <a:p>
                      <a:r>
                        <a:rPr lang="pt-BR" dirty="0"/>
                        <a:t>ENCAMINHAMENTO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INICIATIVA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RESPONSÁVEL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PRAZO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6941088"/>
                  </a:ext>
                </a:extLst>
              </a:tr>
              <a:tr h="493536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8663547"/>
                  </a:ext>
                </a:extLst>
              </a:tr>
              <a:tr h="493536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76131"/>
                  </a:ext>
                </a:extLst>
              </a:tr>
              <a:tr h="493536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9580264"/>
                  </a:ext>
                </a:extLst>
              </a:tr>
              <a:tr h="493536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6435819"/>
                  </a:ext>
                </a:extLst>
              </a:tr>
              <a:tr h="493536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5681007"/>
                  </a:ext>
                </a:extLst>
              </a:tr>
              <a:tr h="493536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8809072"/>
                  </a:ext>
                </a:extLst>
              </a:tr>
              <a:tr h="493536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7568621"/>
                  </a:ext>
                </a:extLst>
              </a:tr>
              <a:tr h="493536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628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14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3733" y="1681694"/>
            <a:ext cx="7886700" cy="3617676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pt-BR" b="1" dirty="0" smtClean="0">
                <a:solidFill>
                  <a:srgbClr val="0B89A7"/>
                </a:solidFill>
              </a:rPr>
              <a:t>45 INICIATIVAS (classificação):</a:t>
            </a:r>
          </a:p>
          <a:p>
            <a:pPr>
              <a:lnSpc>
                <a:spcPct val="170000"/>
              </a:lnSpc>
            </a:pPr>
            <a:r>
              <a:rPr lang="pt-BR" dirty="0" smtClean="0">
                <a:solidFill>
                  <a:srgbClr val="0B89A7"/>
                </a:solidFill>
              </a:rPr>
              <a:t>Planos de Ação – 20;</a:t>
            </a:r>
          </a:p>
          <a:p>
            <a:pPr>
              <a:lnSpc>
                <a:spcPct val="170000"/>
              </a:lnSpc>
            </a:pPr>
            <a:r>
              <a:rPr lang="pt-BR" dirty="0" smtClean="0">
                <a:solidFill>
                  <a:srgbClr val="0B89A7"/>
                </a:solidFill>
              </a:rPr>
              <a:t>Projetos – 23;</a:t>
            </a:r>
          </a:p>
          <a:p>
            <a:pPr>
              <a:lnSpc>
                <a:spcPct val="170000"/>
              </a:lnSpc>
            </a:pPr>
            <a:r>
              <a:rPr lang="pt-BR" dirty="0" smtClean="0">
                <a:solidFill>
                  <a:srgbClr val="0B89A7"/>
                </a:solidFill>
              </a:rPr>
              <a:t>Processos – 02</a:t>
            </a:r>
            <a:endParaRPr lang="pt-BR" dirty="0">
              <a:solidFill>
                <a:srgbClr val="0B89A7"/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22274" y="375585"/>
            <a:ext cx="7169003" cy="444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 smtClean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MODELO DE GESTÃO</a:t>
            </a:r>
            <a:endParaRPr lang="pt-BR" sz="2800" b="1" dirty="0">
              <a:solidFill>
                <a:srgbClr val="A7C026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60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6"/>
          <p:cNvGraphicFramePr/>
          <p:nvPr>
            <p:extLst>
              <p:ext uri="{D42A27DB-BD31-4B8C-83A1-F6EECF244321}">
                <p14:modId xmlns:p14="http://schemas.microsoft.com/office/powerpoint/2010/main" val="25610009"/>
              </p:ext>
            </p:extLst>
          </p:nvPr>
        </p:nvGraphicFramePr>
        <p:xfrm>
          <a:off x="2144746" y="2245809"/>
          <a:ext cx="5146532" cy="4246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Subtítulo 2"/>
          <p:cNvSpPr txBox="1">
            <a:spLocks/>
          </p:cNvSpPr>
          <p:nvPr/>
        </p:nvSpPr>
        <p:spPr>
          <a:xfrm>
            <a:off x="122274" y="375585"/>
            <a:ext cx="7169003" cy="44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 smtClean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FASES DAS INICIATIVAS </a:t>
            </a:r>
            <a:r>
              <a:rPr lang="pt-BR" sz="2800" b="1" dirty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N</a:t>
            </a:r>
            <a:r>
              <a:rPr lang="pt-BR" sz="2800" b="1" dirty="0" smtClean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O SISTEMA</a:t>
            </a:r>
            <a:endParaRPr lang="pt-BR" sz="2800" b="1" dirty="0">
              <a:solidFill>
                <a:srgbClr val="A7C02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32"/>
          <p:cNvSpPr txBox="1"/>
          <p:nvPr/>
        </p:nvSpPr>
        <p:spPr>
          <a:xfrm>
            <a:off x="1710397" y="1330338"/>
            <a:ext cx="2190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8FAADC"/>
                </a:solidFill>
                <a:latin typeface="Arial" charset="0"/>
                <a:ea typeface="Arial" charset="0"/>
                <a:cs typeface="Arial" charset="0"/>
              </a:rPr>
              <a:t>EM PREENCHIMENTO NO SISTEMA</a:t>
            </a:r>
          </a:p>
          <a:p>
            <a:pPr algn="ctr"/>
            <a:r>
              <a:rPr lang="pt-BR" sz="1600" dirty="0" smtClean="0">
                <a:solidFill>
                  <a:srgbClr val="8FAADC"/>
                </a:solidFill>
                <a:latin typeface="Arial" charset="0"/>
                <a:ea typeface="Arial" charset="0"/>
                <a:cs typeface="Arial" charset="0"/>
              </a:rPr>
              <a:t>(Gerente da iniciativa)</a:t>
            </a:r>
            <a:endParaRPr lang="pt-BR" sz="1600" dirty="0">
              <a:solidFill>
                <a:srgbClr val="8FAAD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33"/>
          <p:cNvSpPr txBox="1"/>
          <p:nvPr/>
        </p:nvSpPr>
        <p:spPr>
          <a:xfrm>
            <a:off x="4044692" y="1595588"/>
            <a:ext cx="1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E5C55E"/>
                </a:solidFill>
                <a:latin typeface="Arial" charset="0"/>
                <a:ea typeface="Arial" charset="0"/>
                <a:cs typeface="Arial" charset="0"/>
              </a:rPr>
              <a:t>EM ANÁLISE</a:t>
            </a:r>
          </a:p>
          <a:p>
            <a:pPr algn="ctr"/>
            <a:r>
              <a:rPr lang="pt-BR" sz="1600" b="1" dirty="0" smtClean="0">
                <a:solidFill>
                  <a:srgbClr val="E5C55E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pt-BR" sz="1600" dirty="0" smtClean="0">
                <a:solidFill>
                  <a:srgbClr val="E5C55E"/>
                </a:solidFill>
                <a:latin typeface="Arial" charset="0"/>
                <a:ea typeface="Arial" charset="0"/>
                <a:cs typeface="Arial" charset="0"/>
              </a:rPr>
              <a:t>SEGOV)</a:t>
            </a:r>
            <a:endParaRPr lang="pt-BR" sz="1600" dirty="0">
              <a:solidFill>
                <a:srgbClr val="E5C55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34"/>
          <p:cNvSpPr txBox="1"/>
          <p:nvPr/>
        </p:nvSpPr>
        <p:spPr>
          <a:xfrm>
            <a:off x="5473842" y="1349366"/>
            <a:ext cx="2055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DF6715"/>
                </a:solidFill>
                <a:latin typeface="Arial" charset="0"/>
                <a:ea typeface="Arial" charset="0"/>
                <a:cs typeface="Arial" charset="0"/>
              </a:rPr>
              <a:t>EM OPERAÇÃO NO SISTEMA</a:t>
            </a:r>
          </a:p>
          <a:p>
            <a:pPr algn="ctr"/>
            <a:r>
              <a:rPr lang="pt-BR" sz="1600" dirty="0" smtClean="0">
                <a:solidFill>
                  <a:srgbClr val="DF6715"/>
                </a:solidFill>
                <a:latin typeface="Arial" charset="0"/>
                <a:ea typeface="Arial" charset="0"/>
                <a:cs typeface="Arial" charset="0"/>
              </a:rPr>
              <a:t>(Equipe da iniciativa)</a:t>
            </a:r>
            <a:endParaRPr lang="pt-BR" sz="1600" dirty="0">
              <a:solidFill>
                <a:srgbClr val="DF671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35"/>
          <p:cNvSpPr txBox="1"/>
          <p:nvPr/>
        </p:nvSpPr>
        <p:spPr>
          <a:xfrm>
            <a:off x="-41317" y="1330338"/>
            <a:ext cx="16609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rgbClr val="DF671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NÃO CADASTRADO</a:t>
            </a:r>
          </a:p>
          <a:p>
            <a:pPr algn="ctr"/>
            <a:r>
              <a:rPr lang="pt-BR" sz="1600" b="0" dirty="0" smtClean="0">
                <a:solidFill>
                  <a:schemeClr val="bg2">
                    <a:lumMod val="50000"/>
                  </a:schemeClr>
                </a:solidFill>
              </a:rPr>
              <a:t>(Gerente da iniciativa)</a:t>
            </a:r>
            <a:endParaRPr lang="pt-BR" sz="16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Chevron 36"/>
          <p:cNvSpPr/>
          <p:nvPr/>
        </p:nvSpPr>
        <p:spPr>
          <a:xfrm>
            <a:off x="1582602" y="1677313"/>
            <a:ext cx="253527" cy="305994"/>
          </a:xfrm>
          <a:prstGeom prst="chevron">
            <a:avLst/>
          </a:prstGeom>
          <a:solidFill>
            <a:srgbClr val="174489">
              <a:alpha val="5921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74489"/>
              </a:solidFill>
            </a:endParaRPr>
          </a:p>
        </p:txBody>
      </p:sp>
      <p:sp>
        <p:nvSpPr>
          <p:cNvPr id="18" name="Chevron 37"/>
          <p:cNvSpPr/>
          <p:nvPr/>
        </p:nvSpPr>
        <p:spPr>
          <a:xfrm>
            <a:off x="3824055" y="1677312"/>
            <a:ext cx="253527" cy="305994"/>
          </a:xfrm>
          <a:prstGeom prst="chevron">
            <a:avLst/>
          </a:prstGeom>
          <a:solidFill>
            <a:srgbClr val="174489">
              <a:alpha val="5921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74489"/>
              </a:solidFill>
            </a:endParaRPr>
          </a:p>
        </p:txBody>
      </p:sp>
      <p:sp>
        <p:nvSpPr>
          <p:cNvPr id="19" name="Chevron 38"/>
          <p:cNvSpPr/>
          <p:nvPr/>
        </p:nvSpPr>
        <p:spPr>
          <a:xfrm>
            <a:off x="5490440" y="1677312"/>
            <a:ext cx="253527" cy="305994"/>
          </a:xfrm>
          <a:prstGeom prst="chevron">
            <a:avLst/>
          </a:prstGeom>
          <a:solidFill>
            <a:srgbClr val="174489">
              <a:alpha val="5921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174489"/>
              </a:solidFill>
            </a:endParaRPr>
          </a:p>
        </p:txBody>
      </p:sp>
      <p:sp>
        <p:nvSpPr>
          <p:cNvPr id="20" name="Chevron 38"/>
          <p:cNvSpPr/>
          <p:nvPr/>
        </p:nvSpPr>
        <p:spPr>
          <a:xfrm>
            <a:off x="7276254" y="1677312"/>
            <a:ext cx="253527" cy="305994"/>
          </a:xfrm>
          <a:prstGeom prst="chevron">
            <a:avLst/>
          </a:prstGeom>
          <a:solidFill>
            <a:srgbClr val="174489">
              <a:alpha val="5921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174489"/>
              </a:solidFill>
            </a:endParaRPr>
          </a:p>
        </p:txBody>
      </p:sp>
      <p:sp>
        <p:nvSpPr>
          <p:cNvPr id="21" name="TextBox 33"/>
          <p:cNvSpPr txBox="1"/>
          <p:nvPr/>
        </p:nvSpPr>
        <p:spPr>
          <a:xfrm>
            <a:off x="7500902" y="1644752"/>
            <a:ext cx="1561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70AD47"/>
                </a:solidFill>
                <a:latin typeface="Arial" charset="0"/>
                <a:ea typeface="Arial" charset="0"/>
                <a:cs typeface="Arial" charset="0"/>
              </a:rPr>
              <a:t>ENCERRADO</a:t>
            </a:r>
          </a:p>
        </p:txBody>
      </p:sp>
    </p:spTree>
    <p:extLst>
      <p:ext uri="{BB962C8B-B14F-4D97-AF65-F5344CB8AC3E}">
        <p14:creationId xmlns:p14="http://schemas.microsoft.com/office/powerpoint/2010/main" val="348878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ítulo 2"/>
          <p:cNvSpPr txBox="1">
            <a:spLocks/>
          </p:cNvSpPr>
          <p:nvPr/>
        </p:nvSpPr>
        <p:spPr>
          <a:xfrm>
            <a:off x="122274" y="375585"/>
            <a:ext cx="7169003" cy="44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 smtClean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FASES DAS INICIATIVAS </a:t>
            </a:r>
            <a:r>
              <a:rPr lang="pt-BR" sz="2800" b="1" dirty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N</a:t>
            </a:r>
            <a:r>
              <a:rPr lang="pt-BR" sz="2800" b="1" dirty="0" smtClean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O SISTEMA</a:t>
            </a:r>
            <a:endParaRPr lang="pt-BR" sz="2800" b="1" dirty="0">
              <a:solidFill>
                <a:srgbClr val="A7C02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10397" y="1330338"/>
            <a:ext cx="2190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8FAADC"/>
                </a:solidFill>
                <a:latin typeface="Arial" charset="0"/>
                <a:ea typeface="Arial" charset="0"/>
                <a:cs typeface="Arial" charset="0"/>
              </a:rPr>
              <a:t>EM PREENCHIMENTO NO SISTEMA</a:t>
            </a:r>
          </a:p>
          <a:p>
            <a:pPr algn="ctr"/>
            <a:r>
              <a:rPr lang="pt-BR" sz="1600" dirty="0" smtClean="0">
                <a:solidFill>
                  <a:srgbClr val="8FAADC"/>
                </a:solidFill>
                <a:latin typeface="Arial" charset="0"/>
                <a:ea typeface="Arial" charset="0"/>
                <a:cs typeface="Arial" charset="0"/>
              </a:rPr>
              <a:t>(Gerente da iniciativa)</a:t>
            </a:r>
            <a:endParaRPr lang="pt-BR" sz="1600" dirty="0">
              <a:solidFill>
                <a:srgbClr val="8FAAD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44692" y="1595588"/>
            <a:ext cx="1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E5C55E"/>
                </a:solidFill>
                <a:latin typeface="Arial" charset="0"/>
                <a:ea typeface="Arial" charset="0"/>
                <a:cs typeface="Arial" charset="0"/>
              </a:rPr>
              <a:t>EM ANÁLISE</a:t>
            </a:r>
          </a:p>
          <a:p>
            <a:pPr algn="ctr"/>
            <a:r>
              <a:rPr lang="pt-BR" sz="1600" b="1" dirty="0" smtClean="0">
                <a:solidFill>
                  <a:srgbClr val="E5C55E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pt-BR" sz="1600" dirty="0" smtClean="0">
                <a:solidFill>
                  <a:srgbClr val="E5C55E"/>
                </a:solidFill>
                <a:latin typeface="Arial" charset="0"/>
                <a:ea typeface="Arial" charset="0"/>
                <a:cs typeface="Arial" charset="0"/>
              </a:rPr>
              <a:t>SEGOV)</a:t>
            </a:r>
            <a:endParaRPr lang="pt-BR" sz="1600" dirty="0">
              <a:solidFill>
                <a:srgbClr val="E5C55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73842" y="1349366"/>
            <a:ext cx="2055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DF6715"/>
                </a:solidFill>
                <a:latin typeface="Arial" charset="0"/>
                <a:ea typeface="Arial" charset="0"/>
                <a:cs typeface="Arial" charset="0"/>
              </a:rPr>
              <a:t>EM OPERAÇÃO NO SISTEMA</a:t>
            </a:r>
          </a:p>
          <a:p>
            <a:pPr algn="ctr"/>
            <a:r>
              <a:rPr lang="pt-BR" sz="1600" dirty="0" smtClean="0">
                <a:solidFill>
                  <a:srgbClr val="DF6715"/>
                </a:solidFill>
                <a:latin typeface="Arial" charset="0"/>
                <a:ea typeface="Arial" charset="0"/>
                <a:cs typeface="Arial" charset="0"/>
              </a:rPr>
              <a:t>(Equipe da iniciativa)</a:t>
            </a:r>
            <a:endParaRPr lang="pt-BR" sz="1600" dirty="0">
              <a:solidFill>
                <a:srgbClr val="DF671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41317" y="1330338"/>
            <a:ext cx="16609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rgbClr val="DF671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</a:rPr>
              <a:t>NÃO CADASTRADO</a:t>
            </a:r>
          </a:p>
          <a:p>
            <a:pPr algn="ctr"/>
            <a:r>
              <a:rPr lang="pt-BR" sz="1600" b="0" dirty="0" smtClean="0">
                <a:solidFill>
                  <a:schemeClr val="bg2">
                    <a:lumMod val="50000"/>
                  </a:schemeClr>
                </a:solidFill>
              </a:rPr>
              <a:t>(Gerente da iniciativa)</a:t>
            </a:r>
            <a:endParaRPr lang="pt-BR" sz="16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7" name="Chevron 36"/>
          <p:cNvSpPr/>
          <p:nvPr/>
        </p:nvSpPr>
        <p:spPr>
          <a:xfrm>
            <a:off x="1582602" y="1677313"/>
            <a:ext cx="253527" cy="305994"/>
          </a:xfrm>
          <a:prstGeom prst="chevron">
            <a:avLst/>
          </a:prstGeom>
          <a:solidFill>
            <a:srgbClr val="174489">
              <a:alpha val="5921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74489"/>
              </a:solidFill>
            </a:endParaRPr>
          </a:p>
        </p:txBody>
      </p:sp>
      <p:sp>
        <p:nvSpPr>
          <p:cNvPr id="38" name="Chevron 37"/>
          <p:cNvSpPr/>
          <p:nvPr/>
        </p:nvSpPr>
        <p:spPr>
          <a:xfrm>
            <a:off x="3824055" y="1677312"/>
            <a:ext cx="253527" cy="305994"/>
          </a:xfrm>
          <a:prstGeom prst="chevron">
            <a:avLst/>
          </a:prstGeom>
          <a:solidFill>
            <a:srgbClr val="174489">
              <a:alpha val="5921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74489"/>
              </a:solidFill>
            </a:endParaRPr>
          </a:p>
        </p:txBody>
      </p:sp>
      <p:sp>
        <p:nvSpPr>
          <p:cNvPr id="39" name="Chevron 38"/>
          <p:cNvSpPr/>
          <p:nvPr/>
        </p:nvSpPr>
        <p:spPr>
          <a:xfrm>
            <a:off x="5490440" y="1677312"/>
            <a:ext cx="253527" cy="305994"/>
          </a:xfrm>
          <a:prstGeom prst="chevron">
            <a:avLst/>
          </a:prstGeom>
          <a:solidFill>
            <a:srgbClr val="174489">
              <a:alpha val="5921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174489"/>
              </a:solidFill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292272863"/>
              </p:ext>
            </p:extLst>
          </p:nvPr>
        </p:nvGraphicFramePr>
        <p:xfrm>
          <a:off x="799070" y="2361139"/>
          <a:ext cx="73152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hevron 38"/>
          <p:cNvSpPr/>
          <p:nvPr/>
        </p:nvSpPr>
        <p:spPr>
          <a:xfrm>
            <a:off x="7276254" y="1677312"/>
            <a:ext cx="253527" cy="305994"/>
          </a:xfrm>
          <a:prstGeom prst="chevron">
            <a:avLst/>
          </a:prstGeom>
          <a:solidFill>
            <a:srgbClr val="174489">
              <a:alpha val="5921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174489"/>
              </a:solidFill>
            </a:endParaRPr>
          </a:p>
        </p:txBody>
      </p:sp>
      <p:sp>
        <p:nvSpPr>
          <p:cNvPr id="13" name="TextBox 33"/>
          <p:cNvSpPr txBox="1"/>
          <p:nvPr/>
        </p:nvSpPr>
        <p:spPr>
          <a:xfrm>
            <a:off x="7500902" y="1644752"/>
            <a:ext cx="1561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70AD47"/>
                </a:solidFill>
                <a:latin typeface="Arial" charset="0"/>
                <a:ea typeface="Arial" charset="0"/>
                <a:cs typeface="Arial" charset="0"/>
              </a:rPr>
              <a:t>ENCERRADO</a:t>
            </a:r>
          </a:p>
        </p:txBody>
      </p:sp>
    </p:spTree>
    <p:extLst>
      <p:ext uri="{BB962C8B-B14F-4D97-AF65-F5344CB8AC3E}">
        <p14:creationId xmlns:p14="http://schemas.microsoft.com/office/powerpoint/2010/main" val="420361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ítulo 2"/>
          <p:cNvSpPr txBox="1">
            <a:spLocks/>
          </p:cNvSpPr>
          <p:nvPr/>
        </p:nvSpPr>
        <p:spPr>
          <a:xfrm>
            <a:off x="122274" y="375585"/>
            <a:ext cx="7169003" cy="44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PRINCIPAIS DIFICULDADES PARA CADASTRO NO SISTEMA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pt-BR" dirty="0">
                <a:solidFill>
                  <a:srgbClr val="70AD47"/>
                </a:solidFill>
              </a:rPr>
              <a:t>Dificuldade de coleta de informações por parte dos gerentes (financeiro, obras, tecnologia, </a:t>
            </a:r>
            <a:r>
              <a:rPr lang="pt-BR" dirty="0" err="1">
                <a:solidFill>
                  <a:srgbClr val="70AD47"/>
                </a:solidFill>
              </a:rPr>
              <a:t>etc</a:t>
            </a:r>
            <a:r>
              <a:rPr lang="pt-BR" dirty="0">
                <a:solidFill>
                  <a:srgbClr val="70AD47"/>
                </a:solidFill>
              </a:rPr>
              <a:t>)</a:t>
            </a:r>
          </a:p>
          <a:p>
            <a:pPr>
              <a:lnSpc>
                <a:spcPct val="160000"/>
              </a:lnSpc>
            </a:pPr>
            <a:r>
              <a:rPr lang="pt-BR" dirty="0" smtClean="0">
                <a:solidFill>
                  <a:srgbClr val="70AD47"/>
                </a:solidFill>
              </a:rPr>
              <a:t>Disponibilidade </a:t>
            </a:r>
            <a:r>
              <a:rPr lang="pt-BR" dirty="0">
                <a:solidFill>
                  <a:srgbClr val="70AD47"/>
                </a:solidFill>
              </a:rPr>
              <a:t>da equipe SGE para auxílio</a:t>
            </a:r>
          </a:p>
          <a:p>
            <a:pPr>
              <a:lnSpc>
                <a:spcPct val="160000"/>
              </a:lnSpc>
            </a:pPr>
            <a:r>
              <a:rPr lang="pt-BR" dirty="0" smtClean="0">
                <a:solidFill>
                  <a:srgbClr val="70AD47"/>
                </a:solidFill>
              </a:rPr>
              <a:t>Complexidade </a:t>
            </a:r>
            <a:r>
              <a:rPr lang="pt-BR" dirty="0">
                <a:solidFill>
                  <a:srgbClr val="70AD47"/>
                </a:solidFill>
              </a:rPr>
              <a:t>do preenchimento (principalmente projetos) no sistema, dado o tempo para reunião de feedback</a:t>
            </a:r>
          </a:p>
          <a:p>
            <a:pPr>
              <a:lnSpc>
                <a:spcPct val="160000"/>
              </a:lnSpc>
            </a:pPr>
            <a:r>
              <a:rPr lang="pt-BR" dirty="0" smtClean="0">
                <a:solidFill>
                  <a:srgbClr val="70AD47"/>
                </a:solidFill>
              </a:rPr>
              <a:t>Ponto </a:t>
            </a:r>
            <a:r>
              <a:rPr lang="pt-BR" dirty="0">
                <a:solidFill>
                  <a:srgbClr val="70AD47"/>
                </a:solidFill>
              </a:rPr>
              <a:t>de atenção: licenças temporárias para </a:t>
            </a:r>
            <a:r>
              <a:rPr lang="pt-BR" b="1" dirty="0">
                <a:solidFill>
                  <a:srgbClr val="70AD47"/>
                </a:solidFill>
              </a:rPr>
              <a:t>planejamento</a:t>
            </a:r>
            <a:r>
              <a:rPr lang="pt-BR" dirty="0">
                <a:solidFill>
                  <a:srgbClr val="70AD47"/>
                </a:solidFill>
              </a:rPr>
              <a:t> </a:t>
            </a:r>
            <a:r>
              <a:rPr lang="pt-BR" dirty="0" smtClean="0">
                <a:solidFill>
                  <a:srgbClr val="70AD47"/>
                </a:solidFill>
              </a:rPr>
              <a:t>seguem </a:t>
            </a:r>
            <a:r>
              <a:rPr lang="pt-BR" dirty="0">
                <a:solidFill>
                  <a:srgbClr val="70AD47"/>
                </a:solidFill>
              </a:rPr>
              <a:t>até final </a:t>
            </a:r>
            <a:r>
              <a:rPr lang="pt-BR" dirty="0" smtClean="0">
                <a:solidFill>
                  <a:srgbClr val="70AD47"/>
                </a:solidFill>
              </a:rPr>
              <a:t>do mês</a:t>
            </a:r>
            <a:endParaRPr lang="pt-BR" dirty="0">
              <a:solidFill>
                <a:srgbClr val="70AD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323013" y="1003557"/>
            <a:ext cx="6767523" cy="444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987499" y="2733576"/>
            <a:ext cx="7169003" cy="1390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9600" b="1" dirty="0" smtClean="0">
                <a:solidFill>
                  <a:srgbClr val="0B88A6"/>
                </a:solidFill>
              </a:rPr>
              <a:t>PGE</a:t>
            </a:r>
            <a:endParaRPr lang="pt-BR" sz="9600" b="1" dirty="0">
              <a:solidFill>
                <a:srgbClr val="0B88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98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ítulo 2"/>
          <p:cNvSpPr txBox="1">
            <a:spLocks/>
          </p:cNvSpPr>
          <p:nvPr/>
        </p:nvSpPr>
        <p:spPr>
          <a:xfrm>
            <a:off x="122274" y="375585"/>
            <a:ext cx="7169003" cy="44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FASES DA INICIATIVA DENTRO DO </a:t>
            </a:r>
            <a:r>
              <a:rPr lang="pt-BR" sz="2800" b="1" dirty="0" smtClean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SISTEMA - PGE</a:t>
            </a:r>
            <a:endParaRPr lang="pt-BR" sz="2800" b="1" dirty="0">
              <a:solidFill>
                <a:srgbClr val="A7C02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349256" y="2840853"/>
            <a:ext cx="5794744" cy="337851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dirty="0">
                <a:solidFill>
                  <a:srgbClr val="DD6616"/>
                </a:solidFill>
                <a:latin typeface="Arial Narrow" panose="020B0606020202030204" pitchFamily="34" charset="0"/>
              </a:rPr>
              <a:t>Gerenciar a arrecadação dos créditos da Fazenda Pública Estadual inscritos em Dívida Ativa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dirty="0">
                <a:solidFill>
                  <a:srgbClr val="DD6616"/>
                </a:solidFill>
                <a:latin typeface="Arial Narrow" panose="020B0606020202030204" pitchFamily="34" charset="0"/>
              </a:rPr>
              <a:t>Expandir a cobrança de créditos fiscais por meio do Protesto Extrajudicial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dirty="0">
                <a:solidFill>
                  <a:srgbClr val="DD6616"/>
                </a:solidFill>
                <a:latin typeface="Arial Narrow" panose="020B0606020202030204" pitchFamily="34" charset="0"/>
              </a:rPr>
              <a:t>Implantar a Câmara Administrativa de Solução de Conflitos - CASC/PGE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dirty="0">
                <a:solidFill>
                  <a:srgbClr val="DD6616"/>
                </a:solidFill>
                <a:latin typeface="Arial Narrow" panose="020B0606020202030204" pitchFamily="34" charset="0"/>
              </a:rPr>
              <a:t>Coordenar o pedido de indenização do Estado </a:t>
            </a:r>
            <a:r>
              <a:rPr lang="pt-BR" sz="1600" dirty="0" smtClean="0">
                <a:solidFill>
                  <a:srgbClr val="DD6616"/>
                </a:solidFill>
                <a:latin typeface="Arial Narrow" panose="020B0606020202030204" pitchFamily="34" charset="0"/>
              </a:rPr>
              <a:t>perante </a:t>
            </a:r>
            <a:r>
              <a:rPr lang="pt-BR" sz="1600" dirty="0">
                <a:solidFill>
                  <a:srgbClr val="DD6616"/>
                </a:solidFill>
                <a:latin typeface="Arial Narrow" panose="020B0606020202030204" pitchFamily="34" charset="0"/>
              </a:rPr>
              <a:t>o Supremo Tribunal Federal (STF) em relação aos presos federais em presídios estaduais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dirty="0">
                <a:solidFill>
                  <a:srgbClr val="DD6616"/>
                </a:solidFill>
                <a:latin typeface="Arial Narrow" panose="020B0606020202030204" pitchFamily="34" charset="0"/>
              </a:rPr>
              <a:t>Participar da reestruturação da Dívida Pública do Estado com a União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3190" y="1291701"/>
            <a:ext cx="9011153" cy="1077218"/>
            <a:chOff x="-71406" y="1165573"/>
            <a:chExt cx="9011153" cy="1077218"/>
          </a:xfrm>
        </p:grpSpPr>
        <p:sp>
          <p:nvSpPr>
            <p:cNvPr id="29" name="TextBox 28"/>
            <p:cNvSpPr txBox="1"/>
            <p:nvPr/>
          </p:nvSpPr>
          <p:spPr>
            <a:xfrm>
              <a:off x="-71406" y="1288684"/>
              <a:ext cx="24070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8FAADC"/>
                  </a:solidFill>
                  <a:latin typeface="Arial" charset="0"/>
                  <a:ea typeface="Arial" charset="0"/>
                  <a:cs typeface="Arial" charset="0"/>
                </a:rPr>
                <a:t>EM PREENCHIMENTO NO SISTEMA</a:t>
              </a:r>
            </a:p>
            <a:p>
              <a:pPr algn="ctr"/>
              <a:r>
                <a:rPr lang="pt-BR" sz="1600" dirty="0">
                  <a:solidFill>
                    <a:srgbClr val="8FAADC"/>
                  </a:solidFill>
                  <a:latin typeface="Arial" charset="0"/>
                  <a:ea typeface="Arial" charset="0"/>
                  <a:cs typeface="Arial" charset="0"/>
                </a:rPr>
                <a:t>(Gerente da iniciativa)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05707" y="1411795"/>
              <a:ext cx="18024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E5C55E"/>
                  </a:solidFill>
                  <a:latin typeface="Arial" charset="0"/>
                  <a:ea typeface="Arial" charset="0"/>
                  <a:cs typeface="Arial" charset="0"/>
                </a:rPr>
                <a:t>EM ANÁLISE</a:t>
              </a:r>
            </a:p>
            <a:p>
              <a:pPr algn="ctr"/>
              <a:r>
                <a:rPr lang="pt-BR" sz="1600" b="1" dirty="0">
                  <a:solidFill>
                    <a:srgbClr val="E5C55E"/>
                  </a:solidFill>
                  <a:latin typeface="Arial" charset="0"/>
                  <a:ea typeface="Arial" charset="0"/>
                  <a:cs typeface="Arial" charset="0"/>
                </a:rPr>
                <a:t>(</a:t>
              </a:r>
              <a:r>
                <a:rPr lang="pt-BR" sz="1600" dirty="0">
                  <a:solidFill>
                    <a:srgbClr val="E5C55E"/>
                  </a:solidFill>
                  <a:latin typeface="Arial" charset="0"/>
                  <a:ea typeface="Arial" charset="0"/>
                  <a:cs typeface="Arial" charset="0"/>
                </a:rPr>
                <a:t>SEGOV)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97803" y="1165573"/>
              <a:ext cx="205593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DF6715"/>
                  </a:solidFill>
                  <a:latin typeface="Arial" charset="0"/>
                  <a:ea typeface="Arial" charset="0"/>
                  <a:cs typeface="Arial" charset="0"/>
                </a:rPr>
                <a:t>EM OPERAÇÃO NO SISTEMA</a:t>
              </a:r>
            </a:p>
            <a:p>
              <a:pPr algn="ctr"/>
              <a:r>
                <a:rPr lang="pt-BR" sz="1600" dirty="0">
                  <a:solidFill>
                    <a:srgbClr val="DF6715"/>
                  </a:solidFill>
                  <a:latin typeface="Arial" charset="0"/>
                  <a:ea typeface="Arial" charset="0"/>
                  <a:cs typeface="Arial" charset="0"/>
                </a:rPr>
                <a:t>(Equipe da iniciativa)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853920" y="1411795"/>
              <a:ext cx="20858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>
                <a:defRPr sz="2000" b="1">
                  <a:solidFill>
                    <a:srgbClr val="DF6715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algn="ctr"/>
              <a:r>
                <a:rPr lang="pt-BR" sz="1600" dirty="0">
                  <a:solidFill>
                    <a:srgbClr val="70AD47"/>
                  </a:solidFill>
                </a:rPr>
                <a:t>ENCERRAMENTO</a:t>
              </a:r>
            </a:p>
            <a:p>
              <a:pPr algn="ctr"/>
              <a:r>
                <a:rPr lang="pt-BR" sz="1600" b="0" dirty="0">
                  <a:solidFill>
                    <a:srgbClr val="70AD47"/>
                  </a:solidFill>
                </a:rPr>
                <a:t>(Equipe da iniciativa)</a:t>
              </a:r>
            </a:p>
          </p:txBody>
        </p:sp>
        <p:sp>
          <p:nvSpPr>
            <p:cNvPr id="33" name="Chevron 32"/>
            <p:cNvSpPr/>
            <p:nvPr/>
          </p:nvSpPr>
          <p:spPr>
            <a:xfrm>
              <a:off x="2262367" y="1551185"/>
              <a:ext cx="253527" cy="305994"/>
            </a:xfrm>
            <a:prstGeom prst="chevron">
              <a:avLst/>
            </a:prstGeom>
            <a:solidFill>
              <a:srgbClr val="174489">
                <a:alpha val="5921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74489"/>
                </a:solidFill>
              </a:endParaRPr>
            </a:p>
          </p:txBody>
        </p:sp>
        <p:sp>
          <p:nvSpPr>
            <p:cNvPr id="34" name="Chevron 33"/>
            <p:cNvSpPr/>
            <p:nvPr/>
          </p:nvSpPr>
          <p:spPr>
            <a:xfrm>
              <a:off x="4254463" y="1551185"/>
              <a:ext cx="253527" cy="305994"/>
            </a:xfrm>
            <a:prstGeom prst="chevron">
              <a:avLst/>
            </a:prstGeom>
            <a:solidFill>
              <a:srgbClr val="174489">
                <a:alpha val="5921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74489"/>
                </a:solidFill>
              </a:endParaRPr>
            </a:p>
          </p:txBody>
        </p:sp>
        <p:sp>
          <p:nvSpPr>
            <p:cNvPr id="35" name="Chevron 34"/>
            <p:cNvSpPr/>
            <p:nvPr/>
          </p:nvSpPr>
          <p:spPr>
            <a:xfrm>
              <a:off x="6543555" y="1551185"/>
              <a:ext cx="253527" cy="305994"/>
            </a:xfrm>
            <a:prstGeom prst="chevron">
              <a:avLst/>
            </a:prstGeom>
            <a:solidFill>
              <a:srgbClr val="174489">
                <a:alpha val="5921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174489"/>
                </a:solidFill>
              </a:endParaRPr>
            </a:p>
          </p:txBody>
        </p:sp>
      </p:grpSp>
      <p:graphicFrame>
        <p:nvGraphicFramePr>
          <p:cNvPr id="13" name="Gráfico 6"/>
          <p:cNvGraphicFramePr/>
          <p:nvPr>
            <p:extLst>
              <p:ext uri="{D42A27DB-BD31-4B8C-83A1-F6EECF244321}">
                <p14:modId xmlns:p14="http://schemas.microsoft.com/office/powerpoint/2010/main" val="4022294683"/>
              </p:ext>
            </p:extLst>
          </p:nvPr>
        </p:nvGraphicFramePr>
        <p:xfrm>
          <a:off x="0" y="2245810"/>
          <a:ext cx="4021584" cy="4181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072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326179BDCA6A94C94D2AA96B1637D34" ma:contentTypeVersion="0" ma:contentTypeDescription="Crie um novo documento." ma:contentTypeScope="" ma:versionID="f6957231c9edb31f9264ec1623bd91b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cb358bd3c4937f8c29cf3e1e721863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0A7B1C-9F85-4751-87AA-67A76EB4C27A}"/>
</file>

<file path=customXml/itemProps2.xml><?xml version="1.0" encoding="utf-8"?>
<ds:datastoreItem xmlns:ds="http://schemas.openxmlformats.org/officeDocument/2006/customXml" ds:itemID="{29E3FCC5-A6C6-4C28-8F29-52D108ABB24B}"/>
</file>

<file path=customXml/itemProps3.xml><?xml version="1.0" encoding="utf-8"?>
<ds:datastoreItem xmlns:ds="http://schemas.openxmlformats.org/officeDocument/2006/customXml" ds:itemID="{FDB59826-4D13-434B-9149-C0971464802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2751</TotalTime>
  <Words>1431</Words>
  <Application>Microsoft Office PowerPoint</Application>
  <PresentationFormat>Apresentação na tela (4:3)</PresentationFormat>
  <Paragraphs>276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6" baseType="lpstr">
      <vt:lpstr>Arial</vt:lpstr>
      <vt:lpstr>Arial Narrow</vt:lpstr>
      <vt:lpstr>Calibri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Breno Resende Coelho</dc:creator>
  <cp:lastModifiedBy>Marley Pettengil Galvão Serra</cp:lastModifiedBy>
  <cp:revision>328</cp:revision>
  <cp:lastPrinted>2017-07-19T12:59:43Z</cp:lastPrinted>
  <dcterms:created xsi:type="dcterms:W3CDTF">2016-11-23T18:16:06Z</dcterms:created>
  <dcterms:modified xsi:type="dcterms:W3CDTF">2017-07-19T13:44:20Z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0x0101006326179BDCA6A94C94D2AA96B1637D34</vt:lpwstr>
  </property>
</Properties>
</file>