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7.xml" ContentType="application/vnd.openxmlformats-officedocument.drawingml.chart+xml"/>
  <Override PartName="/ppt/theme/theme1.xml" ContentType="application/vnd.openxmlformats-officedocument.them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style1.xml" ContentType="application/vnd.ms-office.chart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89" r:id="rId3"/>
    <p:sldId id="290" r:id="rId4"/>
    <p:sldId id="286" r:id="rId5"/>
    <p:sldId id="288" r:id="rId6"/>
    <p:sldId id="328" r:id="rId7"/>
    <p:sldId id="329" r:id="rId8"/>
    <p:sldId id="330" r:id="rId9"/>
    <p:sldId id="331" r:id="rId10"/>
    <p:sldId id="338" r:id="rId11"/>
    <p:sldId id="333" r:id="rId12"/>
    <p:sldId id="334" r:id="rId13"/>
    <p:sldId id="335" r:id="rId14"/>
    <p:sldId id="336" r:id="rId15"/>
    <p:sldId id="339" r:id="rId16"/>
    <p:sldId id="296" r:id="rId17"/>
  </p:sldIdLst>
  <p:sldSz cx="12960350" cy="36004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8BA"/>
    <a:srgbClr val="7EBF8D"/>
    <a:srgbClr val="2F998A"/>
    <a:srgbClr val="009949"/>
    <a:srgbClr val="174489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6482"/>
  </p:normalViewPr>
  <p:slideViewPr>
    <p:cSldViewPr snapToGrid="0" snapToObjects="1">
      <p:cViewPr varScale="1">
        <p:scale>
          <a:sx n="80" d="100"/>
          <a:sy n="80" d="100"/>
        </p:scale>
        <p:origin x="-102" y="-552"/>
      </p:cViewPr>
      <p:guideLst>
        <p:guide orient="horz" pos="1134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5" d="100"/>
          <a:sy n="75" d="100"/>
        </p:scale>
        <p:origin x="22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0C-4440-95F5-A364329DDB57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0C-4440-95F5-A364329DDB57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0C-4440-95F5-A364329DDB57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0C-4440-95F5-A364329DDB57}"/>
              </c:ext>
            </c:extLst>
          </c:dPt>
          <c:dLbls>
            <c:dLbl>
              <c:idx val="1"/>
              <c:delete val="1"/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0C-4440-95F5-A364329DD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5">
                  <c:v>Fomentar a qualdade de vida do jovem e seu desenvolvimento para o mercado de trabalho 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5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276096"/>
        <c:axId val="58277888"/>
      </c:barChart>
      <c:catAx>
        <c:axId val="58276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277888"/>
        <c:crosses val="autoZero"/>
        <c:auto val="1"/>
        <c:lblAlgn val="ctr"/>
        <c:lblOffset val="100"/>
        <c:noMultiLvlLbl val="0"/>
      </c:catAx>
      <c:valAx>
        <c:axId val="58277888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5827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Plan1!$A$3:$A$7</c:f>
              <c:strCache>
                <c:ptCount val="5"/>
                <c:pt idx="4">
                  <c:v>Interiorizar e fortalecer no Estado os Organismos de Políticas para as Mulheres</c:v>
                </c:pt>
              </c:strCache>
            </c:strRef>
          </c:cat>
          <c:val>
            <c:numRef>
              <c:f>Plan1!$B$3:$B$7</c:f>
              <c:numCache>
                <c:formatCode>General</c:formatCode>
                <c:ptCount val="5"/>
                <c:pt idx="4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686592"/>
        <c:axId val="72692480"/>
      </c:barChart>
      <c:catAx>
        <c:axId val="7268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692480"/>
        <c:crosses val="autoZero"/>
        <c:auto val="1"/>
        <c:lblAlgn val="ctr"/>
        <c:lblOffset val="100"/>
        <c:noMultiLvlLbl val="0"/>
      </c:catAx>
      <c:valAx>
        <c:axId val="7269248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7268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smtClean="0"/>
              <a:t>PROJETO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Plan1!$A$3:$A$7</c:f>
              <c:strCache>
                <c:ptCount val="5"/>
                <c:pt idx="4">
                  <c:v>Realizar o Programa "MS 40 anos"</c:v>
                </c:pt>
              </c:strCache>
            </c:strRef>
          </c:cat>
          <c:val>
            <c:numRef>
              <c:f>Plan1!$B$3:$B$7</c:f>
              <c:numCache>
                <c:formatCode>0%</c:formatCode>
                <c:ptCount val="5"/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5720576"/>
        <c:axId val="75722112"/>
      </c:barChart>
      <c:catAx>
        <c:axId val="7572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722112"/>
        <c:crosses val="autoZero"/>
        <c:auto val="1"/>
        <c:lblAlgn val="ctr"/>
        <c:lblOffset val="100"/>
        <c:noMultiLvlLbl val="0"/>
      </c:catAx>
      <c:valAx>
        <c:axId val="7572211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7572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0C-4440-95F5-A364329DDB57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0C-4440-95F5-A364329DDB57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0C-4440-95F5-A364329DDB57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0C-4440-95F5-A364329DDB57}"/>
              </c:ext>
            </c:extLst>
          </c:dPt>
          <c:dLbls>
            <c:dLbl>
              <c:idx val="2"/>
              <c:delete val="1"/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0C-4440-95F5-A364329DD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Processos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5"/>
                <c:pt idx="4">
                  <c:v>Financiar Projetos Culturais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464128"/>
        <c:axId val="41124224"/>
      </c:barChart>
      <c:catAx>
        <c:axId val="38464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124224"/>
        <c:crosses val="autoZero"/>
        <c:auto val="1"/>
        <c:lblAlgn val="ctr"/>
        <c:lblOffset val="100"/>
        <c:noMultiLvlLbl val="0"/>
      </c:catAx>
      <c:valAx>
        <c:axId val="4112422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846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Processos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Reclassificar os municípios turísticos de MS através do programa dos municípios da FUNDTUR/MS</c:v>
                </c:pt>
                <c:pt idx="1">
                  <c:v>Modernizar os processos produtivos dos agricultores familiares  - AGRAER</c:v>
                </c:pt>
                <c:pt idx="2">
                  <c:v>Implantar assentamentos pelo Programa Nacional de Crédito Fundiário - AGRAER</c:v>
                </c:pt>
                <c:pt idx="3">
                  <c:v>Incrementar o número de indústrias aderidas ao SISBI-POA - IAGRO</c:v>
                </c:pt>
                <c:pt idx="4">
                  <c:v>Recuperar áreas degradadas no âmbito das deliberações do conselho do FCO - SUMAPRO</c:v>
                </c:pt>
                <c:pt idx="5">
                  <c:v>Aumentar o número de abates do PRECOCE/MS (PROAPE) - SUMAPRO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5.8000000000000003E-2</c:v>
                </c:pt>
                <c:pt idx="3">
                  <c:v>0.375</c:v>
                </c:pt>
                <c:pt idx="4">
                  <c:v>0.42</c:v>
                </c:pt>
                <c:pt idx="5">
                  <c:v>0.67530000000000001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433536"/>
        <c:axId val="38483840"/>
      </c:barChart>
      <c:catAx>
        <c:axId val="3843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483840"/>
        <c:crosses val="autoZero"/>
        <c:auto val="1"/>
        <c:lblAlgn val="ctr"/>
        <c:lblOffset val="100"/>
        <c:noMultiLvlLbl val="0"/>
      </c:catAx>
      <c:valAx>
        <c:axId val="3848384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843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31,43%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0,49%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Interiorizar e fortalecer no Estado os Organismos de Políticas para Mulheres</c:v>
                </c:pt>
                <c:pt idx="1">
                  <c:v>Fomentar a qualidade de vida do jovem e seu desenvolvimento para o mercado de trabalho</c:v>
                </c:pt>
                <c:pt idx="2">
                  <c:v>Viabilizar o carnaval 2018</c:v>
                </c:pt>
                <c:pt idx="3">
                  <c:v>Realizar o Festival Jovem Show</c:v>
                </c:pt>
                <c:pt idx="4">
                  <c:v>Realizar o Festival de Inverno de Bonito</c:v>
                </c:pt>
                <c:pt idx="5">
                  <c:v>Realizar o Festival América do Sul</c:v>
                </c:pt>
              </c:strCache>
            </c:strRef>
          </c:cat>
          <c:val>
            <c:numRef>
              <c:f>Plan1!$B$2:$B$7</c:f>
              <c:numCache>
                <c:formatCode>0.00%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0.31430000000000002</c:v>
                </c:pt>
                <c:pt idx="4">
                  <c:v>4.8999999999999998E-3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619392"/>
        <c:axId val="38625280"/>
      </c:barChart>
      <c:catAx>
        <c:axId val="3861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625280"/>
        <c:crosses val="autoZero"/>
        <c:auto val="1"/>
        <c:lblAlgn val="ctr"/>
        <c:lblOffset val="100"/>
        <c:noMultiLvlLbl val="0"/>
      </c:catAx>
      <c:valAx>
        <c:axId val="38625280"/>
        <c:scaling>
          <c:orientation val="minMax"/>
          <c:max val="1"/>
        </c:scaling>
        <c:delete val="1"/>
        <c:axPos val="b"/>
        <c:numFmt formatCode="0.00%" sourceLinked="1"/>
        <c:majorTickMark val="none"/>
        <c:minorTickMark val="none"/>
        <c:tickLblPos val="nextTo"/>
        <c:crossAx val="3861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5">
                  <c:v>Realizar o Festival América do Sul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5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700736"/>
        <c:axId val="57702272"/>
      </c:barChart>
      <c:catAx>
        <c:axId val="57700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702272"/>
        <c:crosses val="autoZero"/>
        <c:auto val="1"/>
        <c:lblAlgn val="ctr"/>
        <c:lblOffset val="100"/>
        <c:noMultiLvlLbl val="0"/>
      </c:catAx>
      <c:valAx>
        <c:axId val="5770227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5770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1198423443566876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0,49%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5">
                  <c:v>Realizar o Festival de Inverno 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5" formatCode="0.00%">
                  <c:v>4.8999999999999998E-3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950080"/>
        <c:axId val="45951616"/>
      </c:barChart>
      <c:catAx>
        <c:axId val="4595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951616"/>
        <c:crosses val="autoZero"/>
        <c:auto val="1"/>
        <c:lblAlgn val="ctr"/>
        <c:lblOffset val="100"/>
        <c:noMultiLvlLbl val="0"/>
      </c:catAx>
      <c:valAx>
        <c:axId val="4595161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4595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31,43%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5">
                  <c:v>Realizar o Festival Jovem Show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5" formatCode="0.00%">
                  <c:v>0.31430000000000002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406784"/>
        <c:axId val="58408320"/>
      </c:barChart>
      <c:catAx>
        <c:axId val="58406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08320"/>
        <c:crosses val="autoZero"/>
        <c:auto val="1"/>
        <c:lblAlgn val="ctr"/>
        <c:lblOffset val="100"/>
        <c:noMultiLvlLbl val="0"/>
      </c:catAx>
      <c:valAx>
        <c:axId val="5840832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5840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5">
                  <c:v>Viabilizar o Carnaval 2018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5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578048"/>
        <c:axId val="38579584"/>
      </c:barChart>
      <c:catAx>
        <c:axId val="3857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579584"/>
        <c:crosses val="autoZero"/>
        <c:auto val="1"/>
        <c:lblAlgn val="ctr"/>
        <c:lblOffset val="100"/>
        <c:noMultiLvlLbl val="0"/>
      </c:catAx>
      <c:valAx>
        <c:axId val="3857958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857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0.51999</cdr:x>
      <cdr:y>0.51802</cdr:y>
    </cdr:from>
    <cdr:to>
      <cdr:x>0.97607</cdr:x>
      <cdr:y>0.98727</cdr:y>
    </cdr:to>
    <cdr:pic>
      <cdr:nvPicPr>
        <cdr:cNvPr id="2" name="Picture 4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72159" y="1807452"/>
          <a:ext cx="2957702" cy="1637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D9B7-0557-644B-B7E9-16F5DB9BA7F7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124075" y="1143000"/>
            <a:ext cx="11106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F23FB-3C00-8544-B153-D0C693E42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21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589241"/>
            <a:ext cx="9720263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1891070"/>
            <a:ext cx="9720263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8" name="Retângulo 7"/>
          <p:cNvSpPr/>
          <p:nvPr userDrawn="1"/>
        </p:nvSpPr>
        <p:spPr>
          <a:xfrm>
            <a:off x="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9" name="Retângulo 8"/>
          <p:cNvSpPr/>
          <p:nvPr userDrawn="1"/>
        </p:nvSpPr>
        <p:spPr>
          <a:xfrm>
            <a:off x="324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" name="Retângulo 9"/>
          <p:cNvSpPr/>
          <p:nvPr userDrawn="1"/>
        </p:nvSpPr>
        <p:spPr>
          <a:xfrm>
            <a:off x="324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3" name="Retângulo 12"/>
          <p:cNvSpPr/>
          <p:nvPr userDrawn="1"/>
        </p:nvSpPr>
        <p:spPr>
          <a:xfrm>
            <a:off x="648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4" name="Retângulo 13"/>
          <p:cNvSpPr/>
          <p:nvPr userDrawn="1"/>
        </p:nvSpPr>
        <p:spPr>
          <a:xfrm>
            <a:off x="648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5" name="Retângulo 14"/>
          <p:cNvSpPr/>
          <p:nvPr userDrawn="1"/>
        </p:nvSpPr>
        <p:spPr>
          <a:xfrm>
            <a:off x="972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6" name="Retângulo 15"/>
          <p:cNvSpPr/>
          <p:nvPr userDrawn="1"/>
        </p:nvSpPr>
        <p:spPr>
          <a:xfrm>
            <a:off x="972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</p:spTree>
    <p:extLst>
      <p:ext uri="{BB962C8B-B14F-4D97-AF65-F5344CB8AC3E}">
        <p14:creationId xmlns:p14="http://schemas.microsoft.com/office/powerpoint/2010/main" val="261773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27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191691"/>
            <a:ext cx="2794575" cy="305121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191691"/>
            <a:ext cx="8221722" cy="305121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32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72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897613"/>
            <a:ext cx="1117830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7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958453"/>
            <a:ext cx="5508149" cy="22844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958453"/>
            <a:ext cx="5508149" cy="22844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2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91691"/>
            <a:ext cx="11178302" cy="6959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882610"/>
            <a:ext cx="5482835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1315164"/>
            <a:ext cx="5482835" cy="19344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882610"/>
            <a:ext cx="5509837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1315164"/>
            <a:ext cx="5509837" cy="19344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74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37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5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518398"/>
            <a:ext cx="6561177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518398"/>
            <a:ext cx="6561177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3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191691"/>
            <a:ext cx="1117830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958453"/>
            <a:ext cx="1117830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D784-6A1E-7640-80C8-21C68314A0C1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3337084"/>
            <a:ext cx="437411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528774"/>
            <a:ext cx="12960350" cy="71675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9" name="Retângulo 8"/>
          <p:cNvSpPr/>
          <p:nvPr userDrawn="1"/>
        </p:nvSpPr>
        <p:spPr>
          <a:xfrm>
            <a:off x="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" name="Retângulo 9"/>
          <p:cNvSpPr/>
          <p:nvPr userDrawn="1"/>
        </p:nvSpPr>
        <p:spPr>
          <a:xfrm>
            <a:off x="324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1" name="Retângulo 10"/>
          <p:cNvSpPr/>
          <p:nvPr userDrawn="1"/>
        </p:nvSpPr>
        <p:spPr>
          <a:xfrm>
            <a:off x="324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2" name="Retângulo 11"/>
          <p:cNvSpPr/>
          <p:nvPr userDrawn="1"/>
        </p:nvSpPr>
        <p:spPr>
          <a:xfrm>
            <a:off x="648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3" name="Retângulo 12"/>
          <p:cNvSpPr/>
          <p:nvPr userDrawn="1"/>
        </p:nvSpPr>
        <p:spPr>
          <a:xfrm>
            <a:off x="648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4" name="Retângulo 13"/>
          <p:cNvSpPr/>
          <p:nvPr userDrawn="1"/>
        </p:nvSpPr>
        <p:spPr>
          <a:xfrm>
            <a:off x="972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5" name="Retângulo 14"/>
          <p:cNvSpPr/>
          <p:nvPr userDrawn="1"/>
        </p:nvSpPr>
        <p:spPr>
          <a:xfrm>
            <a:off x="972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</p:spTree>
    <p:extLst>
      <p:ext uri="{BB962C8B-B14F-4D97-AF65-F5344CB8AC3E}">
        <p14:creationId xmlns:p14="http://schemas.microsoft.com/office/powerpoint/2010/main" val="348721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240175" y="2018088"/>
            <a:ext cx="6478659" cy="127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SECRETARIA DE ESTADO DE CULTURA E CIDADANIA</a:t>
            </a:r>
          </a:p>
          <a:p>
            <a:pPr>
              <a:lnSpc>
                <a:spcPct val="10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Julho de 2017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240175" y="579401"/>
            <a:ext cx="6480000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REUNIÃO MENSAL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20175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4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097" y="41613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90077999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10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481803" y="133330"/>
            <a:ext cx="6475329" cy="2543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REALIZAR FESTIVAL DE INVERNO DE BONITO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81803" y="42978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dias de programação artística variada na cidade de bonito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Cristina Dalva Ourives Maciel de Moura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575074" y="891452"/>
            <a:ext cx="3043939" cy="259770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5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</a:t>
            </a:r>
            <a:r>
              <a:rPr lang="pt-BR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pt-BR" sz="15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/>
                </a:solidFill>
              </a:rPr>
              <a:t>Festival realizado, restando apenas a elaboração do </a:t>
            </a:r>
            <a:r>
              <a:rPr lang="pt-BR" sz="1400" b="1" dirty="0">
                <a:solidFill>
                  <a:schemeClr val="tx1"/>
                </a:solidFill>
              </a:rPr>
              <a:t>relatório final</a:t>
            </a:r>
            <a:r>
              <a:rPr lang="pt-BR" sz="1400" dirty="0">
                <a:solidFill>
                  <a:schemeClr val="tx1"/>
                </a:solidFill>
              </a:rPr>
              <a:t>, a ser entregue dia 08/08/2017</a:t>
            </a:r>
            <a:r>
              <a:rPr lang="pt-BR" sz="1350" dirty="0">
                <a:solidFill>
                  <a:schemeClr val="tx1"/>
                </a:solidFill>
              </a:rPr>
              <a:t>. </a:t>
            </a:r>
            <a:endParaRPr lang="pt-BR" sz="1350" dirty="0" smtClean="0">
              <a:solidFill>
                <a:schemeClr val="tx1"/>
              </a:solidFill>
            </a:endParaRPr>
          </a:p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STATUS NO SE SUITE: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dirty="0" smtClean="0">
                <a:solidFill>
                  <a:schemeClr val="tx1"/>
                </a:solidFill>
              </a:rPr>
              <a:t>Em </a:t>
            </a:r>
            <a:r>
              <a:rPr lang="pt-BR" sz="1400" dirty="0">
                <a:solidFill>
                  <a:schemeClr val="tx1"/>
                </a:solidFill>
              </a:rPr>
              <a:t>execução – </a:t>
            </a:r>
            <a:r>
              <a:rPr lang="pt-BR" sz="1400" dirty="0" smtClean="0">
                <a:solidFill>
                  <a:schemeClr val="tx1"/>
                </a:solidFill>
              </a:rPr>
              <a:t>EM ATRASO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1350" dirty="0" smtClean="0">
              <a:solidFill>
                <a:schemeClr val="tx1"/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9722685" y="890581"/>
            <a:ext cx="3107037" cy="115197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350" dirty="0" smtClean="0">
                <a:solidFill>
                  <a:schemeClr val="tx1"/>
                </a:solidFill>
              </a:rPr>
              <a:t>A alimentação </a:t>
            </a:r>
            <a:r>
              <a:rPr lang="pt-BR" sz="1350" dirty="0">
                <a:solidFill>
                  <a:schemeClr val="tx1"/>
                </a:solidFill>
              </a:rPr>
              <a:t>no SE </a:t>
            </a:r>
            <a:r>
              <a:rPr lang="pt-BR" sz="1350" dirty="0" err="1">
                <a:solidFill>
                  <a:schemeClr val="tx1"/>
                </a:solidFill>
              </a:rPr>
              <a:t>Suite</a:t>
            </a:r>
            <a:r>
              <a:rPr lang="pt-BR" sz="1350" dirty="0">
                <a:solidFill>
                  <a:schemeClr val="tx1"/>
                </a:solidFill>
              </a:rPr>
              <a:t> (fotos, diárias, OB, entre outros) </a:t>
            </a:r>
            <a:r>
              <a:rPr lang="pt-BR" sz="1350" dirty="0" smtClean="0">
                <a:solidFill>
                  <a:schemeClr val="tx1"/>
                </a:solidFill>
              </a:rPr>
              <a:t>está em atraso,  apenas a </a:t>
            </a:r>
            <a:r>
              <a:rPr lang="pt-BR" sz="1350" dirty="0">
                <a:solidFill>
                  <a:schemeClr val="tx1"/>
                </a:solidFill>
              </a:rPr>
              <a:t>ação da </a:t>
            </a:r>
            <a:r>
              <a:rPr lang="pt-BR" sz="1350" b="1" dirty="0">
                <a:solidFill>
                  <a:schemeClr val="tx1"/>
                </a:solidFill>
              </a:rPr>
              <a:t>Audiência </a:t>
            </a:r>
            <a:r>
              <a:rPr lang="pt-BR" sz="1350" b="1" dirty="0" smtClean="0">
                <a:solidFill>
                  <a:schemeClr val="tx1"/>
                </a:solidFill>
              </a:rPr>
              <a:t>Pública </a:t>
            </a:r>
            <a:r>
              <a:rPr lang="pt-BR" sz="1350" dirty="0" smtClean="0">
                <a:solidFill>
                  <a:schemeClr val="tx1"/>
                </a:solidFill>
              </a:rPr>
              <a:t>foi executada.</a:t>
            </a:r>
            <a:endParaRPr lang="pt-BR" sz="1350" dirty="0">
              <a:solidFill>
                <a:schemeClr val="tx1"/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061" y="2190304"/>
            <a:ext cx="3019538" cy="124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2" y="1821692"/>
            <a:ext cx="2968258" cy="160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3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097" y="41613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507547561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REALIZAR FESTIVAL JOVEM SHOW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Realização do Festival Jovem Show</a:t>
            </a: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Inscrição de no mínimo 500 participantes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Diego Mariano da Silva Souza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9915896" y="596717"/>
            <a:ext cx="2944087" cy="2892440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ATENÇÃO: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Dificuldades com a divulgação do Festival, o que pode afetar a adesão dos candidatos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Não foram autorizadas, ainda, chamadas sobre o festival em rádio e TV, fornecimento de material de divulgação (banners, cartazes) em quantidade insuficiente.</a:t>
            </a:r>
          </a:p>
        </p:txBody>
      </p:sp>
      <p:pic>
        <p:nvPicPr>
          <p:cNvPr id="1026" name="Picture 2" descr="http://www.ms.gov.br/wp-content/uploads/sites/150/2017/07/Festival-Jovem-Show-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65" y="1863988"/>
            <a:ext cx="2933519" cy="16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de cantos arredondados 11"/>
          <p:cNvSpPr/>
          <p:nvPr/>
        </p:nvSpPr>
        <p:spPr>
          <a:xfrm>
            <a:off x="6907584" y="1254337"/>
            <a:ext cx="2711429" cy="2234820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STATUS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SE SUITE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dirty="0" smtClean="0">
                <a:solidFill>
                  <a:schemeClr val="tx1"/>
                </a:solidFill>
              </a:rPr>
              <a:t>Em </a:t>
            </a:r>
            <a:r>
              <a:rPr lang="pt-BR" sz="1400" dirty="0">
                <a:solidFill>
                  <a:schemeClr val="tx1"/>
                </a:solidFill>
              </a:rPr>
              <a:t>execução – </a:t>
            </a:r>
            <a:r>
              <a:rPr lang="pt-BR" sz="1400" dirty="0" smtClean="0">
                <a:solidFill>
                  <a:schemeClr val="tx1"/>
                </a:solidFill>
              </a:rPr>
              <a:t>EM DIA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1350" dirty="0" smtClean="0">
              <a:solidFill>
                <a:schemeClr val="tx1"/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097" y="41613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3794916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VIABILIZAR O CARNAVAL 2018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Apoio Financeiro e estrutural ao Carnaval de Rua de 30 municípios do interior</a:t>
            </a: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Apoio Financeiro a 50 escolas de samba, blocos carnavalescos e cordões 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Melly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Fátima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Goés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Sena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708954" y="1303253"/>
            <a:ext cx="2915691" cy="2104964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STATUS NO SE SUITE: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/>
                </a:solidFill>
              </a:rPr>
              <a:t>Pronto para iniciar a execução – EM DIA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tx1"/>
              </a:solidFill>
            </a:endParaRP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097" y="41613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60043341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FOMENTAR A QUALIDADE DE VIDA DO JOVEM E SEU DESENVOLVIMENTO PARA O MERCADO DE TRABALHO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mil jovens atendidos com palestras sobre saúde e prevenção contra o uso de álcool e outras drogas;</a:t>
            </a: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Capacitação sobre empreendedorismo para 200 jovens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Diego Mariano da Silva Souza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708954" y="1196377"/>
            <a:ext cx="3013731" cy="2116839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  <a:endParaRPr lang="pt-BR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Termo </a:t>
            </a:r>
            <a:r>
              <a:rPr lang="pt-BR" sz="1600" dirty="0">
                <a:solidFill>
                  <a:schemeClr val="tx1"/>
                </a:solidFill>
              </a:rPr>
              <a:t>de cooperação com o SEBRAE aprovado pelo jurídico. Mudou data de assinatura para 31 de agosto, em virtude da Semana Estadual do Jovem Empreendedor.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531" y="1227642"/>
            <a:ext cx="325858" cy="299305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>
          <a:xfrm>
            <a:off x="9951522" y="1214293"/>
            <a:ext cx="2850078" cy="2098923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STATUS NO SE SUITE: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/>
                </a:solidFill>
              </a:rPr>
              <a:t>Pronto para </a:t>
            </a:r>
            <a:r>
              <a:rPr lang="pt-BR" sz="1600" dirty="0" smtClean="0">
                <a:solidFill>
                  <a:schemeClr val="tx1"/>
                </a:solidFill>
              </a:rPr>
              <a:t>iniciar execução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097" y="41613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36393433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INTERIORIZAR E FORTALECER NO ESTADO OS ORGANISMOS GOVERNAMENTAIS DE POLÍTICAS PARA AS MULHERES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81803" y="596717"/>
            <a:ext cx="6475329" cy="8156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Aumentar em 30% o número de Organismos Governamentais de Políticas para as Mulheres no Interior     do Estado (considerando total de 27 em dezembro de 2016);</a:t>
            </a: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Envolver 50% dos municípios em campanhas diversas no decorrer do ano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Rosana Fernandes Leal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708954" y="1650669"/>
            <a:ext cx="3013731" cy="1733799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STATUS NO SE SUITE: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/>
                </a:solidFill>
              </a:rPr>
              <a:t>Pronto para iniciar a execução – </a:t>
            </a:r>
            <a:r>
              <a:rPr lang="pt-BR" sz="1600" dirty="0" smtClean="0">
                <a:solidFill>
                  <a:schemeClr val="tx1"/>
                </a:solidFill>
              </a:rPr>
              <a:t>EM ATRASO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94" y="884139"/>
            <a:ext cx="1936767" cy="259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8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097" y="41613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720337870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REALIZAR O PROGRAMA “MS 40 ANOS”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81803" y="596717"/>
            <a:ext cx="6475329" cy="13080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Show de aniversário de 40 anos do Estado;</a:t>
            </a:r>
          </a:p>
          <a:p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Selo “MS 40 anos”</a:t>
            </a:r>
          </a:p>
          <a:p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Uma revista e 10 livros, </a:t>
            </a:r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publicados sobre a história, arte e cultura do estado;</a:t>
            </a:r>
          </a:p>
          <a:p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40 homenagens a artistas regionais realizadas;</a:t>
            </a:r>
          </a:p>
          <a:p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40 eventos apoiados pelo o Estado com a marca “40 anos”;</a:t>
            </a:r>
          </a:p>
          <a:p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40 shows e festivais </a:t>
            </a:r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interior do estado e na </a:t>
            </a:r>
            <a:r>
              <a:rPr lang="pt-BR" sz="11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perifieria</a:t>
            </a:r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campo grande;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Edgar Nazareth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595378" y="1904767"/>
            <a:ext cx="6248178" cy="1623232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ENTREGAS REALIZADAS: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250" dirty="0">
                <a:solidFill>
                  <a:schemeClr val="tx1"/>
                </a:solidFill>
              </a:rPr>
              <a:t>1) Confecção do Selo; 2)Realização do Carnaval 2017; 3) Festa do Peão em Deodápolis; 4) Aniversário do Município de Jardim - Tema: 150 anos da retirada da Laguna; 5) Festa do Sereno no Município de </a:t>
            </a:r>
            <a:r>
              <a:rPr lang="pt-BR" sz="1250" dirty="0" err="1">
                <a:solidFill>
                  <a:schemeClr val="tx1"/>
                </a:solidFill>
              </a:rPr>
              <a:t>Batayporã</a:t>
            </a:r>
            <a:r>
              <a:rPr lang="pt-BR" sz="1250" dirty="0">
                <a:solidFill>
                  <a:schemeClr val="tx1"/>
                </a:solidFill>
              </a:rPr>
              <a:t>; 6) 40ª Festa da Fogueira de </a:t>
            </a:r>
            <a:r>
              <a:rPr lang="pt-BR" sz="1250" dirty="0" err="1">
                <a:solidFill>
                  <a:schemeClr val="tx1"/>
                </a:solidFill>
              </a:rPr>
              <a:t>Jateí</a:t>
            </a:r>
            <a:r>
              <a:rPr lang="pt-BR" sz="1250" dirty="0">
                <a:solidFill>
                  <a:schemeClr val="tx1"/>
                </a:solidFill>
              </a:rPr>
              <a:t>; 7) Porco no Rolete em São Gabriel do Oeste; 8) 23ª Festa da Linguiça de </a:t>
            </a:r>
            <a:r>
              <a:rPr lang="pt-BR" sz="1250" dirty="0" err="1">
                <a:solidFill>
                  <a:schemeClr val="tx1"/>
                </a:solidFill>
              </a:rPr>
              <a:t>Maracajú</a:t>
            </a:r>
            <a:r>
              <a:rPr lang="pt-BR" sz="1250" dirty="0">
                <a:solidFill>
                  <a:schemeClr val="tx1"/>
                </a:solidFill>
              </a:rPr>
              <a:t>; 9) Banho de São João no Município de Corumbá; 10)Festival de Inverno de Bonito; 11) Estátua de Manoel de Barros com show de Marcelo Loureiro (03/08/2017); </a:t>
            </a:r>
            <a:endParaRPr lang="pt-BR" sz="1250" b="1" dirty="0" smtClean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1507191" y="429787"/>
            <a:ext cx="1336365" cy="1334212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STATUS NO SE SUITE</a:t>
            </a:r>
            <a:r>
              <a:rPr lang="pt-B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400" dirty="0" smtClean="0">
                <a:solidFill>
                  <a:schemeClr val="tx1"/>
                </a:solidFill>
              </a:rPr>
              <a:t>Em Planej. – EM ATRASO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Resultado de imagem para porco no rolete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3" y="1835517"/>
            <a:ext cx="3027737" cy="15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festa da linguiça maracaju 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21" y="1835517"/>
            <a:ext cx="3200400" cy="154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esultado de imagem para festival de inverno de bonito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Resultado de imagem para festival de inverno de bonito 20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Resultado de imagem para festival de inverno de bonito 2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04" y="312738"/>
            <a:ext cx="2627753" cy="14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40175" y="1378424"/>
            <a:ext cx="6408792" cy="205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Edgar Nazareth– </a:t>
            </a:r>
            <a:r>
              <a:rPr lang="pt-BR" sz="16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 Focal</a:t>
            </a:r>
          </a:p>
          <a:p>
            <a:r>
              <a:rPr lang="pt-BR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 Maria de Almeida – </a:t>
            </a:r>
            <a:r>
              <a:rPr lang="pt-BR" sz="16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600" cap="smal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6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Adriney</a:t>
            </a:r>
            <a:r>
              <a:rPr lang="pt-BR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Alves - </a:t>
            </a:r>
            <a:r>
              <a:rPr lang="pt-BR" sz="16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6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19052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MAPA ESTRATÉGICO</a:t>
            </a:r>
            <a:endParaRPr lang="pt-BR" sz="1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24" y="526070"/>
            <a:ext cx="5173301" cy="28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MODELO DE MONITORAMENTO</a:t>
            </a:r>
            <a:endParaRPr lang="pt-BR" sz="1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750348" y="338115"/>
            <a:ext cx="0" cy="30369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845505" y="2805255"/>
            <a:ext cx="55402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845505" y="2244029"/>
            <a:ext cx="55402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3845505" y="1714896"/>
            <a:ext cx="55402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845505" y="1192529"/>
            <a:ext cx="55402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558500" y="2970623"/>
            <a:ext cx="83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Gerente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58500" y="2360430"/>
            <a:ext cx="131167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 Focal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368064" y="2836631"/>
            <a:ext cx="1230832" cy="657196"/>
          </a:xfrm>
          <a:prstGeom prst="roundRect">
            <a:avLst/>
          </a:prstGeom>
          <a:solidFill>
            <a:srgbClr val="1D8E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Preenchimento </a:t>
            </a:r>
            <a:r>
              <a:rPr lang="pt-BR" sz="1400" b="1" dirty="0"/>
              <a:t>contínuo </a:t>
            </a:r>
            <a:endParaRPr lang="pt-BR" sz="1200" b="1" dirty="0"/>
          </a:p>
          <a:p>
            <a:pPr algn="ctr"/>
            <a:r>
              <a:rPr lang="pt-BR" sz="1200" dirty="0"/>
              <a:t>no sistema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5694866" y="1806094"/>
            <a:ext cx="841893" cy="1569019"/>
          </a:xfrm>
          <a:prstGeom prst="roundRect">
            <a:avLst/>
          </a:prstGeom>
          <a:solidFill>
            <a:srgbClr val="108E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Rodada de </a:t>
            </a:r>
            <a:r>
              <a:rPr lang="pt-BR" sz="1200" i="1" dirty="0"/>
              <a:t>feedback</a:t>
            </a:r>
            <a:r>
              <a:rPr lang="pt-BR" sz="1200" dirty="0"/>
              <a:t> mensal</a:t>
            </a:r>
          </a:p>
          <a:p>
            <a:pPr algn="ctr"/>
            <a:r>
              <a:rPr lang="pt-BR" sz="1200" dirty="0"/>
              <a:t>por iniciativa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932296" y="1316125"/>
            <a:ext cx="1031664" cy="2058988"/>
          </a:xfrm>
          <a:prstGeom prst="roundRect">
            <a:avLst/>
          </a:prstGeom>
          <a:solidFill>
            <a:srgbClr val="9BB7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Reunião mensal por Secretaria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229566" y="773463"/>
            <a:ext cx="1203705" cy="890127"/>
          </a:xfrm>
          <a:prstGeom prst="roundRect">
            <a:avLst/>
          </a:prstGeom>
          <a:solidFill>
            <a:srgbClr val="409A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400" dirty="0" err="1"/>
              <a:t>Reunião</a:t>
            </a:r>
            <a:r>
              <a:rPr lang="fr-FR" sz="1400" dirty="0"/>
              <a:t> de </a:t>
            </a:r>
            <a:r>
              <a:rPr lang="fr-FR" sz="1400" dirty="0" err="1"/>
              <a:t>Gestão</a:t>
            </a:r>
            <a:r>
              <a:rPr lang="fr-FR" sz="1400" dirty="0"/>
              <a:t> </a:t>
            </a:r>
            <a:r>
              <a:rPr lang="fr-FR" sz="1400" dirty="0" err="1"/>
              <a:t>Executiva</a:t>
            </a:r>
            <a:endParaRPr lang="fr-FR" sz="1400" dirty="0"/>
          </a:p>
          <a:p>
            <a:pPr lvl="0" algn="ctr"/>
            <a:r>
              <a:rPr lang="fr-FR" sz="1100" dirty="0"/>
              <a:t>(</a:t>
            </a:r>
            <a:r>
              <a:rPr lang="fr-FR" sz="1100" dirty="0" err="1"/>
              <a:t>bimestral</a:t>
            </a:r>
            <a:r>
              <a:rPr lang="fr-FR" sz="1100" dirty="0"/>
              <a:t>)</a:t>
            </a:r>
            <a:endParaRPr lang="pt-BR" sz="1400" dirty="0"/>
          </a:p>
        </p:txBody>
      </p:sp>
      <p:sp>
        <p:nvSpPr>
          <p:cNvPr id="20" name="Seta para baixo 19"/>
          <p:cNvSpPr/>
          <p:nvPr/>
        </p:nvSpPr>
        <p:spPr>
          <a:xfrm>
            <a:off x="5489443" y="2624177"/>
            <a:ext cx="173132" cy="126689"/>
          </a:xfrm>
          <a:prstGeom prst="downArrow">
            <a:avLst/>
          </a:prstGeom>
          <a:solidFill>
            <a:srgbClr val="139CC1"/>
          </a:solidFill>
          <a:ln>
            <a:noFill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1" name="Seta para baixo 20"/>
          <p:cNvSpPr/>
          <p:nvPr/>
        </p:nvSpPr>
        <p:spPr>
          <a:xfrm>
            <a:off x="6662987" y="1722940"/>
            <a:ext cx="173132" cy="126689"/>
          </a:xfrm>
          <a:prstGeom prst="downArrow">
            <a:avLst/>
          </a:prstGeom>
          <a:solidFill>
            <a:srgbClr val="108EA7"/>
          </a:solidFill>
          <a:ln>
            <a:noFill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2" name="Seta para baixo 21"/>
          <p:cNvSpPr/>
          <p:nvPr/>
        </p:nvSpPr>
        <p:spPr>
          <a:xfrm>
            <a:off x="8004904" y="1415896"/>
            <a:ext cx="173132" cy="126689"/>
          </a:xfrm>
          <a:prstGeom prst="downArrow">
            <a:avLst/>
          </a:prstGeom>
          <a:solidFill>
            <a:srgbClr val="9BB72E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3" name="CaixaDeTexto 22"/>
          <p:cNvSpPr txBox="1"/>
          <p:nvPr/>
        </p:nvSpPr>
        <p:spPr>
          <a:xfrm>
            <a:off x="3399155" y="414923"/>
            <a:ext cx="96890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u="sng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Atores</a:t>
            </a:r>
            <a:endParaRPr lang="pt-BR" sz="1400" u="sng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870171" y="314284"/>
            <a:ext cx="120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Operacional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7023233" y="314284"/>
            <a:ext cx="83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Tático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8324261" y="314284"/>
            <a:ext cx="118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Estratégico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558500" y="1845299"/>
            <a:ext cx="131167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2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558500" y="1340272"/>
            <a:ext cx="1311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Secretário 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558500" y="846475"/>
            <a:ext cx="131167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Governador</a:t>
            </a:r>
          </a:p>
        </p:txBody>
      </p:sp>
      <p:cxnSp>
        <p:nvCxnSpPr>
          <p:cNvPr id="30" name="Conector reto 26"/>
          <p:cNvCxnSpPr/>
          <p:nvPr/>
        </p:nvCxnSpPr>
        <p:spPr>
          <a:xfrm>
            <a:off x="8091810" y="338115"/>
            <a:ext cx="0" cy="30369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 INICIATIVA DENTRO DO SISTEMA</a:t>
            </a:r>
          </a:p>
        </p:txBody>
      </p:sp>
      <p:grpSp>
        <p:nvGrpSpPr>
          <p:cNvPr id="11" name="Group 31"/>
          <p:cNvGrpSpPr/>
          <p:nvPr/>
        </p:nvGrpSpPr>
        <p:grpSpPr>
          <a:xfrm>
            <a:off x="3267471" y="799309"/>
            <a:ext cx="6473268" cy="627178"/>
            <a:chOff x="-71406" y="1356924"/>
            <a:chExt cx="8799456" cy="627178"/>
          </a:xfrm>
        </p:grpSpPr>
        <p:sp>
          <p:nvSpPr>
            <p:cNvPr id="12" name="TextBox 32"/>
            <p:cNvSpPr txBox="1"/>
            <p:nvPr/>
          </p:nvSpPr>
          <p:spPr>
            <a:xfrm>
              <a:off x="-71406" y="1356924"/>
              <a:ext cx="24070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EM PREENCHIMENTO NO SISTEMA</a:t>
              </a:r>
            </a:p>
            <a:p>
              <a:pPr algn="ctr"/>
              <a:r>
                <a:rPr lang="pt-BR" sz="1100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(Gerente da iniciativa)</a:t>
              </a:r>
            </a:p>
          </p:txBody>
        </p:sp>
        <p:sp>
          <p:nvSpPr>
            <p:cNvPr id="13" name="TextBox 33"/>
            <p:cNvSpPr txBox="1"/>
            <p:nvPr/>
          </p:nvSpPr>
          <p:spPr>
            <a:xfrm>
              <a:off x="2505708" y="1411795"/>
              <a:ext cx="18024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EM ANÁLISE</a:t>
              </a:r>
            </a:p>
            <a:p>
              <a:pPr algn="ctr"/>
              <a:r>
                <a:rPr lang="pt-BR" sz="11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pt-BR" sz="1100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SEGOV)</a:t>
              </a:r>
            </a:p>
          </p:txBody>
        </p:sp>
        <p:sp>
          <p:nvSpPr>
            <p:cNvPr id="14" name="TextBox 34"/>
            <p:cNvSpPr txBox="1"/>
            <p:nvPr/>
          </p:nvSpPr>
          <p:spPr>
            <a:xfrm>
              <a:off x="4497803" y="1383938"/>
              <a:ext cx="205593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EM OPERAÇÃO NO SISTEMA</a:t>
              </a:r>
            </a:p>
            <a:p>
              <a:pPr algn="ctr"/>
              <a:r>
                <a:rPr lang="pt-BR" sz="1100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(Equipe da iniciativa)</a:t>
              </a:r>
            </a:p>
          </p:txBody>
        </p:sp>
        <p:sp>
          <p:nvSpPr>
            <p:cNvPr id="15" name="TextBox 35"/>
            <p:cNvSpPr txBox="1"/>
            <p:nvPr/>
          </p:nvSpPr>
          <p:spPr>
            <a:xfrm>
              <a:off x="6694564" y="1466387"/>
              <a:ext cx="20334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 b="1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algn="ctr"/>
              <a:r>
                <a:rPr lang="pt-BR" sz="1100" dirty="0">
                  <a:solidFill>
                    <a:srgbClr val="70AD47"/>
                  </a:solidFill>
                </a:rPr>
                <a:t>ENCERRAMENTO</a:t>
              </a:r>
            </a:p>
            <a:p>
              <a:pPr algn="ctr"/>
              <a:r>
                <a:rPr lang="pt-BR" sz="1100" b="0" dirty="0">
                  <a:solidFill>
                    <a:srgbClr val="70AD47"/>
                  </a:solidFill>
                </a:rPr>
                <a:t>(Equipe da iniciativa)</a:t>
              </a:r>
            </a:p>
          </p:txBody>
        </p:sp>
        <p:sp>
          <p:nvSpPr>
            <p:cNvPr id="16" name="Chevron 36"/>
            <p:cNvSpPr/>
            <p:nvPr/>
          </p:nvSpPr>
          <p:spPr>
            <a:xfrm>
              <a:off x="2262367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  <p:sp>
          <p:nvSpPr>
            <p:cNvPr id="17" name="Chevron 37"/>
            <p:cNvSpPr/>
            <p:nvPr/>
          </p:nvSpPr>
          <p:spPr>
            <a:xfrm>
              <a:off x="4254463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  <p:sp>
          <p:nvSpPr>
            <p:cNvPr id="18" name="Chevron 38"/>
            <p:cNvSpPr/>
            <p:nvPr/>
          </p:nvSpPr>
          <p:spPr>
            <a:xfrm>
              <a:off x="6543555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</p:grpSp>
      <p:graphicFrame>
        <p:nvGraphicFramePr>
          <p:cNvPr id="19" name="Gráfico 6"/>
          <p:cNvGraphicFramePr/>
          <p:nvPr>
            <p:extLst>
              <p:ext uri="{D42A27DB-BD31-4B8C-83A1-F6EECF244321}">
                <p14:modId xmlns:p14="http://schemas.microsoft.com/office/powerpoint/2010/main" val="4217199720"/>
              </p:ext>
            </p:extLst>
          </p:nvPr>
        </p:nvGraphicFramePr>
        <p:xfrm>
          <a:off x="6980002" y="1812813"/>
          <a:ext cx="2307451" cy="184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6"/>
          <p:cNvGraphicFramePr/>
          <p:nvPr>
            <p:extLst>
              <p:ext uri="{D42A27DB-BD31-4B8C-83A1-F6EECF244321}">
                <p14:modId xmlns:p14="http://schemas.microsoft.com/office/powerpoint/2010/main" val="3444317654"/>
              </p:ext>
            </p:extLst>
          </p:nvPr>
        </p:nvGraphicFramePr>
        <p:xfrm>
          <a:off x="3700193" y="1800919"/>
          <a:ext cx="2307451" cy="184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6489245" y="1799165"/>
            <a:ext cx="12626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Julho 2017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216063" y="1800919"/>
            <a:ext cx="12626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Junho 2017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PONTOS DE ATENÇÃO RELACIONADOS AOO </a:t>
            </a:r>
            <a:r>
              <a:rPr lang="pt-BR" sz="1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SISTEMA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589361" y="910849"/>
            <a:ext cx="569111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módulo plano de </a:t>
            </a:r>
            <a:r>
              <a:rPr lang="pt-BR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ação, </a:t>
            </a:r>
            <a:r>
              <a:rPr lang="pt-BR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atenção no preenchimento do item %real.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Atenção em anexar os documentos de comprovação e acompanhamento.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todos os módulos mesmo que a atividade registrada no período ainda não tenha sido concluída é importante que o gerente registre um percentual de andamento da atividade.</a:t>
            </a:r>
          </a:p>
        </p:txBody>
      </p:sp>
    </p:spTree>
    <p:extLst>
      <p:ext uri="{BB962C8B-B14F-4D97-AF65-F5344CB8AC3E}">
        <p14:creationId xmlns:p14="http://schemas.microsoft.com/office/powerpoint/2010/main" val="1790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36097" y="907464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19829151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4" y="91233"/>
            <a:ext cx="327487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FINANCIAR PROJETOS CULTURAIS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81803" y="821833"/>
            <a:ext cx="32036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Lançamento de Editais para projetos de Cultura no valor total de R$ 7 milhões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Ricardo Maia dos Santos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557725" y="1570512"/>
            <a:ext cx="3123035" cy="191864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ENTREGAS:</a:t>
            </a:r>
          </a:p>
          <a:p>
            <a:pPr algn="just"/>
            <a:endParaRPr lang="pt-BR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400" dirty="0" smtClean="0">
                <a:solidFill>
                  <a:schemeClr val="tx1"/>
                </a:solidFill>
              </a:rPr>
              <a:t>Edital </a:t>
            </a:r>
            <a:r>
              <a:rPr lang="pt-BR" sz="1400" dirty="0">
                <a:solidFill>
                  <a:schemeClr val="tx1"/>
                </a:solidFill>
              </a:rPr>
              <a:t>do Boca de Cena, realizado; Edital da Concha, realizado e está sendo executado de acordo com a programação, previamente aprovada. </a:t>
            </a:r>
            <a:endParaRPr lang="pt-BR" sz="1400" dirty="0" smtClean="0">
              <a:solidFill>
                <a:schemeClr val="tx1"/>
              </a:solidFill>
            </a:endParaRPr>
          </a:p>
          <a:p>
            <a:pPr algn="just"/>
            <a:r>
              <a:rPr lang="pt-BR" sz="1400" dirty="0" smtClean="0">
                <a:solidFill>
                  <a:schemeClr val="tx1"/>
                </a:solidFill>
              </a:rPr>
              <a:t>Quantidade de Editais 23%</a:t>
            </a:r>
          </a:p>
          <a:p>
            <a:pPr algn="just"/>
            <a:r>
              <a:rPr lang="pt-BR" sz="1400" dirty="0" smtClean="0">
                <a:solidFill>
                  <a:schemeClr val="tx1"/>
                </a:solidFill>
              </a:rPr>
              <a:t>Municípios Atendidos 0%</a:t>
            </a:r>
          </a:p>
          <a:p>
            <a:pPr algn="just"/>
            <a:r>
              <a:rPr lang="pt-BR" sz="1400" dirty="0" smtClean="0">
                <a:solidFill>
                  <a:schemeClr val="tx1"/>
                </a:solidFill>
              </a:rPr>
              <a:t>Valor Repassado 5%</a:t>
            </a:r>
          </a:p>
          <a:p>
            <a:pPr algn="just"/>
            <a:endParaRPr lang="pt-BR" sz="1400" b="1" dirty="0">
              <a:solidFill>
                <a:schemeClr val="tx1"/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639" y="1812314"/>
            <a:ext cx="325858" cy="2993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62" y="315858"/>
            <a:ext cx="2896282" cy="289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8" y="1784839"/>
            <a:ext cx="2861482" cy="15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44" y="1375464"/>
            <a:ext cx="1514581" cy="20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76" y="94015"/>
            <a:ext cx="1404793" cy="333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2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36097" y="907464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852419423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4" y="91233"/>
            <a:ext cx="32748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Recuperar áreas degradadas no âmbito do FCO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821833"/>
            <a:ext cx="32036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50 mil hectares (30 mil pecuária + 20 mil agricultura)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Altamiro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562435" y="1880078"/>
            <a:ext cx="3123035" cy="1609779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Total: 20.987 hectares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19.243 pecuária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1.744 agricultura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639" y="1812314"/>
            <a:ext cx="325858" cy="29930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940" y="57522"/>
            <a:ext cx="2796862" cy="1620000"/>
          </a:xfrm>
          <a:prstGeom prst="rect">
            <a:avLst/>
          </a:prstGeom>
          <a:ln>
            <a:noFill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275" y="1843910"/>
            <a:ext cx="2791964" cy="1656000"/>
          </a:xfrm>
          <a:prstGeom prst="rect">
            <a:avLst/>
          </a:prstGeom>
          <a:ln>
            <a:noFill/>
          </a:ln>
        </p:spPr>
      </p:pic>
      <p:sp>
        <p:nvSpPr>
          <p:cNvPr id="12" name="CaixaDeTexto 11"/>
          <p:cNvSpPr txBox="1"/>
          <p:nvPr/>
        </p:nvSpPr>
        <p:spPr>
          <a:xfrm>
            <a:off x="9923348" y="57522"/>
            <a:ext cx="3043476" cy="276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Áreas recuperadas (agricultura)</a:t>
            </a:r>
            <a:endParaRPr lang="pt-BR" sz="12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893269" y="1880078"/>
            <a:ext cx="3043476" cy="276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Áreas recuperadas (pecuária)</a:t>
            </a:r>
            <a:endParaRPr lang="pt-BR" sz="12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85842188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8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097" y="41613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18782826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REALIZAR FESTIVAL AMÉRICA DO SUL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dias de programação artística variada na cidade de Corumbá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Cristina Dalva Ourives Maciel de Moura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708953" y="1199402"/>
            <a:ext cx="2915691" cy="2319747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/>
                </a:solidFill>
              </a:rPr>
              <a:t>Lei Rouanet, lei federal de fomento a cultura, que autoriza a captação de recursos junto às empresas.</a:t>
            </a:r>
          </a:p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STATUS NO SE SUITE: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/>
                </a:solidFill>
              </a:rPr>
              <a:t>Pronto para iniciar a execução – EM DIA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092" y="973777"/>
            <a:ext cx="3105884" cy="25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6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26179BDCA6A94C94D2AA96B1637D34" ma:contentTypeVersion="0" ma:contentTypeDescription="Crie um novo documento." ma:contentTypeScope="" ma:versionID="f6957231c9edb31f9264ec1623bd91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454864-EE51-4B68-B64D-D48A456E9DBF}"/>
</file>

<file path=customXml/itemProps2.xml><?xml version="1.0" encoding="utf-8"?>
<ds:datastoreItem xmlns:ds="http://schemas.openxmlformats.org/officeDocument/2006/customXml" ds:itemID="{8D9EA269-4417-45D7-8A81-8BFD6DE7BF73}"/>
</file>

<file path=customXml/itemProps3.xml><?xml version="1.0" encoding="utf-8"?>
<ds:datastoreItem xmlns:ds="http://schemas.openxmlformats.org/officeDocument/2006/customXml" ds:itemID="{F236C279-D9C3-43CD-A067-CC4090C0A92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1146</TotalTime>
  <Words>962</Words>
  <Application>Microsoft Office PowerPoint</Application>
  <PresentationFormat>Personalizar</PresentationFormat>
  <Paragraphs>147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Pinheiro</dc:creator>
  <cp:lastModifiedBy>Ana Maria</cp:lastModifiedBy>
  <cp:revision>105</cp:revision>
  <dcterms:created xsi:type="dcterms:W3CDTF">2017-03-23T22:08:08Z</dcterms:created>
  <dcterms:modified xsi:type="dcterms:W3CDTF">2017-08-02T12:51:40Z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0x0101006326179BDCA6A94C94D2AA96B1637D34</vt:lpwstr>
  </property>
</Properties>
</file>