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Masters/notesMaster1.xml" ContentType="application/vnd.openxmlformats-officedocument.presentationml.notesMaster+xml"/>
  <Override PartName="/ppt/charts/style13.xml" ContentType="application/vnd.ms-office.chartstyle+xml"/>
  <Override PartName="/ppt/charts/colors14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hart7.xml" ContentType="application/vnd.openxmlformats-officedocument.drawingml.chart+xml"/>
  <Override PartName="/ppt/charts/colors7.xml" ContentType="application/vnd.ms-office.chartcolorstyle+xml"/>
  <Override PartName="/ppt/charts/style12.xml" ContentType="application/vnd.ms-office.chartstyle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style7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4.xml" ContentType="application/vnd.ms-office.chartstyle+xml"/>
  <Override PartName="/ppt/charts/chart14.xml" ContentType="application/vnd.openxmlformats-officedocument.drawingml.chart+xml"/>
  <Override PartName="/ppt/charts/colors13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0.xml" ContentType="application/vnd.ms-office.chartcolorstyle+xml"/>
  <Override PartName="/ppt/charts/colors8.xml" ContentType="application/vnd.ms-office.chartcolorstyle+xml"/>
  <Override PartName="/ppt/charts/style8.xml" ContentType="application/vnd.ms-office.chart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olors9.xml" ContentType="application/vnd.ms-office.chartcolorstyle+xml"/>
  <Override PartName="/ppt/charts/style10.xml" ContentType="application/vnd.ms-office.chartstyle+xml"/>
  <Override PartName="/ppt/charts/style9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89" r:id="rId3"/>
    <p:sldId id="290" r:id="rId4"/>
    <p:sldId id="286" r:id="rId5"/>
    <p:sldId id="288" r:id="rId6"/>
    <p:sldId id="301" r:id="rId7"/>
    <p:sldId id="302" r:id="rId8"/>
    <p:sldId id="310" r:id="rId9"/>
    <p:sldId id="306" r:id="rId10"/>
    <p:sldId id="305" r:id="rId11"/>
    <p:sldId id="307" r:id="rId12"/>
    <p:sldId id="308" r:id="rId13"/>
    <p:sldId id="309" r:id="rId14"/>
    <p:sldId id="299" r:id="rId15"/>
    <p:sldId id="300" r:id="rId16"/>
    <p:sldId id="311" r:id="rId17"/>
    <p:sldId id="312" r:id="rId18"/>
    <p:sldId id="313" r:id="rId19"/>
    <p:sldId id="303" r:id="rId20"/>
  </p:sldIdLst>
  <p:sldSz cx="12960350" cy="36004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72E"/>
    <a:srgbClr val="108EA7"/>
    <a:srgbClr val="409A4A"/>
    <a:srgbClr val="B0D8BA"/>
    <a:srgbClr val="7EBF8D"/>
    <a:srgbClr val="2F998A"/>
    <a:srgbClr val="009949"/>
    <a:srgbClr val="174489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7"/>
    <p:restoredTop sz="86482"/>
  </p:normalViewPr>
  <p:slideViewPr>
    <p:cSldViewPr snapToGrid="0" snapToObjects="1">
      <p:cViewPr varScale="1">
        <p:scale>
          <a:sx n="103" d="100"/>
          <a:sy n="103" d="100"/>
        </p:scale>
        <p:origin x="192" y="736"/>
      </p:cViewPr>
      <p:guideLst>
        <p:guide orient="horz" pos="1134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5" d="100"/>
          <a:sy n="75" d="100"/>
        </p:scale>
        <p:origin x="229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6" Type="http://schemas.openxmlformats.org/officeDocument/2006/relationships/customXml" Target="../customXml/item1.xml"/><Relationship Id="rId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theme" Target="theme/them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viewProps" Target="view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presProps" Target="pres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9"/>
          <c:y val="0.105782184289065"/>
          <c:w val="0.640704888451443"/>
          <c:h val="0.77457328668657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0C-4440-95F5-A364329DDB57}"/>
              </c:ext>
            </c:extLst>
          </c:dPt>
          <c:dPt>
            <c:idx val="1"/>
            <c:bubble3D val="0"/>
            <c:spPr>
              <a:solidFill>
                <a:srgbClr val="E5C5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0C-4440-95F5-A364329DDB57}"/>
              </c:ext>
            </c:extLst>
          </c:dPt>
          <c:dPt>
            <c:idx val="2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0C-4440-95F5-A364329DDB57}"/>
              </c:ext>
            </c:extLst>
          </c:dPt>
          <c:dPt>
            <c:idx val="3"/>
            <c:bubble3D val="0"/>
            <c:spPr>
              <a:solidFill>
                <a:srgbClr val="6FAD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0C-4440-95F5-A364329DDB5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1.0</c:v>
                </c:pt>
                <c:pt idx="1">
                  <c:v>0.0</c:v>
                </c:pt>
                <c:pt idx="2">
                  <c:v>9.0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0C-4440-95F5-A364329DD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1">
                  <c:v>Realizar o 3o Ciclo “Teia para Educação”</c:v>
                </c:pt>
                <c:pt idx="2">
                  <c:v>Fortalecer os serviços da Educação Especial</c:v>
                </c:pt>
                <c:pt idx="3">
                  <c:v>Expandir e monitorar as escolas que ofertam os projetos de correção dos fluxos AJA/EJA</c:v>
                </c:pt>
                <c:pt idx="4">
                  <c:v>Expandir a oferta de cursos técnicos integrados ao ensino médio em escolas e centros da REE</c:v>
                </c:pt>
                <c:pt idx="5">
                  <c:v>Ofertar formação em pós-graduação para os professores efetivos da REE de MS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1">
                  <c:v>0.0</c:v>
                </c:pt>
                <c:pt idx="2">
                  <c:v>0.0</c:v>
                </c:pt>
                <c:pt idx="3">
                  <c:v>0.4701</c:v>
                </c:pt>
                <c:pt idx="4">
                  <c:v>0.6666666</c:v>
                </c:pt>
                <c:pt idx="5">
                  <c:v>0.9487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6510720"/>
        <c:axId val="75676064"/>
      </c:barChart>
      <c:catAx>
        <c:axId val="76510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76064"/>
        <c:crosses val="autoZero"/>
        <c:auto val="1"/>
        <c:lblAlgn val="ctr"/>
        <c:lblOffset val="100"/>
        <c:noMultiLvlLbl val="0"/>
      </c:catAx>
      <c:valAx>
        <c:axId val="75676064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7651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Projetos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Plan1!$A$4:$A$7</c:f>
              <c:strCache>
                <c:ptCount val="4"/>
                <c:pt idx="0">
                  <c:v>Formar continuamente os profissionais da Educação Básica em suas etapas e modalidades na REE</c:v>
                </c:pt>
                <c:pt idx="1">
                  <c:v>Implantar e manter a plataforma Escola Digital MS</c:v>
                </c:pt>
                <c:pt idx="2">
                  <c:v>Construir, reformar, ampliar e inserir acessibilidade nas escolas da REE</c:v>
                </c:pt>
                <c:pt idx="3">
                  <c:v>Implementar e expandir a Educação em Tempo Integral</c:v>
                </c:pt>
              </c:strCache>
            </c:strRef>
          </c:cat>
          <c:val>
            <c:numRef>
              <c:f>Plan1!$B$4:$B$7</c:f>
              <c:numCache>
                <c:formatCode>0%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0842912"/>
        <c:axId val="80839568"/>
      </c:barChart>
      <c:catAx>
        <c:axId val="80842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39568"/>
        <c:crosses val="autoZero"/>
        <c:auto val="1"/>
        <c:lblAlgn val="ctr"/>
        <c:lblOffset val="100"/>
        <c:noMultiLvlLbl val="0"/>
      </c:catAx>
      <c:valAx>
        <c:axId val="80839568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8084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Projetos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Formar continuamente os profissionais da Educação Básica em suas etapas e modalidades na REE</c:v>
                </c:pt>
                <c:pt idx="1">
                  <c:v>Implantar e manter a plataforma Escola Digital MS</c:v>
                </c:pt>
                <c:pt idx="2">
                  <c:v>Construir, reformar, ampliar e inserir acessibilidade nas escolas da REE</c:v>
                </c:pt>
                <c:pt idx="3">
                  <c:v>Implementar e expandir a Educação em Tempo Integral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6393264"/>
        <c:axId val="75669872"/>
      </c:barChart>
      <c:catAx>
        <c:axId val="76393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69872"/>
        <c:crosses val="autoZero"/>
        <c:auto val="1"/>
        <c:lblAlgn val="ctr"/>
        <c:lblOffset val="100"/>
        <c:noMultiLvlLbl val="0"/>
      </c:catAx>
      <c:valAx>
        <c:axId val="75669872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7639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Projetos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Formar continuamente os profissionais da Educação Básica em suas etapas e modalidades na REE</c:v>
                </c:pt>
                <c:pt idx="1">
                  <c:v>Implantar e manter a plataforma Escola Digital MS</c:v>
                </c:pt>
                <c:pt idx="2">
                  <c:v>Construir, reformar, ampliar e inserir acessibilidade nas escolas da REE</c:v>
                </c:pt>
                <c:pt idx="3">
                  <c:v>Implementar e expandir a Educação em Tempo Integral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490160"/>
        <c:axId val="120491936"/>
      </c:barChart>
      <c:catAx>
        <c:axId val="12049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491936"/>
        <c:crosses val="autoZero"/>
        <c:auto val="1"/>
        <c:lblAlgn val="ctr"/>
        <c:lblOffset val="100"/>
        <c:noMultiLvlLbl val="0"/>
      </c:catAx>
      <c:valAx>
        <c:axId val="120491936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12049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Projetos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Formar continuamente os profissionais da Educação Básica em suas etapas e modalidades na REE</c:v>
                </c:pt>
                <c:pt idx="1">
                  <c:v>Implantar e manter a plataforma Escola Digital MS</c:v>
                </c:pt>
                <c:pt idx="2">
                  <c:v>Construir, reformar, ampliar e inserir acessibilidade nas escolas da REE</c:v>
                </c:pt>
                <c:pt idx="3">
                  <c:v>Implementar e expandir a Educação em Tempo Integral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7062096"/>
        <c:axId val="77102832"/>
      </c:barChart>
      <c:catAx>
        <c:axId val="77062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2832"/>
        <c:crosses val="autoZero"/>
        <c:auto val="1"/>
        <c:lblAlgn val="ctr"/>
        <c:lblOffset val="100"/>
        <c:noMultiLvlLbl val="0"/>
      </c:catAx>
      <c:valAx>
        <c:axId val="77102832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7706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Projetos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Formar continuamente os profissionais da Educação Básica em suas etapas e modalidades na REE</c:v>
                </c:pt>
                <c:pt idx="1">
                  <c:v>Implantar e manter a plataforma Escola Digital MS</c:v>
                </c:pt>
                <c:pt idx="2">
                  <c:v>Construir, reformar, ampliar e inserir acessibilidade nas escolas da REE</c:v>
                </c:pt>
                <c:pt idx="3">
                  <c:v>Implementar e expandir a Educação em Tempo Integral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7033504"/>
        <c:axId val="77035824"/>
      </c:barChart>
      <c:catAx>
        <c:axId val="77033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35824"/>
        <c:crosses val="autoZero"/>
        <c:auto val="1"/>
        <c:lblAlgn val="ctr"/>
        <c:lblOffset val="100"/>
        <c:noMultiLvlLbl val="0"/>
      </c:catAx>
      <c:valAx>
        <c:axId val="77035824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7703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9"/>
          <c:y val="0.105782184289065"/>
          <c:w val="0.640704888451443"/>
          <c:h val="0.77457328668657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0C-4440-95F5-A364329DDB57}"/>
              </c:ext>
            </c:extLst>
          </c:dPt>
          <c:dPt>
            <c:idx val="1"/>
            <c:bubble3D val="0"/>
            <c:spPr>
              <a:solidFill>
                <a:srgbClr val="E5C5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0C-4440-95F5-A364329DDB57}"/>
              </c:ext>
            </c:extLst>
          </c:dPt>
          <c:dPt>
            <c:idx val="2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0C-4440-95F5-A364329DDB57}"/>
              </c:ext>
            </c:extLst>
          </c:dPt>
          <c:dPt>
            <c:idx val="3"/>
            <c:bubble3D val="0"/>
            <c:spPr>
              <a:solidFill>
                <a:srgbClr val="6FAD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0C-4440-95F5-A364329DDB5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7.0</c:v>
                </c:pt>
                <c:pt idx="1">
                  <c:v>0.0</c:v>
                </c:pt>
                <c:pt idx="2">
                  <c:v>3.0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0C-4440-95F5-A364329DD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Processos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5">
                  <c:v>Realizar a avaliação institucional nas unidades escolares da Rede Estadual de Ensino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5" formatCode="0%">
                  <c:v>0.315186246418338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533120"/>
        <c:axId val="81535440"/>
      </c:barChart>
      <c:catAx>
        <c:axId val="81533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35440"/>
        <c:crosses val="autoZero"/>
        <c:auto val="1"/>
        <c:lblAlgn val="ctr"/>
        <c:lblOffset val="100"/>
        <c:noMultiLvlLbl val="0"/>
      </c:catAx>
      <c:valAx>
        <c:axId val="81535440"/>
        <c:scaling>
          <c:orientation val="minMax"/>
          <c:max val="1.0"/>
        </c:scaling>
        <c:delete val="1"/>
        <c:axPos val="b"/>
        <c:numFmt formatCode="General" sourceLinked="1"/>
        <c:majorTickMark val="none"/>
        <c:minorTickMark val="none"/>
        <c:tickLblPos val="nextTo"/>
        <c:crossAx val="8153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Processos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5">
                  <c:v>Realizar a avaliação institucional nas unidades escolares da Rede Estadual de Ensino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5" formatCode="0%">
                  <c:v>0.315186246418338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475360"/>
        <c:axId val="81467440"/>
      </c:barChart>
      <c:catAx>
        <c:axId val="81475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67440"/>
        <c:crosses val="autoZero"/>
        <c:auto val="1"/>
        <c:lblAlgn val="ctr"/>
        <c:lblOffset val="100"/>
        <c:noMultiLvlLbl val="0"/>
      </c:catAx>
      <c:valAx>
        <c:axId val="81467440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8147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1">
                  <c:v>Realizar o 3o Ciclo “Teia para Educação”</c:v>
                </c:pt>
                <c:pt idx="2">
                  <c:v>Fortalecer os serviços da Educação Especial</c:v>
                </c:pt>
                <c:pt idx="3">
                  <c:v>Expandir e monitorar as escolas que ofertam os projetos de correção dos fluxos AJA/EJA</c:v>
                </c:pt>
                <c:pt idx="4">
                  <c:v>Expandir a oferta de cursos técnicos integrados ao ensino médio em escolas e centros da REE</c:v>
                </c:pt>
                <c:pt idx="5">
                  <c:v>Ofertar formação em pós-graduação para os professores efetivos da REE de MS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1">
                  <c:v>0.0</c:v>
                </c:pt>
                <c:pt idx="2">
                  <c:v>0.0</c:v>
                </c:pt>
                <c:pt idx="3">
                  <c:v>0.4701</c:v>
                </c:pt>
                <c:pt idx="4">
                  <c:v>0.6666666</c:v>
                </c:pt>
                <c:pt idx="5">
                  <c:v>0.9487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386912"/>
        <c:axId val="34452528"/>
      </c:barChart>
      <c:catAx>
        <c:axId val="81386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52528"/>
        <c:crosses val="autoZero"/>
        <c:auto val="1"/>
        <c:lblAlgn val="ctr"/>
        <c:lblOffset val="100"/>
        <c:noMultiLvlLbl val="0"/>
      </c:catAx>
      <c:valAx>
        <c:axId val="34452528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8138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1">
                  <c:v>Realizar o 3o Ciclo “Teia para Educação”</c:v>
                </c:pt>
                <c:pt idx="2">
                  <c:v>Fortalecer os serviços da Educação Especial</c:v>
                </c:pt>
                <c:pt idx="3">
                  <c:v>Expandir e monitorar as escolas que ofertam os projetos de correção dos fluxos AJA/EJA</c:v>
                </c:pt>
                <c:pt idx="4">
                  <c:v>Expandir a oferta de cursos técnicos integrados ao ensino médio em escolas e centros da REE</c:v>
                </c:pt>
                <c:pt idx="5">
                  <c:v>Ofertar formação em pós-graduação para os professores efetivos da REE de MS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1">
                  <c:v>0.0</c:v>
                </c:pt>
                <c:pt idx="2">
                  <c:v>0.0</c:v>
                </c:pt>
                <c:pt idx="3">
                  <c:v>0.4701</c:v>
                </c:pt>
                <c:pt idx="4">
                  <c:v>0.6666666</c:v>
                </c:pt>
                <c:pt idx="5">
                  <c:v>0.9487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8058624"/>
        <c:axId val="78060944"/>
      </c:barChart>
      <c:catAx>
        <c:axId val="78058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60944"/>
        <c:crosses val="autoZero"/>
        <c:auto val="1"/>
        <c:lblAlgn val="ctr"/>
        <c:lblOffset val="100"/>
        <c:noMultiLvlLbl val="0"/>
      </c:catAx>
      <c:valAx>
        <c:axId val="78060944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7805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1">
                  <c:v>Realizar o 3o Ciclo “Teia para Educação”</c:v>
                </c:pt>
                <c:pt idx="2">
                  <c:v>Fortalecer os serviços da Educação Especial</c:v>
                </c:pt>
                <c:pt idx="3">
                  <c:v>Expandir e monitorar as escolas que ofertam os projetos de correção dos fluxos AJA/EJA</c:v>
                </c:pt>
                <c:pt idx="4">
                  <c:v>Expandir a oferta de cursos técnicos integrados ao ensino médio em escolas e centros da REE</c:v>
                </c:pt>
                <c:pt idx="5">
                  <c:v>Ofertar formação em pós-graduação para os professores efetivos da REE de MS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1">
                  <c:v>0.0</c:v>
                </c:pt>
                <c:pt idx="2">
                  <c:v>0.0</c:v>
                </c:pt>
                <c:pt idx="3">
                  <c:v>0.4701</c:v>
                </c:pt>
                <c:pt idx="4">
                  <c:v>0.6666666</c:v>
                </c:pt>
                <c:pt idx="5">
                  <c:v>0.9487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256080"/>
        <c:axId val="81254704"/>
      </c:barChart>
      <c:catAx>
        <c:axId val="81256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54704"/>
        <c:crosses val="autoZero"/>
        <c:auto val="1"/>
        <c:lblAlgn val="ctr"/>
        <c:lblOffset val="100"/>
        <c:noMultiLvlLbl val="0"/>
      </c:catAx>
      <c:valAx>
        <c:axId val="81254704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8125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1">
                  <c:v>Realizar o 3o Ciclo “Teia para Educação”</c:v>
                </c:pt>
                <c:pt idx="2">
                  <c:v>Fortalecer os serviços da Educação Especial</c:v>
                </c:pt>
                <c:pt idx="3">
                  <c:v>Expandir e monitorar as escolas que ofertam os projetos de correção dos fluxos AJA/EJA</c:v>
                </c:pt>
                <c:pt idx="4">
                  <c:v>Expandir a oferta de cursos técnicos integrados ao ensino médio em escolas e centros da REE</c:v>
                </c:pt>
                <c:pt idx="5">
                  <c:v>Ofertar formação em pós-graduação para os professores efetivos da REE de MS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1">
                  <c:v>0.0</c:v>
                </c:pt>
                <c:pt idx="2">
                  <c:v>0.0</c:v>
                </c:pt>
                <c:pt idx="3">
                  <c:v>0.4701</c:v>
                </c:pt>
                <c:pt idx="4">
                  <c:v>0.6666666</c:v>
                </c:pt>
                <c:pt idx="5">
                  <c:v>0.9487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188688"/>
        <c:axId val="81179472"/>
      </c:barChart>
      <c:catAx>
        <c:axId val="8118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79472"/>
        <c:crosses val="autoZero"/>
        <c:auto val="1"/>
        <c:lblAlgn val="ctr"/>
        <c:lblOffset val="100"/>
        <c:noMultiLvlLbl val="0"/>
      </c:catAx>
      <c:valAx>
        <c:axId val="81179472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8118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1">
                  <c:v>Realizar o 3o Ciclo “Teia para Educação”</c:v>
                </c:pt>
                <c:pt idx="2">
                  <c:v>Fortalecer os serviços da Educação Especial</c:v>
                </c:pt>
                <c:pt idx="3">
                  <c:v>Expandir e monitorar as escolas que ofertam os projetos de correção dos fluxos AJA/EJA</c:v>
                </c:pt>
                <c:pt idx="4">
                  <c:v>Expandir a oferta de cursos técnicos integrados ao ensino médio em escolas e centros da REE</c:v>
                </c:pt>
                <c:pt idx="5">
                  <c:v>Ofertar formação em pós-graduação para os professores efetivos da REE de MS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1">
                  <c:v>0.0</c:v>
                </c:pt>
                <c:pt idx="2">
                  <c:v>0.0</c:v>
                </c:pt>
                <c:pt idx="3">
                  <c:v>0.4701</c:v>
                </c:pt>
                <c:pt idx="4">
                  <c:v>0.6666666</c:v>
                </c:pt>
                <c:pt idx="5">
                  <c:v>0.9487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051552"/>
        <c:axId val="81053872"/>
      </c:barChart>
      <c:catAx>
        <c:axId val="81051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53872"/>
        <c:crosses val="autoZero"/>
        <c:auto val="1"/>
        <c:lblAlgn val="ctr"/>
        <c:lblOffset val="100"/>
        <c:noMultiLvlLbl val="0"/>
      </c:catAx>
      <c:valAx>
        <c:axId val="81053872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8105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D9B7-0557-644B-B7E9-16F5DB9BA7F7}" type="datetimeFigureOut">
              <a:rPr lang="pt-BR" smtClean="0"/>
              <a:t>25/07/17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124075" y="1143000"/>
            <a:ext cx="11106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F23FB-3C00-8544-B153-D0C693E4208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21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398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9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7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13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293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29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809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83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589241"/>
            <a:ext cx="9720263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1891070"/>
            <a:ext cx="9720263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8" name="Retângulo 7"/>
          <p:cNvSpPr/>
          <p:nvPr userDrawn="1"/>
        </p:nvSpPr>
        <p:spPr>
          <a:xfrm>
            <a:off x="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9" name="Retângulo 8"/>
          <p:cNvSpPr/>
          <p:nvPr userDrawn="1"/>
        </p:nvSpPr>
        <p:spPr>
          <a:xfrm>
            <a:off x="324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0" name="Retângulo 9"/>
          <p:cNvSpPr/>
          <p:nvPr userDrawn="1"/>
        </p:nvSpPr>
        <p:spPr>
          <a:xfrm>
            <a:off x="324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3" name="Retângulo 12"/>
          <p:cNvSpPr/>
          <p:nvPr userDrawn="1"/>
        </p:nvSpPr>
        <p:spPr>
          <a:xfrm>
            <a:off x="648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4" name="Retângulo 13"/>
          <p:cNvSpPr/>
          <p:nvPr userDrawn="1"/>
        </p:nvSpPr>
        <p:spPr>
          <a:xfrm>
            <a:off x="648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5" name="Retângulo 14"/>
          <p:cNvSpPr/>
          <p:nvPr userDrawn="1"/>
        </p:nvSpPr>
        <p:spPr>
          <a:xfrm>
            <a:off x="972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6" name="Retângulo 15"/>
          <p:cNvSpPr/>
          <p:nvPr userDrawn="1"/>
        </p:nvSpPr>
        <p:spPr>
          <a:xfrm>
            <a:off x="972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</p:spTree>
    <p:extLst>
      <p:ext uri="{BB962C8B-B14F-4D97-AF65-F5344CB8AC3E}">
        <p14:creationId xmlns:p14="http://schemas.microsoft.com/office/powerpoint/2010/main" val="261773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27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191691"/>
            <a:ext cx="2794575" cy="305121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191691"/>
            <a:ext cx="8221722" cy="305121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32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72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897613"/>
            <a:ext cx="1117830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17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958453"/>
            <a:ext cx="5508149" cy="22844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958453"/>
            <a:ext cx="5508149" cy="22844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2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191691"/>
            <a:ext cx="11178302" cy="6959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882610"/>
            <a:ext cx="5482835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1315164"/>
            <a:ext cx="5482835" cy="193440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882610"/>
            <a:ext cx="5509837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1315164"/>
            <a:ext cx="5509837" cy="193440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74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37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50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518398"/>
            <a:ext cx="6561177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5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518398"/>
            <a:ext cx="6561177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33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191691"/>
            <a:ext cx="1117830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958453"/>
            <a:ext cx="1117830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3337084"/>
            <a:ext cx="437411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528774"/>
            <a:ext cx="12960350" cy="71675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9" name="Retângulo 8"/>
          <p:cNvSpPr/>
          <p:nvPr userDrawn="1"/>
        </p:nvSpPr>
        <p:spPr>
          <a:xfrm>
            <a:off x="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0" name="Retângulo 9"/>
          <p:cNvSpPr/>
          <p:nvPr userDrawn="1"/>
        </p:nvSpPr>
        <p:spPr>
          <a:xfrm>
            <a:off x="324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1" name="Retângulo 10"/>
          <p:cNvSpPr/>
          <p:nvPr userDrawn="1"/>
        </p:nvSpPr>
        <p:spPr>
          <a:xfrm>
            <a:off x="324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2" name="Retângulo 11"/>
          <p:cNvSpPr/>
          <p:nvPr userDrawn="1"/>
        </p:nvSpPr>
        <p:spPr>
          <a:xfrm>
            <a:off x="648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3" name="Retângulo 12"/>
          <p:cNvSpPr/>
          <p:nvPr userDrawn="1"/>
        </p:nvSpPr>
        <p:spPr>
          <a:xfrm>
            <a:off x="648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4" name="Retângulo 13"/>
          <p:cNvSpPr/>
          <p:nvPr userDrawn="1"/>
        </p:nvSpPr>
        <p:spPr>
          <a:xfrm>
            <a:off x="972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5" name="Retângulo 14"/>
          <p:cNvSpPr/>
          <p:nvPr userDrawn="1"/>
        </p:nvSpPr>
        <p:spPr>
          <a:xfrm>
            <a:off x="972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</p:spTree>
    <p:extLst>
      <p:ext uri="{BB962C8B-B14F-4D97-AF65-F5344CB8AC3E}">
        <p14:creationId xmlns:p14="http://schemas.microsoft.com/office/powerpoint/2010/main" val="348721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7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0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240175" y="2018088"/>
            <a:ext cx="6478659" cy="127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SECRETARIA DE ESTADO DE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EDUCAÇÃO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Julho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 2017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240175" y="579401"/>
            <a:ext cx="6480000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REUNIÃO MENSAL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20175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4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909707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751623111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Expandir a oferta de cursos técnicos integrados ao ensino </a:t>
            </a:r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médio</a:t>
            </a:r>
          </a:p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 </a:t>
            </a:r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escolas e centros da </a:t>
            </a:r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REE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2500 alunos matriculados, 80% dos alunos aprovados e 10 cursos técnicos ofertados </a:t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Rosangela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Lemos /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Stefhany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Cruz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8"/>
          <p:cNvSpPr/>
          <p:nvPr/>
        </p:nvSpPr>
        <p:spPr>
          <a:xfrm>
            <a:off x="6545178" y="1222720"/>
            <a:ext cx="3123035" cy="207949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das 3 entregas já estão concluídas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Será desenvolvida uma sistemática para acompanhamento do desempenho dos alunos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566" y="1073068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1408470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05238788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Expandir e monitorar as escolas que ofertam os </a:t>
            </a:r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</a:p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correção dos fluxos </a:t>
            </a:r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AJA/EJA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AJA – 50 escolas que ofertam projetos de correção de fluxo e 4300 alunos com correção da distorção idade-série / EJA – 53 escolas que ofertam projetos de correção de fluxo e 8165 alunos com correção da distorção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idade-série</a:t>
            </a: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Joana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Durbem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Paola Nogueira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1907235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0022671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Fortalecer os serviços da Educação Especial</a:t>
            </a: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Produção de 2000 exemplares de livro sobre estudantes com autismo, 800 exemplares sobre educação especial na perspectiva da educação inclusiva de MS, 1000 revistas sobre altas habilidades/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superdotação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elaboração de 500 livros do Núcleo de Atividades de Altas Habilidades/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Superdotação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(NAAH/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e Realização do Sarau Cultural do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NAAH/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Adriana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Buytendorp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Maria Auxiliadora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86" y="1811239"/>
            <a:ext cx="3183463" cy="1789211"/>
          </a:xfrm>
          <a:prstGeom prst="rect">
            <a:avLst/>
          </a:prstGeom>
        </p:spPr>
      </p:pic>
      <p:sp>
        <p:nvSpPr>
          <p:cNvPr id="8" name="Retângulo de cantos arredondados 8"/>
          <p:cNvSpPr/>
          <p:nvPr/>
        </p:nvSpPr>
        <p:spPr>
          <a:xfrm>
            <a:off x="6545178" y="1963976"/>
            <a:ext cx="3123035" cy="1492618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Sarau: realização de visita dos estudantes ao hotel do evento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Livro NAAH/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hoje é a data final para a submissão de artigos</a:t>
            </a: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892466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2405996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16527161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Realizar o 3o Ciclo “Teia para Educação”</a:t>
            </a: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Participação de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10.000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professores e coordenadores pedagógicos nos eventos realizados</a:t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Alessandra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Beker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8"/>
          <p:cNvSpPr/>
          <p:nvPr/>
        </p:nvSpPr>
        <p:spPr>
          <a:xfrm>
            <a:off x="6545178" y="1963976"/>
            <a:ext cx="3123035" cy="1492618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Iniciativa já concluída, com mais de 10 mil professores e </a:t>
            </a:r>
            <a:r>
              <a:rPr lang="pt-BR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coordenadores pedagógicos participantes</a:t>
            </a: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566" y="1892466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6"/>
          <p:cNvGraphicFramePr/>
          <p:nvPr>
            <p:extLst>
              <p:ext uri="{D42A27DB-BD31-4B8C-83A1-F6EECF244321}">
                <p14:modId xmlns:p14="http://schemas.microsoft.com/office/powerpoint/2010/main" val="626405519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97711"/>
            <a:ext cx="6388767" cy="58959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Gráfico 6"/>
          <p:cNvGraphicFramePr/>
          <p:nvPr>
            <p:extLst/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Implementar e Expandir a Educação em Tempo Integral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81803" y="477964"/>
            <a:ext cx="647532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escolas de Ensino Médio em Tempo Integral (Escola da Autoria) em operação, atendendo 3450 alunos e Metodologia de expansão das Escolas de Ensino Médio em Tempo Integral (Escola da Autoria) </a:t>
            </a:r>
            <a:r>
              <a:rPr lang="pt-BR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definida</a:t>
            </a:r>
            <a:endParaRPr lang="pt-BR" sz="11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 escolas com turmas de Educação em Tempo Integral no Ensino Fundamental (Escola da Autoria) em operação, atendendo 4044 alunos</a:t>
            </a:r>
          </a:p>
          <a:p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escolas com turmas do Programa Ensino Médio Inovador (PROEMI) em operação, atendendo 403 alunos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Suplente: Dayse Alves e José Flávio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45178" y="1963976"/>
            <a:ext cx="3123035" cy="1492618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Realizadas pesquisas nas escolas para medir o andamento do modelo de gestão</a:t>
            </a: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892466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1210232"/>
            <a:ext cx="6388767" cy="58959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Gráfico 6"/>
          <p:cNvGraphicFramePr/>
          <p:nvPr>
            <p:extLst>
              <p:ext uri="{D42A27DB-BD31-4B8C-83A1-F6EECF244321}">
                <p14:modId xmlns:p14="http://schemas.microsoft.com/office/powerpoint/2010/main" val="1307013078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Construir, reformar, ampliar e inserir acessibilidade nas escolas da REE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81803" y="596717"/>
            <a:ext cx="647532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01 escola construída, 04 escolas com quadras cobertas, 35 escolas com obras de reparos e manutenção , ordens de início de serviço para reforma e acessibilidade de 10 escolas e para Projetos de Segurança Contra Incêndio e Pânico de 26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escolas</a:t>
            </a: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Suplente: Roberto Cardoso /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Kelley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Pinheiro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45178" y="1963976"/>
            <a:ext cx="3123035" cy="1492618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Emitida a ordem de execução da construção da escola na Aldeia 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Sassoró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em 03/07</a:t>
            </a: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892466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1970253"/>
            <a:ext cx="6388767" cy="58959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Gráfico 6"/>
          <p:cNvGraphicFramePr/>
          <p:nvPr>
            <p:extLst>
              <p:ext uri="{D42A27DB-BD31-4B8C-83A1-F6EECF244321}">
                <p14:modId xmlns:p14="http://schemas.microsoft.com/office/powerpoint/2010/main" val="1436023530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Implantar e manter a plataforma Escola Digital </a:t>
            </a:r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Plataforma Escola Digital MS em funcionamento e Termos de cooperação com UFMS e UEMS assinados </a:t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Suplente: Paulo dos Santos e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Edione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Lazzari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45178" y="1892466"/>
            <a:ext cx="3123035" cy="1564128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 fase de customização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plataforma e de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formação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diversas coordenadorias da SUPED quanto as possibilidades da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plataforma</a:t>
            </a: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892466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2706522"/>
            <a:ext cx="6388767" cy="58959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Gráfico 6"/>
          <p:cNvGraphicFramePr/>
          <p:nvPr>
            <p:extLst>
              <p:ext uri="{D42A27DB-BD31-4B8C-83A1-F6EECF244321}">
                <p14:modId xmlns:p14="http://schemas.microsoft.com/office/powerpoint/2010/main" val="1528136792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Formar continuamente os profissionais da Educação </a:t>
            </a:r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Básica</a:t>
            </a:r>
          </a:p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 </a:t>
            </a:r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suas etapas e modalidades na </a:t>
            </a:r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REE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10 mil profissionais capacitados com formação continuada a partir de 40 horas</a:t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Suplente: Everton Paulino /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Eleida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Arce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40175" y="1499724"/>
            <a:ext cx="6408792" cy="205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Silvana 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Maria Batista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pt-BR" sz="13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Ponto 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focal</a:t>
            </a: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Rute Martins Valentim </a:t>
            </a:r>
            <a:r>
              <a:rPr lang="mr-IN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Ponto focal</a:t>
            </a: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Edna Bogado da Rosa </a:t>
            </a:r>
            <a:r>
              <a:rPr lang="mr-IN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Ponto focal</a:t>
            </a:r>
            <a:endParaRPr lang="pt-BR" sz="13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Celso Fabrício Correia de Souza </a:t>
            </a:r>
            <a:r>
              <a:rPr lang="mr-IN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300" cap="smal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Rafael Pinheiro - </a:t>
            </a:r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3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941" y="37205"/>
            <a:ext cx="1423278" cy="47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MAPA ESTRATÉGICO</a:t>
            </a:r>
            <a:endParaRPr lang="pt-BR" sz="1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24" y="526070"/>
            <a:ext cx="5173301" cy="28680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990109" y="1201567"/>
            <a:ext cx="1526519" cy="52143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5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MODELO DE MONITORAMENTO</a:t>
            </a:r>
            <a:endParaRPr lang="pt-BR" sz="1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565994" y="538154"/>
            <a:ext cx="0" cy="29556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459114" y="2791202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399155" y="2931550"/>
            <a:ext cx="834017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Gerente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399155" y="2459094"/>
            <a:ext cx="1311670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Ponto Focal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813150" y="1316125"/>
            <a:ext cx="1031664" cy="2177702"/>
          </a:xfrm>
          <a:prstGeom prst="roundRect">
            <a:avLst/>
          </a:prstGeom>
          <a:solidFill>
            <a:srgbClr val="9BB7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charset="0"/>
                <a:ea typeface="Arial" charset="0"/>
                <a:cs typeface="Arial" charset="0"/>
              </a:rPr>
              <a:t>Reunião mensal por Secretaria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8219962" y="858131"/>
            <a:ext cx="1203705" cy="890127"/>
          </a:xfrm>
          <a:prstGeom prst="roundRect">
            <a:avLst/>
          </a:prstGeom>
          <a:solidFill>
            <a:srgbClr val="409A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 err="1">
                <a:latin typeface="Arial" charset="0"/>
                <a:ea typeface="Arial" charset="0"/>
                <a:cs typeface="Arial" charset="0"/>
              </a:rPr>
              <a:t>Reunião</a:t>
            </a:r>
            <a:r>
              <a:rPr lang="fr-FR" sz="1200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fr-FR" sz="1200" dirty="0" err="1">
                <a:latin typeface="Arial" charset="0"/>
                <a:ea typeface="Arial" charset="0"/>
                <a:cs typeface="Arial" charset="0"/>
              </a:rPr>
              <a:t>Gestão</a:t>
            </a:r>
            <a:r>
              <a:rPr lang="fr-FR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200" dirty="0" err="1">
                <a:latin typeface="Arial" charset="0"/>
                <a:ea typeface="Arial" charset="0"/>
                <a:cs typeface="Arial" charset="0"/>
              </a:rPr>
              <a:t>Executiva</a:t>
            </a:r>
            <a:endParaRPr lang="fr-FR" sz="1200" dirty="0">
              <a:latin typeface="Arial" charset="0"/>
              <a:ea typeface="Arial" charset="0"/>
              <a:cs typeface="Arial" charset="0"/>
            </a:endParaRPr>
          </a:p>
          <a:p>
            <a:pPr lvl="0" algn="ctr"/>
            <a:r>
              <a:rPr lang="fr-FR" sz="105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FR" sz="1050" dirty="0" err="1">
                <a:latin typeface="Arial" charset="0"/>
                <a:ea typeface="Arial" charset="0"/>
                <a:cs typeface="Arial" charset="0"/>
              </a:rPr>
              <a:t>bimestral</a:t>
            </a:r>
            <a:r>
              <a:rPr lang="fr-FR" sz="1050" dirty="0">
                <a:latin typeface="Arial" charset="0"/>
                <a:ea typeface="Arial" charset="0"/>
                <a:cs typeface="Arial" charset="0"/>
              </a:rPr>
              <a:t>)</a:t>
            </a:r>
            <a:endParaRPr lang="pt-BR" sz="12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79576" y="1837677"/>
            <a:ext cx="2129367" cy="1656150"/>
            <a:chOff x="4279576" y="1837677"/>
            <a:chExt cx="2129367" cy="1656150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4279576" y="2836631"/>
              <a:ext cx="1230832" cy="657196"/>
            </a:xfrm>
            <a:prstGeom prst="roundRect">
              <a:avLst/>
            </a:prstGeom>
            <a:solidFill>
              <a:srgbClr val="108EA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Preenchimento </a:t>
              </a:r>
              <a:r>
                <a:rPr lang="pt-BR" sz="1200" b="1" dirty="0">
                  <a:latin typeface="Arial" charset="0"/>
                  <a:ea typeface="Arial" charset="0"/>
                  <a:cs typeface="Arial" charset="0"/>
                </a:rPr>
                <a:t>contínuo </a:t>
              </a:r>
              <a:endParaRPr lang="pt-BR" sz="1100" b="1" dirty="0"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no sistema</a:t>
              </a: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5567050" y="1837677"/>
              <a:ext cx="841893" cy="1656149"/>
            </a:xfrm>
            <a:prstGeom prst="roundRect">
              <a:avLst/>
            </a:prstGeom>
            <a:solidFill>
              <a:srgbClr val="108EA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Rodada de </a:t>
              </a:r>
              <a:r>
                <a:rPr lang="pt-BR" sz="1100" i="1" dirty="0">
                  <a:latin typeface="Arial" charset="0"/>
                  <a:ea typeface="Arial" charset="0"/>
                  <a:cs typeface="Arial" charset="0"/>
                </a:rPr>
                <a:t>feedback</a:t>
              </a:r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 mensal</a:t>
              </a:r>
            </a:p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por iniciativa</a:t>
              </a:r>
            </a:p>
          </p:txBody>
        </p:sp>
        <p:sp>
          <p:nvSpPr>
            <p:cNvPr id="20" name="Seta para baixo 19"/>
            <p:cNvSpPr/>
            <p:nvPr/>
          </p:nvSpPr>
          <p:spPr>
            <a:xfrm rot="20881868">
              <a:off x="5394259" y="2690570"/>
              <a:ext cx="173132" cy="126689"/>
            </a:xfrm>
            <a:prstGeom prst="downArrow">
              <a:avLst/>
            </a:prstGeom>
            <a:solidFill>
              <a:srgbClr val="108EA7"/>
            </a:solidFill>
            <a:ln>
              <a:noFill/>
            </a:ln>
            <a:scene3d>
              <a:camera prst="orthographicFront">
                <a:rot lat="0" lon="0" rev="81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</p:grpSp>
      <p:sp>
        <p:nvSpPr>
          <p:cNvPr id="21" name="Seta para baixo 20"/>
          <p:cNvSpPr/>
          <p:nvPr/>
        </p:nvSpPr>
        <p:spPr>
          <a:xfrm rot="1519779">
            <a:off x="6610344" y="1960118"/>
            <a:ext cx="173132" cy="126689"/>
          </a:xfrm>
          <a:prstGeom prst="downArrow">
            <a:avLst/>
          </a:prstGeom>
          <a:solidFill>
            <a:srgbClr val="108EA7"/>
          </a:solidFill>
          <a:ln>
            <a:noFill/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2" name="Seta para baixo 21"/>
          <p:cNvSpPr/>
          <p:nvPr/>
        </p:nvSpPr>
        <p:spPr>
          <a:xfrm>
            <a:off x="7896418" y="1415896"/>
            <a:ext cx="173132" cy="126689"/>
          </a:xfrm>
          <a:prstGeom prst="downArrow">
            <a:avLst/>
          </a:prstGeom>
          <a:solidFill>
            <a:srgbClr val="9BB72E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3" name="CaixaDeTexto 22"/>
          <p:cNvSpPr txBox="1"/>
          <p:nvPr/>
        </p:nvSpPr>
        <p:spPr>
          <a:xfrm>
            <a:off x="3399155" y="414923"/>
            <a:ext cx="96890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u="sng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Atores</a:t>
            </a:r>
            <a:endParaRPr lang="pt-BR" sz="1400" u="sng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739995" y="314284"/>
            <a:ext cx="120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Operacional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911974" y="314284"/>
            <a:ext cx="83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Tático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8227490" y="314284"/>
            <a:ext cx="118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Estratégico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399155" y="1901399"/>
            <a:ext cx="1311670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2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399155" y="1436037"/>
            <a:ext cx="1311670" cy="184666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Secretário 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399155" y="878342"/>
            <a:ext cx="1311670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Governador</a:t>
            </a:r>
          </a:p>
        </p:txBody>
      </p:sp>
      <p:cxnSp>
        <p:nvCxnSpPr>
          <p:cNvPr id="31" name="Conector reto 6"/>
          <p:cNvCxnSpPr/>
          <p:nvPr/>
        </p:nvCxnSpPr>
        <p:spPr>
          <a:xfrm>
            <a:off x="3459114" y="2318746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6"/>
          <p:cNvCxnSpPr/>
          <p:nvPr/>
        </p:nvCxnSpPr>
        <p:spPr>
          <a:xfrm>
            <a:off x="3459114" y="1278755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6"/>
          <p:cNvCxnSpPr/>
          <p:nvPr/>
        </p:nvCxnSpPr>
        <p:spPr>
          <a:xfrm>
            <a:off x="3459114" y="1761051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5"/>
          <p:cNvCxnSpPr/>
          <p:nvPr/>
        </p:nvCxnSpPr>
        <p:spPr>
          <a:xfrm>
            <a:off x="8091810" y="538154"/>
            <a:ext cx="0" cy="29556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FASES DA INICIATIVA DENTRO DO SISTEMA</a:t>
            </a:r>
          </a:p>
        </p:txBody>
      </p:sp>
      <p:grpSp>
        <p:nvGrpSpPr>
          <p:cNvPr id="11" name="Group 31"/>
          <p:cNvGrpSpPr/>
          <p:nvPr/>
        </p:nvGrpSpPr>
        <p:grpSpPr>
          <a:xfrm>
            <a:off x="3267471" y="799309"/>
            <a:ext cx="6473268" cy="627178"/>
            <a:chOff x="-71406" y="1356924"/>
            <a:chExt cx="8799456" cy="627178"/>
          </a:xfrm>
        </p:grpSpPr>
        <p:sp>
          <p:nvSpPr>
            <p:cNvPr id="12" name="TextBox 32"/>
            <p:cNvSpPr txBox="1"/>
            <p:nvPr/>
          </p:nvSpPr>
          <p:spPr>
            <a:xfrm>
              <a:off x="-71406" y="1356924"/>
              <a:ext cx="24070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EM PREENCHIMENTO NO SISTEMA</a:t>
              </a:r>
            </a:p>
            <a:p>
              <a:pPr algn="ctr"/>
              <a:r>
                <a:rPr lang="pt-BR" sz="1100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(Gerente da iniciativa)</a:t>
              </a:r>
            </a:p>
          </p:txBody>
        </p:sp>
        <p:sp>
          <p:nvSpPr>
            <p:cNvPr id="13" name="TextBox 33"/>
            <p:cNvSpPr txBox="1"/>
            <p:nvPr/>
          </p:nvSpPr>
          <p:spPr>
            <a:xfrm>
              <a:off x="2505708" y="1411795"/>
              <a:ext cx="18024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EM ANÁLISE</a:t>
              </a:r>
            </a:p>
            <a:p>
              <a:pPr algn="ctr"/>
              <a:r>
                <a:rPr lang="pt-BR" sz="11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pt-BR" sz="1100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SEGOV)</a:t>
              </a:r>
            </a:p>
          </p:txBody>
        </p:sp>
        <p:sp>
          <p:nvSpPr>
            <p:cNvPr id="14" name="TextBox 34"/>
            <p:cNvSpPr txBox="1"/>
            <p:nvPr/>
          </p:nvSpPr>
          <p:spPr>
            <a:xfrm>
              <a:off x="4497803" y="1383938"/>
              <a:ext cx="205593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EM OPERAÇÃO NO SISTEMA</a:t>
              </a:r>
            </a:p>
            <a:p>
              <a:pPr algn="ctr"/>
              <a:r>
                <a:rPr lang="pt-BR" sz="1100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(Equipe da iniciativa)</a:t>
              </a:r>
            </a:p>
          </p:txBody>
        </p:sp>
        <p:sp>
          <p:nvSpPr>
            <p:cNvPr id="15" name="TextBox 35"/>
            <p:cNvSpPr txBox="1"/>
            <p:nvPr/>
          </p:nvSpPr>
          <p:spPr>
            <a:xfrm>
              <a:off x="6694564" y="1466387"/>
              <a:ext cx="20334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000" b="1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algn="ctr"/>
              <a:r>
                <a:rPr lang="pt-BR" sz="1100" dirty="0">
                  <a:solidFill>
                    <a:srgbClr val="70AD47"/>
                  </a:solidFill>
                </a:rPr>
                <a:t>ENCERRAMENTO</a:t>
              </a:r>
            </a:p>
            <a:p>
              <a:pPr algn="ctr"/>
              <a:r>
                <a:rPr lang="pt-BR" sz="1100" b="0" dirty="0">
                  <a:solidFill>
                    <a:srgbClr val="70AD47"/>
                  </a:solidFill>
                </a:rPr>
                <a:t>(Equipe da iniciativa)</a:t>
              </a:r>
            </a:p>
          </p:txBody>
        </p:sp>
        <p:sp>
          <p:nvSpPr>
            <p:cNvPr id="16" name="Chevron 36"/>
            <p:cNvSpPr/>
            <p:nvPr/>
          </p:nvSpPr>
          <p:spPr>
            <a:xfrm>
              <a:off x="2262367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rgbClr val="174489"/>
                </a:solidFill>
              </a:endParaRPr>
            </a:p>
          </p:txBody>
        </p:sp>
        <p:sp>
          <p:nvSpPr>
            <p:cNvPr id="17" name="Chevron 37"/>
            <p:cNvSpPr/>
            <p:nvPr/>
          </p:nvSpPr>
          <p:spPr>
            <a:xfrm>
              <a:off x="4254463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rgbClr val="174489"/>
                </a:solidFill>
              </a:endParaRPr>
            </a:p>
          </p:txBody>
        </p:sp>
        <p:sp>
          <p:nvSpPr>
            <p:cNvPr id="18" name="Chevron 38"/>
            <p:cNvSpPr/>
            <p:nvPr/>
          </p:nvSpPr>
          <p:spPr>
            <a:xfrm>
              <a:off x="6543555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rgbClr val="174489"/>
                </a:solidFill>
              </a:endParaRPr>
            </a:p>
          </p:txBody>
        </p:sp>
      </p:grpSp>
      <p:graphicFrame>
        <p:nvGraphicFramePr>
          <p:cNvPr id="19" name="Gráfico 6"/>
          <p:cNvGraphicFramePr/>
          <p:nvPr>
            <p:extLst>
              <p:ext uri="{D42A27DB-BD31-4B8C-83A1-F6EECF244321}">
                <p14:modId xmlns:p14="http://schemas.microsoft.com/office/powerpoint/2010/main" val="1855155278"/>
              </p:ext>
            </p:extLst>
          </p:nvPr>
        </p:nvGraphicFramePr>
        <p:xfrm>
          <a:off x="6980002" y="1812813"/>
          <a:ext cx="2307451" cy="184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6"/>
          <p:cNvGraphicFramePr/>
          <p:nvPr>
            <p:extLst>
              <p:ext uri="{D42A27DB-BD31-4B8C-83A1-F6EECF244321}">
                <p14:modId xmlns:p14="http://schemas.microsoft.com/office/powerpoint/2010/main" val="2123406627"/>
              </p:ext>
            </p:extLst>
          </p:nvPr>
        </p:nvGraphicFramePr>
        <p:xfrm>
          <a:off x="3700193" y="1800919"/>
          <a:ext cx="2307451" cy="184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6489245" y="1799165"/>
            <a:ext cx="126268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Julho 2017</a:t>
            </a:r>
            <a:endParaRPr lang="pt-BR" sz="140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216063" y="1800919"/>
            <a:ext cx="126268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Junho 2017</a:t>
            </a:r>
            <a:endParaRPr lang="pt-BR" sz="140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PONTOS DE ATENÇÃO RELACIONADOS AO </a:t>
            </a:r>
            <a:r>
              <a:rPr lang="pt-BR" sz="1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SISTEMA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589361" y="910849"/>
            <a:ext cx="569111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No módulo plano de 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ação, </a:t>
            </a: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atenção 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ao </a:t>
            </a: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preenchimento do item %real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400" cap="small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Atenção em anexar os documentos de comprovação e acompanhamento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400" cap="small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Em todos os 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módulos, </a:t>
            </a: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mesmo que a atividade registrada no período ainda não tenha sido 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concluída, </a:t>
            </a: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é importante que o gerente registre um percentual de andamento da atividade.</a:t>
            </a:r>
          </a:p>
        </p:txBody>
      </p:sp>
    </p:spTree>
    <p:extLst>
      <p:ext uri="{BB962C8B-B14F-4D97-AF65-F5344CB8AC3E}">
        <p14:creationId xmlns:p14="http://schemas.microsoft.com/office/powerpoint/2010/main" val="1790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4"/>
          <p:cNvGraphicFramePr/>
          <p:nvPr>
            <p:extLst>
              <p:ext uri="{D42A27DB-BD31-4B8C-83A1-F6EECF244321}">
                <p14:modId xmlns:p14="http://schemas.microsoft.com/office/powerpoint/2010/main" val="1945071517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11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Realizar a Avaliação Institucional nas Unidades Escolares</a:t>
            </a:r>
          </a:p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 Rede Estadual de Ensino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5"/>
          <p:cNvSpPr txBox="1"/>
          <p:nvPr/>
        </p:nvSpPr>
        <p:spPr>
          <a:xfrm>
            <a:off x="6481803" y="596717"/>
            <a:ext cx="647532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Avaliação realizada em 379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escolas,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sendo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 estaduais, 69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municipais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108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particulares 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Ana Paula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Sorrilha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Teresa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Cristina</a:t>
            </a:r>
          </a:p>
        </p:txBody>
      </p:sp>
      <p:sp>
        <p:nvSpPr>
          <p:cNvPr id="3" name="Retângulo de cantos arredondados 1"/>
          <p:cNvSpPr/>
          <p:nvPr/>
        </p:nvSpPr>
        <p:spPr>
          <a:xfrm>
            <a:off x="36097" y="450870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21564434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21" y="2127001"/>
            <a:ext cx="6233355" cy="126513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t="57861" r="82834" b="28647"/>
          <a:stretch/>
        </p:blipFill>
        <p:spPr>
          <a:xfrm>
            <a:off x="8278368" y="2779774"/>
            <a:ext cx="268224" cy="25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7201" y="2653169"/>
            <a:ext cx="418704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50" smtClean="0">
                <a:latin typeface="Arial" charset="0"/>
                <a:ea typeface="Arial" charset="0"/>
                <a:cs typeface="Arial" charset="0"/>
              </a:rPr>
              <a:t>110 QTD</a:t>
            </a:r>
            <a:endParaRPr lang="pt-BR" sz="4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tângulo de cantos arredondados 6"/>
          <p:cNvSpPr/>
          <p:nvPr/>
        </p:nvSpPr>
        <p:spPr>
          <a:xfrm>
            <a:off x="9643930" y="745557"/>
            <a:ext cx="3123035" cy="932753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r>
              <a:rPr lang="pt-B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Qtd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avaliações recebidas está acima da meta mensal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2318" y="617588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84686837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0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34698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/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Ofertar formação em pós-graduação para </a:t>
            </a:r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</a:p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professores </a:t>
            </a:r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efetivos da REE de </a:t>
            </a:r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590 vagas ofertadas, 240 professores matriculados, até 5% de evasão nos cursos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ofertados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Estela de Andrade / Karina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Tezini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8"/>
          <p:cNvSpPr/>
          <p:nvPr/>
        </p:nvSpPr>
        <p:spPr>
          <a:xfrm>
            <a:off x="6545178" y="1222720"/>
            <a:ext cx="3123035" cy="207949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Realizada reunião com a UEMS para acompanhar o andamento e evasão dos alunos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Realizado contato solicitando relatórios de acompanhamento em 24/07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073068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26179BDCA6A94C94D2AA96B1637D34" ma:contentTypeVersion="0" ma:contentTypeDescription="Crie um novo documento." ma:contentTypeScope="" ma:versionID="f6957231c9edb31f9264ec1623bd91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b358bd3c4937f8c29cf3e1e72186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47356A-D4C8-413F-AAD5-598888F8E92D}"/>
</file>

<file path=customXml/itemProps2.xml><?xml version="1.0" encoding="utf-8"?>
<ds:datastoreItem xmlns:ds="http://schemas.openxmlformats.org/officeDocument/2006/customXml" ds:itemID="{AB9E9E9B-2A0F-420F-A5E8-540690640B1B}"/>
</file>

<file path=customXml/itemProps3.xml><?xml version="1.0" encoding="utf-8"?>
<ds:datastoreItem xmlns:ds="http://schemas.openxmlformats.org/officeDocument/2006/customXml" ds:itemID="{8E8AF200-FEA8-4674-9CA3-29CEE804AC1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1413</TotalTime>
  <Words>787</Words>
  <Application>Microsoft Macintosh PowerPoint</Application>
  <PresentationFormat>Custom</PresentationFormat>
  <Paragraphs>131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Mangal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Pinheiro</dc:creator>
  <cp:lastModifiedBy>Rafael Pinheiro</cp:lastModifiedBy>
  <cp:revision>89</cp:revision>
  <dcterms:created xsi:type="dcterms:W3CDTF">2017-03-23T22:08:08Z</dcterms:created>
  <dcterms:modified xsi:type="dcterms:W3CDTF">2017-07-25T21:45:35Z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0x0101006326179BDCA6A94C94D2AA96B1637D34</vt:lpwstr>
  </property>
</Properties>
</file>