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style14.xml" ContentType="application/vnd.ms-office.chartstyle+xml"/>
  <Override PartName="/ppt/charts/style16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theme/theme1.xml" ContentType="application/vnd.openxmlformats-officedocument.theme+xml"/>
  <Override PartName="/ppt/charts/chart6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16.xml" ContentType="application/vnd.ms-office.chartcolorstyle+xml"/>
  <Override PartName="/ppt/charts/style8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hart8.xml" ContentType="application/vnd.openxmlformats-officedocument.drawingml.chart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colors15.xml" ContentType="application/vnd.ms-office.chartcolorstyle+xml"/>
  <Override PartName="/ppt/charts/style15.xml" ContentType="application/vnd.ms-office.chart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hart9.xml" ContentType="application/vnd.openxmlformats-officedocument.drawingml.chart+xml"/>
  <Override PartName="/ppt/charts/colors8.xml" ContentType="application/vnd.ms-office.chartcolorstyle+xml"/>
  <Override PartName="/ppt/charts/colors9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olors10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89" r:id="rId3"/>
    <p:sldId id="290" r:id="rId4"/>
    <p:sldId id="286" r:id="rId5"/>
    <p:sldId id="288" r:id="rId6"/>
    <p:sldId id="302" r:id="rId7"/>
    <p:sldId id="315" r:id="rId8"/>
    <p:sldId id="306" r:id="rId9"/>
    <p:sldId id="316" r:id="rId10"/>
    <p:sldId id="319" r:id="rId11"/>
    <p:sldId id="318" r:id="rId12"/>
    <p:sldId id="317" r:id="rId13"/>
    <p:sldId id="321" r:id="rId14"/>
    <p:sldId id="322" r:id="rId15"/>
    <p:sldId id="323" r:id="rId16"/>
    <p:sldId id="326" r:id="rId17"/>
    <p:sldId id="325" r:id="rId18"/>
    <p:sldId id="330" r:id="rId19"/>
    <p:sldId id="329" r:id="rId20"/>
    <p:sldId id="303" r:id="rId21"/>
  </p:sldIdLst>
  <p:sldSz cx="12960350" cy="36004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895"/>
    <a:srgbClr val="8FAADC"/>
    <a:srgbClr val="DD6616"/>
    <a:srgbClr val="9BB72E"/>
    <a:srgbClr val="108EA7"/>
    <a:srgbClr val="409A4A"/>
    <a:srgbClr val="B0D8BA"/>
    <a:srgbClr val="7EBF8D"/>
    <a:srgbClr val="2F998A"/>
    <a:srgbClr val="009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7"/>
    <p:restoredTop sz="86482"/>
  </p:normalViewPr>
  <p:slideViewPr>
    <p:cSldViewPr snapToGrid="0" snapToObjects="1">
      <p:cViewPr varScale="1">
        <p:scale>
          <a:sx n="66" d="100"/>
          <a:sy n="66" d="100"/>
        </p:scale>
        <p:origin x="102" y="702"/>
      </p:cViewPr>
      <p:guideLst>
        <p:guide orient="horz" pos="1134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rgbClr val="8FAAD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5C5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solidFill>
                <a:srgbClr val="6FAD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Estruturar a Administração do Aeroporto de Bonito pelo Governo do Estado de Mato Grosso  do Sul.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0.87790000000000001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8800016"/>
        <c:axId val="147606152"/>
      </c:barChart>
      <c:catAx>
        <c:axId val="24880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06152"/>
        <c:crosses val="autoZero"/>
        <c:auto val="1"/>
        <c:lblAlgn val="ctr"/>
        <c:lblOffset val="100"/>
        <c:noMultiLvlLbl val="0"/>
      </c:catAx>
      <c:valAx>
        <c:axId val="14760615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4880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Reestruturar os aeroportos regionais de Coxim e Bonito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2999576"/>
        <c:axId val="172999968"/>
      </c:barChart>
      <c:catAx>
        <c:axId val="172999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999968"/>
        <c:crosses val="autoZero"/>
        <c:auto val="1"/>
        <c:lblAlgn val="ctr"/>
        <c:lblOffset val="100"/>
        <c:noMultiLvlLbl val="0"/>
      </c:catAx>
      <c:valAx>
        <c:axId val="17299996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7299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unidades entregues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2239232"/>
        <c:axId val="252239624"/>
      </c:barChart>
      <c:catAx>
        <c:axId val="25223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2239624"/>
        <c:crosses val="autoZero"/>
        <c:auto val="1"/>
        <c:lblAlgn val="ctr"/>
        <c:lblOffset val="100"/>
        <c:noMultiLvlLbl val="0"/>
      </c:catAx>
      <c:valAx>
        <c:axId val="25223962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5223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Ampliação do fornecimento de gás natural em 207.600m³ por dia para a Industria de celulose Fibria (Projeto Horizonte 2)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4445712"/>
        <c:axId val="314445320"/>
      </c:barChart>
      <c:catAx>
        <c:axId val="31444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4445320"/>
        <c:crosses val="autoZero"/>
        <c:auto val="1"/>
        <c:lblAlgn val="ctr"/>
        <c:lblOffset val="100"/>
        <c:noMultiLvlLbl val="0"/>
      </c:catAx>
      <c:valAx>
        <c:axId val="31444532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1444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smtClean="0"/>
              <a:t>Plano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 smtClean="0"/>
          </a:p>
          <a:p>
            <a:pPr>
              <a:defRPr sz="1600"/>
            </a:pP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4">
                  <c:v>14 km de rede de distribuição de gás natural instalados</c:v>
                </c:pt>
                <c:pt idx="5">
                  <c:v>1000 unidades consumidoras ligadas a rede distribuidora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4">
                  <c:v>0.26700000000000002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0734880"/>
        <c:axId val="170735272"/>
      </c:barChart>
      <c:catAx>
        <c:axId val="17073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735272"/>
        <c:crosses val="autoZero"/>
        <c:auto val="1"/>
        <c:lblAlgn val="ctr"/>
        <c:lblOffset val="100"/>
        <c:noMultiLvlLbl val="0"/>
      </c:catAx>
      <c:valAx>
        <c:axId val="17073527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707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Projeto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Conclusão das obras de expansão das obras em 11 municipios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9874928"/>
        <c:axId val="259875320"/>
      </c:barChart>
      <c:catAx>
        <c:axId val="259874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9875320"/>
        <c:crosses val="autoZero"/>
        <c:auto val="1"/>
        <c:lblAlgn val="ctr"/>
        <c:lblOffset val="100"/>
        <c:noMultiLvlLbl val="0"/>
      </c:catAx>
      <c:valAx>
        <c:axId val="25987532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5987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Conclusão das obras de expansão do sistem de esgotamento sanitário em 19 municípios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9440552"/>
        <c:axId val="248062296"/>
      </c:barChart>
      <c:catAx>
        <c:axId val="14944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062296"/>
        <c:crosses val="autoZero"/>
        <c:auto val="1"/>
        <c:lblAlgn val="ctr"/>
        <c:lblOffset val="100"/>
        <c:noMultiLvlLbl val="0"/>
      </c:catAx>
      <c:valAx>
        <c:axId val="24806229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4944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5597112860899"/>
          <c:y val="0.105782184289065"/>
          <c:w val="0.64070488845144302"/>
          <c:h val="0.77457328668657599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0C-4440-95F5-A364329DDB57}"/>
              </c:ext>
            </c:extLst>
          </c:dPt>
          <c:dPt>
            <c:idx val="1"/>
            <c:bubble3D val="0"/>
            <c:spPr>
              <a:solidFill>
                <a:srgbClr val="EDD89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0C-4440-95F5-A364329DDB57}"/>
              </c:ext>
            </c:extLst>
          </c:dPt>
          <c:dPt>
            <c:idx val="2"/>
            <c:bubble3D val="0"/>
            <c:spPr>
              <a:solidFill>
                <a:srgbClr val="DD661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0C-4440-95F5-A364329DDB5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0C-4440-95F5-A364329DDB57}"/>
              </c:ext>
            </c:extLst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Em planejamento</c:v>
                </c:pt>
                <c:pt idx="1">
                  <c:v>Em análise</c:v>
                </c:pt>
                <c:pt idx="2">
                  <c:v>Em execução</c:v>
                </c:pt>
                <c:pt idx="3">
                  <c:v>Encerramento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0C-4440-95F5-A364329DD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5">
                  <c:v>Promover a regularização fundiária e/ou edilícia de unidades habitacionais 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8772688"/>
        <c:axId val="308776608"/>
      </c:barChart>
      <c:catAx>
        <c:axId val="30877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8776608"/>
        <c:crosses val="autoZero"/>
        <c:auto val="1"/>
        <c:lblAlgn val="ctr"/>
        <c:lblOffset val="100"/>
        <c:noMultiLvlLbl val="0"/>
      </c:catAx>
      <c:valAx>
        <c:axId val="308776608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30877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Processos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6"/>
                <c:pt idx="4">
                  <c:v>Quantidade de unidades habitacionais entregues</c:v>
                </c:pt>
                <c:pt idx="5">
                  <c:v>Quantidade de unidades contratadas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4">
                  <c:v>0.26700000000000002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982904"/>
        <c:axId val="249979376"/>
      </c:barChart>
      <c:catAx>
        <c:axId val="249982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979376"/>
        <c:crosses val="autoZero"/>
        <c:auto val="1"/>
        <c:lblAlgn val="ctr"/>
        <c:lblOffset val="100"/>
        <c:noMultiLvlLbl val="0"/>
      </c:catAx>
      <c:valAx>
        <c:axId val="24997937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4998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Pavimentar 100Km de rodovias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0.77490000000000003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208512"/>
        <c:axId val="147210080"/>
      </c:barChart>
      <c:catAx>
        <c:axId val="14720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210080"/>
        <c:crosses val="autoZero"/>
        <c:auto val="1"/>
        <c:lblAlgn val="ctr"/>
        <c:lblOffset val="100"/>
        <c:noMultiLvlLbl val="0"/>
      </c:catAx>
      <c:valAx>
        <c:axId val="14721008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4720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 100Km de rodovias restauradas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0.2099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7312960"/>
        <c:axId val="257314136"/>
      </c:barChart>
      <c:catAx>
        <c:axId val="25731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7314136"/>
        <c:crosses val="autoZero"/>
        <c:auto val="1"/>
        <c:lblAlgn val="ctr"/>
        <c:lblOffset val="100"/>
        <c:noMultiLvlLbl val="0"/>
      </c:catAx>
      <c:valAx>
        <c:axId val="257314136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5731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500 km de rodovias implantadas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0.4143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583752"/>
        <c:axId val="102584144"/>
      </c:barChart>
      <c:catAx>
        <c:axId val="102583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584144"/>
        <c:crosses val="autoZero"/>
        <c:auto val="1"/>
        <c:lblAlgn val="ctr"/>
        <c:lblOffset val="100"/>
        <c:noMultiLvlLbl val="0"/>
      </c:catAx>
      <c:valAx>
        <c:axId val="10258414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0258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3"/>
                <c:pt idx="2">
                  <c:v>Perenizar travessias, obras de artes especiais e reforma de pontes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2">
                  <c:v>0.879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2133104"/>
        <c:axId val="172132320"/>
      </c:barChart>
      <c:catAx>
        <c:axId val="17213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132320"/>
        <c:crosses val="autoZero"/>
        <c:auto val="1"/>
        <c:lblAlgn val="ctr"/>
        <c:lblOffset val="100"/>
        <c:noMultiLvlLbl val="0"/>
      </c:catAx>
      <c:valAx>
        <c:axId val="172132320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7213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cap="small" baseline="0" dirty="0" err="1" smtClean="0"/>
              <a:t>Planos</a:t>
            </a:r>
            <a:r>
              <a:rPr lang="en-US" sz="1600" cap="small" baseline="0" dirty="0" smtClean="0"/>
              <a:t> de </a:t>
            </a:r>
            <a:r>
              <a:rPr lang="en-US" sz="1600" cap="small" baseline="0" dirty="0" err="1" smtClean="0"/>
              <a:t>ação</a:t>
            </a:r>
            <a:endParaRPr lang="en-US" sz="1600" cap="small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50023407792111696"/>
          <c:y val="0.118404244922198"/>
          <c:w val="0.478223968468871"/>
          <c:h val="0.841557430634391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Porcentagem de execução</c:v>
                </c:pt>
              </c:strCache>
            </c:strRef>
          </c:tx>
          <c:spPr>
            <a:solidFill>
              <a:srgbClr val="2F99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Plan1!$A$2:$A$7</c:f>
              <c:strCache>
                <c:ptCount val="2"/>
                <c:pt idx="1">
                  <c:v>Atender municipios com pavimentação asfáltica, restauração e drenagem urbana</c:v>
                </c:pt>
              </c:strCache>
            </c:strRef>
          </c:cat>
          <c:val>
            <c:numRef>
              <c:f>Plan1!$B$2:$B$7</c:f>
              <c:numCache>
                <c:formatCode>0%</c:formatCode>
                <c:ptCount val="6"/>
                <c:pt idx="1">
                  <c:v>0.83879999999999999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8800800"/>
        <c:axId val="248801192"/>
      </c:barChart>
      <c:catAx>
        <c:axId val="24880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801192"/>
        <c:crosses val="autoZero"/>
        <c:auto val="1"/>
        <c:lblAlgn val="ctr"/>
        <c:lblOffset val="100"/>
        <c:noMultiLvlLbl val="0"/>
      </c:catAx>
      <c:valAx>
        <c:axId val="24880119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4880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</cdr:y>
    </cdr:from>
    <cdr:to>
      <cdr:x>0.99443</cdr:x>
      <cdr:y>0.98405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744579"/>
          <a:ext cx="6448924" cy="168893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D9B7-0557-644B-B7E9-16F5DB9BA7F7}" type="datetimeFigureOut">
              <a:rPr lang="pt-BR" smtClean="0"/>
              <a:t>01/08/2017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4075" y="1143000"/>
            <a:ext cx="11106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F23FB-3C00-8544-B153-D0C693E42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2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83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31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07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284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972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55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3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83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39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97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07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77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5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791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F23FB-3C00-8544-B153-D0C693E4208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589241"/>
            <a:ext cx="9720263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1891070"/>
            <a:ext cx="9720263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8" name="Retângulo 7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6" name="Retângulo 15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261773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27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191691"/>
            <a:ext cx="2794575" cy="305121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191691"/>
            <a:ext cx="8221722" cy="305121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2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2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897613"/>
            <a:ext cx="1117830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2409468"/>
            <a:ext cx="1117830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1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958453"/>
            <a:ext cx="5508149" cy="22844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191691"/>
            <a:ext cx="11178302" cy="6959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882610"/>
            <a:ext cx="5482835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1315164"/>
            <a:ext cx="5482835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882610"/>
            <a:ext cx="5509837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1315164"/>
            <a:ext cx="5509837" cy="193440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37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5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518398"/>
            <a:ext cx="6561177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240030"/>
            <a:ext cx="4180050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518398"/>
            <a:ext cx="6561177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1080135"/>
            <a:ext cx="4180050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191691"/>
            <a:ext cx="1117830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958453"/>
            <a:ext cx="1117830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D784-6A1E-7640-80C8-21C68314A0C1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3337084"/>
            <a:ext cx="437411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3337084"/>
            <a:ext cx="2916079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5728-28E2-8E49-9A5F-2C7C1869C4A7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28774"/>
            <a:ext cx="12960350" cy="71675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9" name="Retângulo 8"/>
          <p:cNvSpPr/>
          <p:nvPr userDrawn="1"/>
        </p:nvSpPr>
        <p:spPr>
          <a:xfrm>
            <a:off x="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0" name="Retângulo 9"/>
          <p:cNvSpPr/>
          <p:nvPr userDrawn="1"/>
        </p:nvSpPr>
        <p:spPr>
          <a:xfrm>
            <a:off x="324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1" name="Retângulo 10"/>
          <p:cNvSpPr/>
          <p:nvPr userDrawn="1"/>
        </p:nvSpPr>
        <p:spPr>
          <a:xfrm>
            <a:off x="324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2" name="Retângulo 11"/>
          <p:cNvSpPr/>
          <p:nvPr userDrawn="1"/>
        </p:nvSpPr>
        <p:spPr>
          <a:xfrm>
            <a:off x="648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3" name="Retângulo 12"/>
          <p:cNvSpPr/>
          <p:nvPr userDrawn="1"/>
        </p:nvSpPr>
        <p:spPr>
          <a:xfrm>
            <a:off x="648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4" name="Retângulo 13"/>
          <p:cNvSpPr/>
          <p:nvPr userDrawn="1"/>
        </p:nvSpPr>
        <p:spPr>
          <a:xfrm>
            <a:off x="9720044" y="-7951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  <p:sp>
        <p:nvSpPr>
          <p:cNvPr id="15" name="Retângulo 14"/>
          <p:cNvSpPr/>
          <p:nvPr userDrawn="1"/>
        </p:nvSpPr>
        <p:spPr>
          <a:xfrm>
            <a:off x="9720044" y="1792049"/>
            <a:ext cx="3240000" cy="18000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/>
          </a:p>
        </p:txBody>
      </p:sp>
    </p:spTree>
    <p:extLst>
      <p:ext uri="{BB962C8B-B14F-4D97-AF65-F5344CB8AC3E}">
        <p14:creationId xmlns:p14="http://schemas.microsoft.com/office/powerpoint/2010/main" val="34872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3240175" y="2018088"/>
            <a:ext cx="6478659" cy="1278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SECRETARIA DE ESTADO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INFRAESTRUTURA</a:t>
            </a:r>
          </a:p>
          <a:p>
            <a:pPr>
              <a:lnSpc>
                <a:spcPct val="100000"/>
              </a:lnSpc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Julho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 2017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240175" y="579401"/>
            <a:ext cx="6480000" cy="444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REUNIÃO MENSAL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20175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59031841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a implantação de rodovias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Implantar 500 km de rodovias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implantadas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Francisco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Olazar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70408351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Perenizar travessias, obras de artes especiais e reforma de pontes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35 pontes de concreto concluídas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Francisco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Olazar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Foram concluídas 30 pontes.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82488818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Atender municípios com pavimentação asfáltica, restauração e drenagem urbana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Conclusão de obras em 35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munnicipios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Convênios de repasse para obras efetivados com 31 municípios.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Francisco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Olazar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514636111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Estruturar a administração do aeroporto de Bonito pelo governo do estado de mato grosso do sul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Aeroporto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 funcionamento sob administração do governo Estadual.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Katiane Franco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Finalizando a Intervenção do Estado.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98755515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Reestruturar os aeroportos  regionais de coxim e bonito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Cercamento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padrão ICAO e Recapeamento da pista e do pátio do aeroporto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de Coxim.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Recapeamento e sinalização horizontal da pista e ampliação da seção de combate a incêndios do Aeroporto Regional de Bonito.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Katiane Franco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800225"/>
            <a:ext cx="3123035" cy="1501990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Iniciativa retornou da análise em 01/08/2017.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2355" y="1763999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932615080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Adequar unidades habitacionais através do 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cartão reforma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700 unidades contratadas.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Maria de Lourdes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Araujo.Regiane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Schio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96433" y="1566092"/>
            <a:ext cx="2968482" cy="177026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Aguardando abertura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inscrições.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30937089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Aumentar a distribuição de gás natural em três lagoas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Ampliação do fornecimento de gás natural em 207.600m³ por dia para a indústria de celulose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Fibria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(Projeto Horizonte 2)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pt-BR" sz="12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Regiane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Schio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96433" y="1566092"/>
            <a:ext cx="2968482" cy="177026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Iniciativa Concluída.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50870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"/>
          <p:cNvSpPr/>
          <p:nvPr/>
        </p:nvSpPr>
        <p:spPr>
          <a:xfrm>
            <a:off x="43357" y="98064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37135350"/>
              </p:ext>
            </p:extLst>
          </p:nvPr>
        </p:nvGraphicFramePr>
        <p:xfrm>
          <a:off x="36097" y="55646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Expandir a rede de distribuição de gás natural em campo Grande</a:t>
            </a:r>
            <a:endParaRPr lang="pt-BR" sz="16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6481803" y="596717"/>
            <a:ext cx="647532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Entrega: 14km de Rede de distribuição de gás natural instalados na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Coronel Antonino e nas Ruas Vitório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Zeolla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Marques de Pombal,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Spipe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Calargeo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Muler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1000 unidades consumidoras ligadas à rede de distribuição de gás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	</a:t>
            </a:r>
          </a:p>
          <a:p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Regiane </a:t>
            </a:r>
            <a:r>
              <a:rPr lang="pt-BR" sz="1200" cap="sm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Schio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78742369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Promover a universalização do abastecimento de água</a:t>
            </a:r>
            <a:endParaRPr lang="pt-BR" sz="1600" cap="sm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Entrega</a:t>
            </a:r>
            <a:r>
              <a:rPr lang="pt-BR" sz="1200" cap="small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Conclusão das obras de expansão e melhoria do sistema de abastecimento de água em 11 municípios.</a:t>
            </a:r>
            <a:endParaRPr lang="pt-BR" sz="1200" cap="small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t-BR" sz="1200" cap="small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endParaRPr lang="pt-BR" sz="1200" cap="small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Gerente: </a:t>
            </a:r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Maria de Lourdes Vilela</a:t>
            </a:r>
            <a:endParaRPr lang="pt-BR" sz="1200" cap="sm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96433" y="1566092"/>
            <a:ext cx="2968482" cy="177026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DESTAQUES:</a:t>
            </a:r>
          </a:p>
          <a:p>
            <a:r>
              <a:rPr lang="pt-B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Iniciativa não executada no sistema.</a:t>
            </a:r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31674459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Expandir o acesso a rede de esgoto</a:t>
            </a:r>
            <a:endParaRPr lang="pt-BR" sz="1600" cap="sm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Entrega</a:t>
            </a:r>
            <a:r>
              <a:rPr lang="pt-BR" sz="1200" cap="small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Conclusão das obras de expansão do sistema de esgotamento sanitário em 19 </a:t>
            </a:r>
            <a:r>
              <a:rPr lang="pt-BR" sz="1200" cap="small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municipios</a:t>
            </a:r>
            <a:endParaRPr lang="pt-BR" sz="1200" cap="small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t-BR" sz="1200" cap="small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endParaRPr lang="pt-BR" sz="1200" cap="small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Gerente: </a:t>
            </a:r>
            <a:r>
              <a:rPr lang="pt-BR" sz="1200" cap="small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Maria de Lourdes Vilela</a:t>
            </a:r>
            <a:endParaRPr lang="pt-BR" sz="1200" cap="small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96433" y="1566092"/>
            <a:ext cx="2968482" cy="1770268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DESTAQUES:</a:t>
            </a:r>
          </a:p>
          <a:p>
            <a:endParaRPr lang="pt-B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MAPA ESTRATÉGICO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24" y="526070"/>
            <a:ext cx="5173301" cy="28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40175" y="1499724"/>
            <a:ext cx="6408792" cy="205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Francisco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olazar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neto– </a:t>
            </a:r>
            <a:r>
              <a:rPr lang="pt-BR" sz="13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focal</a:t>
            </a: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maria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almeida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Elizangela franco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vicari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300" cap="sm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pt-BR" sz="1300" cap="smal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3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941" y="37205"/>
            <a:ext cx="1423278" cy="4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MODELO DE MONITORAMENTO</a:t>
            </a:r>
            <a:endParaRPr lang="pt-BR" sz="1800" b="1" dirty="0">
              <a:solidFill>
                <a:srgbClr val="A7C02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6565994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3459114" y="2791202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399155" y="2931550"/>
            <a:ext cx="834017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99155" y="2459094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Ponto Focal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813150" y="1316125"/>
            <a:ext cx="1031664" cy="2177702"/>
          </a:xfrm>
          <a:prstGeom prst="roundRect">
            <a:avLst/>
          </a:prstGeom>
          <a:solidFill>
            <a:srgbClr val="9BB72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charset="0"/>
                <a:ea typeface="Arial" charset="0"/>
                <a:cs typeface="Arial" charset="0"/>
              </a:rPr>
              <a:t>Reunião mensal por Secretaria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219962" y="858131"/>
            <a:ext cx="1203705" cy="890127"/>
          </a:xfrm>
          <a:prstGeom prst="roundRect">
            <a:avLst/>
          </a:prstGeom>
          <a:solidFill>
            <a:srgbClr val="409A4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Reunião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Gestão</a:t>
            </a:r>
            <a:r>
              <a:rPr lang="fr-FR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1200" dirty="0" err="1">
                <a:latin typeface="Arial" charset="0"/>
                <a:ea typeface="Arial" charset="0"/>
                <a:cs typeface="Arial" charset="0"/>
              </a:rPr>
              <a:t>Executiva</a:t>
            </a:r>
            <a:endParaRPr lang="fr-FR" sz="1200" dirty="0">
              <a:latin typeface="Arial" charset="0"/>
              <a:ea typeface="Arial" charset="0"/>
              <a:cs typeface="Arial" charset="0"/>
            </a:endParaRPr>
          </a:p>
          <a:p>
            <a:pPr lvl="0" algn="ctr"/>
            <a:r>
              <a:rPr lang="fr-FR" sz="105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FR" sz="1050" dirty="0" err="1">
                <a:latin typeface="Arial" charset="0"/>
                <a:ea typeface="Arial" charset="0"/>
                <a:cs typeface="Arial" charset="0"/>
              </a:rPr>
              <a:t>bimestral</a:t>
            </a:r>
            <a:r>
              <a:rPr lang="fr-FR" sz="1050" dirty="0">
                <a:latin typeface="Arial" charset="0"/>
                <a:ea typeface="Arial" charset="0"/>
                <a:cs typeface="Arial" charset="0"/>
              </a:rPr>
              <a:t>)</a:t>
            </a:r>
            <a:endParaRPr lang="pt-BR" sz="1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79576" y="1837677"/>
            <a:ext cx="2129367" cy="1656150"/>
            <a:chOff x="4279576" y="1837677"/>
            <a:chExt cx="2129367" cy="165615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4279576" y="2836631"/>
              <a:ext cx="1230832" cy="657196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Preenchimento </a:t>
              </a:r>
              <a:r>
                <a:rPr lang="pt-BR" sz="1200" b="1" dirty="0">
                  <a:latin typeface="Arial" charset="0"/>
                  <a:ea typeface="Arial" charset="0"/>
                  <a:cs typeface="Arial" charset="0"/>
                </a:rPr>
                <a:t>contínuo </a:t>
              </a:r>
              <a:endParaRPr lang="pt-BR" sz="1100" b="1" dirty="0"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no sistema</a:t>
              </a:r>
            </a:p>
          </p:txBody>
        </p:sp>
        <p:sp>
          <p:nvSpPr>
            <p:cNvPr id="17" name="Retângulo de cantos arredondados 16"/>
            <p:cNvSpPr/>
            <p:nvPr/>
          </p:nvSpPr>
          <p:spPr>
            <a:xfrm>
              <a:off x="5567050" y="1837677"/>
              <a:ext cx="841893" cy="1656149"/>
            </a:xfrm>
            <a:prstGeom prst="roundRect">
              <a:avLst/>
            </a:prstGeom>
            <a:solidFill>
              <a:srgbClr val="108EA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Rodada de </a:t>
              </a:r>
              <a:r>
                <a:rPr lang="pt-BR" sz="1100" i="1" dirty="0">
                  <a:latin typeface="Arial" charset="0"/>
                  <a:ea typeface="Arial" charset="0"/>
                  <a:cs typeface="Arial" charset="0"/>
                </a:rPr>
                <a:t>feedback</a:t>
              </a:r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 mensal</a:t>
              </a:r>
            </a:p>
            <a:p>
              <a:pPr algn="ctr"/>
              <a:r>
                <a:rPr lang="pt-BR" sz="1100" dirty="0">
                  <a:latin typeface="Arial" charset="0"/>
                  <a:ea typeface="Arial" charset="0"/>
                  <a:cs typeface="Arial" charset="0"/>
                </a:rPr>
                <a:t>por iniciativa</a:t>
              </a:r>
            </a:p>
          </p:txBody>
        </p:sp>
        <p:sp>
          <p:nvSpPr>
            <p:cNvPr id="20" name="Seta para baixo 19"/>
            <p:cNvSpPr/>
            <p:nvPr/>
          </p:nvSpPr>
          <p:spPr>
            <a:xfrm rot="20881868">
              <a:off x="5394259" y="2690570"/>
              <a:ext cx="173132" cy="126689"/>
            </a:xfrm>
            <a:prstGeom prst="downArrow">
              <a:avLst/>
            </a:prstGeom>
            <a:solidFill>
              <a:srgbClr val="108EA7"/>
            </a:solidFill>
            <a:ln>
              <a:noFill/>
            </a:ln>
            <a:scene3d>
              <a:camera prst="orthographicFront">
                <a:rot lat="0" lon="0" rev="8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 dirty="0"/>
            </a:p>
          </p:txBody>
        </p:sp>
      </p:grpSp>
      <p:sp>
        <p:nvSpPr>
          <p:cNvPr id="21" name="Seta para baixo 20"/>
          <p:cNvSpPr/>
          <p:nvPr/>
        </p:nvSpPr>
        <p:spPr>
          <a:xfrm rot="1519779">
            <a:off x="6610344" y="1960118"/>
            <a:ext cx="173132" cy="126689"/>
          </a:xfrm>
          <a:prstGeom prst="downArrow">
            <a:avLst/>
          </a:prstGeom>
          <a:solidFill>
            <a:srgbClr val="108EA7"/>
          </a:solidFill>
          <a:ln>
            <a:noFill/>
          </a:ln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2" name="Seta para baixo 21"/>
          <p:cNvSpPr/>
          <p:nvPr/>
        </p:nvSpPr>
        <p:spPr>
          <a:xfrm>
            <a:off x="7896418" y="1415896"/>
            <a:ext cx="173132" cy="126689"/>
          </a:xfrm>
          <a:prstGeom prst="downArrow">
            <a:avLst/>
          </a:prstGeom>
          <a:solidFill>
            <a:srgbClr val="9BB72E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23" name="CaixaDeTexto 22"/>
          <p:cNvSpPr txBox="1"/>
          <p:nvPr/>
        </p:nvSpPr>
        <p:spPr>
          <a:xfrm>
            <a:off x="3399155" y="414923"/>
            <a:ext cx="968909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u="sng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Atores</a:t>
            </a:r>
            <a:endParaRPr lang="pt-BR" sz="1400" u="sng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739995" y="314284"/>
            <a:ext cx="120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Operacional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911974" y="314284"/>
            <a:ext cx="834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Tático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8227490" y="314284"/>
            <a:ext cx="118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Nível Estratégico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399155" y="1901399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Setorialista</a:t>
            </a:r>
            <a:endParaRPr lang="pt-BR" sz="1200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399155" y="1436037"/>
            <a:ext cx="1311670" cy="18466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Secretário 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399155" y="878342"/>
            <a:ext cx="1311670" cy="276999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200" cap="sm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Governador</a:t>
            </a:r>
          </a:p>
        </p:txBody>
      </p:sp>
      <p:cxnSp>
        <p:nvCxnSpPr>
          <p:cNvPr id="31" name="Conector reto 6"/>
          <p:cNvCxnSpPr/>
          <p:nvPr/>
        </p:nvCxnSpPr>
        <p:spPr>
          <a:xfrm>
            <a:off x="3459114" y="2318746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6"/>
          <p:cNvCxnSpPr/>
          <p:nvPr/>
        </p:nvCxnSpPr>
        <p:spPr>
          <a:xfrm>
            <a:off x="3459114" y="1278755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6"/>
          <p:cNvCxnSpPr/>
          <p:nvPr/>
        </p:nvCxnSpPr>
        <p:spPr>
          <a:xfrm>
            <a:off x="3459114" y="1761051"/>
            <a:ext cx="604212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5"/>
          <p:cNvCxnSpPr/>
          <p:nvPr/>
        </p:nvCxnSpPr>
        <p:spPr>
          <a:xfrm>
            <a:off x="8091810" y="538154"/>
            <a:ext cx="0" cy="29556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FASES DA INICIATIVA DENTRO DO SISTEMA</a:t>
            </a:r>
          </a:p>
        </p:txBody>
      </p:sp>
      <p:grpSp>
        <p:nvGrpSpPr>
          <p:cNvPr id="11" name="Group 31"/>
          <p:cNvGrpSpPr/>
          <p:nvPr/>
        </p:nvGrpSpPr>
        <p:grpSpPr>
          <a:xfrm>
            <a:off x="3267471" y="799309"/>
            <a:ext cx="6473268" cy="627178"/>
            <a:chOff x="-71406" y="1356924"/>
            <a:chExt cx="8799456" cy="627178"/>
          </a:xfrm>
        </p:grpSpPr>
        <p:sp>
          <p:nvSpPr>
            <p:cNvPr id="12" name="TextBox 32"/>
            <p:cNvSpPr txBox="1"/>
            <p:nvPr/>
          </p:nvSpPr>
          <p:spPr>
            <a:xfrm>
              <a:off x="-71406" y="1356924"/>
              <a:ext cx="24070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EM PREENCHIMENTO NO SISTEMA</a:t>
              </a:r>
            </a:p>
            <a:p>
              <a:pPr algn="ctr"/>
              <a:r>
                <a:rPr lang="pt-BR" sz="1100" dirty="0">
                  <a:solidFill>
                    <a:srgbClr val="8FAADC"/>
                  </a:solidFill>
                  <a:latin typeface="Arial" charset="0"/>
                  <a:ea typeface="Arial" charset="0"/>
                  <a:cs typeface="Arial" charset="0"/>
                </a:rPr>
                <a:t>(Gerente da iniciativa)</a:t>
              </a:r>
            </a:p>
          </p:txBody>
        </p:sp>
        <p:sp>
          <p:nvSpPr>
            <p:cNvPr id="13" name="TextBox 33"/>
            <p:cNvSpPr txBox="1"/>
            <p:nvPr/>
          </p:nvSpPr>
          <p:spPr>
            <a:xfrm>
              <a:off x="2505708" y="1411795"/>
              <a:ext cx="180241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EM ANÁLISE</a:t>
              </a:r>
            </a:p>
            <a:p>
              <a:pPr algn="ctr"/>
              <a:r>
                <a:rPr lang="pt-BR" sz="1100" b="1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pt-BR" sz="1100" dirty="0">
                  <a:solidFill>
                    <a:srgbClr val="E5C55E"/>
                  </a:solidFill>
                  <a:latin typeface="Arial" charset="0"/>
                  <a:ea typeface="Arial" charset="0"/>
                  <a:cs typeface="Arial" charset="0"/>
                </a:rPr>
                <a:t>SEGOV)</a:t>
              </a:r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4497803" y="1383938"/>
              <a:ext cx="20559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EM OPERAÇÃO NO SISTEMA</a:t>
              </a:r>
            </a:p>
            <a:p>
              <a:pPr algn="ctr"/>
              <a:r>
                <a:rPr lang="pt-BR" sz="1100" dirty="0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rPr>
                <a:t>(Equipe da iniciativa)</a:t>
              </a:r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6694564" y="1466387"/>
              <a:ext cx="20334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>
                  <a:solidFill>
                    <a:srgbClr val="DF6715"/>
                  </a:solidFill>
                  <a:latin typeface="Arial" charset="0"/>
                  <a:ea typeface="Arial" charset="0"/>
                  <a:cs typeface="Arial" charset="0"/>
                </a:defRPr>
              </a:lvl1pPr>
            </a:lstStyle>
            <a:p>
              <a:pPr algn="ctr"/>
              <a:r>
                <a:rPr lang="pt-BR" sz="1100" dirty="0">
                  <a:solidFill>
                    <a:srgbClr val="70AD47"/>
                  </a:solidFill>
                </a:rPr>
                <a:t>ENCERRAMENTO</a:t>
              </a:r>
            </a:p>
            <a:p>
              <a:pPr algn="ctr"/>
              <a:r>
                <a:rPr lang="pt-BR" sz="1100" b="0" dirty="0">
                  <a:solidFill>
                    <a:srgbClr val="70AD47"/>
                  </a:solidFill>
                </a:rPr>
                <a:t>(Equipe da iniciativa)</a:t>
              </a:r>
            </a:p>
          </p:txBody>
        </p:sp>
        <p:sp>
          <p:nvSpPr>
            <p:cNvPr id="16" name="Chevron 36"/>
            <p:cNvSpPr/>
            <p:nvPr/>
          </p:nvSpPr>
          <p:spPr>
            <a:xfrm>
              <a:off x="2262367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7" name="Chevron 37"/>
            <p:cNvSpPr/>
            <p:nvPr/>
          </p:nvSpPr>
          <p:spPr>
            <a:xfrm>
              <a:off x="4254463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  <p:sp>
          <p:nvSpPr>
            <p:cNvPr id="18" name="Chevron 38"/>
            <p:cNvSpPr/>
            <p:nvPr/>
          </p:nvSpPr>
          <p:spPr>
            <a:xfrm>
              <a:off x="6543555" y="1551185"/>
              <a:ext cx="253527" cy="305994"/>
            </a:xfrm>
            <a:prstGeom prst="chevron">
              <a:avLst/>
            </a:prstGeom>
            <a:solidFill>
              <a:srgbClr val="174489">
                <a:alpha val="5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>
                <a:solidFill>
                  <a:srgbClr val="174489"/>
                </a:solidFill>
              </a:endParaRPr>
            </a:p>
          </p:txBody>
        </p:sp>
      </p:grpSp>
      <p:graphicFrame>
        <p:nvGraphicFramePr>
          <p:cNvPr id="19" name="Gráfico 6"/>
          <p:cNvGraphicFramePr/>
          <p:nvPr>
            <p:extLst>
              <p:ext uri="{D42A27DB-BD31-4B8C-83A1-F6EECF244321}">
                <p14:modId xmlns:p14="http://schemas.microsoft.com/office/powerpoint/2010/main" val="3488625784"/>
              </p:ext>
            </p:extLst>
          </p:nvPr>
        </p:nvGraphicFramePr>
        <p:xfrm>
          <a:off x="6980002" y="1812813"/>
          <a:ext cx="2307451" cy="18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6"/>
          <p:cNvGraphicFramePr/>
          <p:nvPr>
            <p:extLst>
              <p:ext uri="{D42A27DB-BD31-4B8C-83A1-F6EECF244321}">
                <p14:modId xmlns:p14="http://schemas.microsoft.com/office/powerpoint/2010/main" val="3362041972"/>
              </p:ext>
            </p:extLst>
          </p:nvPr>
        </p:nvGraphicFramePr>
        <p:xfrm>
          <a:off x="3793671" y="1666874"/>
          <a:ext cx="2245179" cy="206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6489245" y="1799165"/>
            <a:ext cx="12626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Julho 2017</a:t>
            </a:r>
            <a:endParaRPr lang="pt-BR" sz="140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16063" y="1800919"/>
            <a:ext cx="126268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Junho 2017</a:t>
            </a:r>
            <a:endParaRPr lang="pt-BR" sz="1400" cap="small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47471" y="0"/>
            <a:ext cx="3240175" cy="36004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240175" y="81888"/>
            <a:ext cx="6480000" cy="44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PONTOS DE ATENÇÃO RELACIONADOS AO </a:t>
            </a:r>
            <a:r>
              <a:rPr lang="pt-BR" sz="1800" b="1" dirty="0">
                <a:solidFill>
                  <a:srgbClr val="A7C026"/>
                </a:solidFill>
                <a:latin typeface="Arial" charset="0"/>
                <a:ea typeface="Arial" charset="0"/>
                <a:cs typeface="Arial" charset="0"/>
              </a:rPr>
              <a:t>SISTEMA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589361" y="910849"/>
            <a:ext cx="569111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No módulo plano de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ação,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atenção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ao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preenchimento do item %real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400" cap="small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Atenção em anexar os documentos de comprovação e acompanhamento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400" cap="small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Em todos os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módulos,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mesmo que a atividade registrada no período ainda não tenha sido </a:t>
            </a:r>
            <a:r>
              <a:rPr lang="pt-BR" sz="1400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concluída, </a:t>
            </a:r>
            <a:r>
              <a:rPr lang="pt-BR" sz="1400" cap="sm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é importante que o gerente registre um percentual de andamento da atividade.</a:t>
            </a:r>
          </a:p>
        </p:txBody>
      </p:sp>
    </p:spTree>
    <p:extLst>
      <p:ext uri="{BB962C8B-B14F-4D97-AF65-F5344CB8AC3E}">
        <p14:creationId xmlns:p14="http://schemas.microsoft.com/office/powerpoint/2010/main" val="1790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3"/>
          <p:cNvSpPr txBox="1"/>
          <p:nvPr/>
        </p:nvSpPr>
        <p:spPr>
          <a:xfrm>
            <a:off x="6481803" y="91233"/>
            <a:ext cx="64753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Promover a regularização fundiária e/ou edílica de unidades habitacionais quitadas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6481803" y="596717"/>
            <a:ext cx="64753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700 títulos de propriedade do terreno com unidade habitacional quitada e em nome do beneficiário entregues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Gerente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 Suplente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Silvia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Wainberg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tângulo de cantos arredondados 1"/>
          <p:cNvSpPr/>
          <p:nvPr/>
        </p:nvSpPr>
        <p:spPr>
          <a:xfrm>
            <a:off x="36097" y="450870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20617036"/>
              </p:ext>
            </p:extLst>
          </p:nvPr>
        </p:nvGraphicFramePr>
        <p:xfrm>
          <a:off x="1" y="0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507" y="1817917"/>
            <a:ext cx="6472111" cy="1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50870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"/>
          <p:cNvSpPr/>
          <p:nvPr/>
        </p:nvSpPr>
        <p:spPr>
          <a:xfrm>
            <a:off x="43357" y="98064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4387991"/>
              </p:ext>
            </p:extLst>
          </p:nvPr>
        </p:nvGraphicFramePr>
        <p:xfrm>
          <a:off x="36097" y="55646"/>
          <a:ext cx="6485020" cy="348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Garantir acesso a novas moradias populares e entregar unidades habitacionais</a:t>
            </a:r>
            <a:endParaRPr lang="pt-BR" sz="1600" cap="sm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aixaDeTexto 5"/>
          <p:cNvSpPr txBox="1"/>
          <p:nvPr/>
        </p:nvSpPr>
        <p:spPr>
          <a:xfrm>
            <a:off x="6481803" y="596717"/>
            <a:ext cx="6475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pt-BR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700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títulos de propriedade do terreno com unidade habitacional quitada e em nome do beneficiário entregues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Gerente: Helena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Nicareta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021" y="1703587"/>
            <a:ext cx="6472111" cy="17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92362788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pavimentar</a:t>
            </a:r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100 Km de rodovias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 Km de rodovias pavimentadas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Francisco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Olazar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1"/>
          <p:cNvSpPr/>
          <p:nvPr/>
        </p:nvSpPr>
        <p:spPr>
          <a:xfrm>
            <a:off x="36097" y="434698"/>
            <a:ext cx="6388767" cy="468000"/>
          </a:xfrm>
          <a:prstGeom prst="roundRect">
            <a:avLst/>
          </a:prstGeom>
          <a:solidFill>
            <a:srgbClr val="B0D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60569109"/>
              </p:ext>
            </p:extLst>
          </p:nvPr>
        </p:nvGraphicFramePr>
        <p:xfrm>
          <a:off x="1" y="0"/>
          <a:ext cx="6485020" cy="9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2"/>
          <p:cNvSpPr/>
          <p:nvPr/>
        </p:nvSpPr>
        <p:spPr>
          <a:xfrm>
            <a:off x="6485021" y="-1"/>
            <a:ext cx="6475329" cy="352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3"/>
          <p:cNvSpPr txBox="1"/>
          <p:nvPr/>
        </p:nvSpPr>
        <p:spPr>
          <a:xfrm>
            <a:off x="6481803" y="91233"/>
            <a:ext cx="6475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Restaurar 100 Km de rodovias</a:t>
            </a:r>
            <a:endParaRPr lang="pt-BR" sz="16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6481803" y="596717"/>
            <a:ext cx="6475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Entrega</a:t>
            </a:r>
            <a:r>
              <a:rPr lang="pt-BR" sz="12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 Km de rodovias restauradas.</a:t>
            </a:r>
          </a:p>
          <a:p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Gerente: Francisco </a:t>
            </a:r>
            <a:r>
              <a:rPr lang="pt-BR" sz="12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Olazar</a:t>
            </a:r>
            <a:r>
              <a:rPr lang="pt-BR" sz="1200" cap="sm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Neto</a:t>
            </a:r>
            <a:endParaRPr lang="pt-BR" sz="1200" cap="sm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ângulo de cantos arredondados 8"/>
          <p:cNvSpPr/>
          <p:nvPr/>
        </p:nvSpPr>
        <p:spPr>
          <a:xfrm>
            <a:off x="6545178" y="1222720"/>
            <a:ext cx="3123035" cy="2079495"/>
          </a:xfrm>
          <a:prstGeom prst="roundRect">
            <a:avLst>
              <a:gd name="adj" fmla="val 3310"/>
            </a:avLst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DESTAQUES:</a:t>
            </a:r>
          </a:p>
          <a:p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566" y="1073068"/>
            <a:ext cx="325858" cy="29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26179BDCA6A94C94D2AA96B1637D34" ma:contentTypeVersion="0" ma:contentTypeDescription="Crie um novo documento." ma:contentTypeScope="" ma:versionID="f6957231c9edb31f9264ec1623bd91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b358bd3c4937f8c29cf3e1e721863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84334E-A758-4520-A7B6-405328F38CA0}"/>
</file>

<file path=customXml/itemProps2.xml><?xml version="1.0" encoding="utf-8"?>
<ds:datastoreItem xmlns:ds="http://schemas.openxmlformats.org/officeDocument/2006/customXml" ds:itemID="{632A8D88-C4A1-4F85-B13C-9606EFA9C629}"/>
</file>

<file path=customXml/itemProps3.xml><?xml version="1.0" encoding="utf-8"?>
<ds:datastoreItem xmlns:ds="http://schemas.openxmlformats.org/officeDocument/2006/customXml" ds:itemID="{46EB32BB-D6CD-4504-9FEF-B396C46BB03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</TotalTime>
  <Words>675</Words>
  <Application>Microsoft Office PowerPoint</Application>
  <PresentationFormat>Personalizar</PresentationFormat>
  <Paragraphs>163</Paragraphs>
  <Slides>20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Pinheiro</dc:creator>
  <cp:lastModifiedBy>SPGE</cp:lastModifiedBy>
  <cp:revision>121</cp:revision>
  <dcterms:created xsi:type="dcterms:W3CDTF">2017-03-23T22:08:08Z</dcterms:created>
  <dcterms:modified xsi:type="dcterms:W3CDTF">2017-08-01T19:41:58Z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0x0101006326179BDCA6A94C94D2AA96B1637D34</vt:lpwstr>
  </property>
</Properties>
</file>