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6.xml" ContentType="application/vnd.openxmlformats-officedocument.presentationml.slide+xml"/>
  <Override PartName="/ppt/slides/slide22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5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0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olors20.xml" ContentType="application/vnd.ms-office.chartcolorstyle+xml"/>
  <Override PartName="/ppt/charts/style7.xml" ContentType="application/vnd.ms-office.chartstyle+xml"/>
  <Override PartName="/ppt/charts/colors7.xml" ContentType="application/vnd.ms-office.chartcolorstyle+xml"/>
  <Override PartName="/ppt/charts/chart7.xml" ContentType="application/vnd.openxmlformats-officedocument.drawingml.chart+xml"/>
  <Override PartName="/ppt/charts/colors6.xml" ContentType="application/vnd.ms-office.chartcolorstyle+xml"/>
  <Override PartName="/ppt/charts/style6.xml" ContentType="application/vnd.ms-office.chartstyle+xml"/>
  <Override PartName="/ppt/charts/chart6.xml" ContentType="application/vnd.openxmlformats-officedocument.drawingml.chart+xml"/>
  <Override PartName="/ppt/charts/chart8.xml" ContentType="application/vnd.openxmlformats-officedocument.drawingml.chart+xml"/>
  <Override PartName="/ppt/charts/style8.xml" ContentType="application/vnd.ms-office.chart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9.xml" ContentType="application/vnd.ms-office.chartcolorstyle+xml"/>
  <Override PartName="/ppt/charts/style9.xml" ContentType="application/vnd.ms-office.chartstyle+xml"/>
  <Override PartName="/ppt/charts/chart9.xml" ContentType="application/vnd.openxmlformats-officedocument.drawingml.chart+xml"/>
  <Override PartName="/ppt/charts/colors8.xml" ContentType="application/vnd.ms-office.chartcolorstyle+xml"/>
  <Override PartName="/ppt/charts/colors5.xml" ContentType="application/vnd.ms-office.chartcolorstyle+xml"/>
  <Override PartName="/ppt/charts/style5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style1.xml" ContentType="application/vnd.ms-office.chartstyle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theme/theme1.xml" ContentType="application/vnd.openxmlformats-officedocument.them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charts/colors4.xml" ContentType="application/vnd.ms-office.chartcolorstyle+xml"/>
  <Override PartName="/ppt/charts/style4.xml" ContentType="application/vnd.ms-office.chartstyle+xml"/>
  <Override PartName="/ppt/charts/chart4.xml" ContentType="application/vnd.openxmlformats-officedocument.drawingml.chart+xml"/>
  <Override PartName="/ppt/charts/colors3.xml" ContentType="application/vnd.ms-office.chartcolorstyle+xml"/>
  <Override PartName="/ppt/charts/style3.xml" ContentType="application/vnd.ms-office.chartstyle+xml"/>
  <Override PartName="/ppt/charts/chart23.xml" ContentType="application/vnd.openxmlformats-officedocument.drawingml.chart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style18.xml" ContentType="application/vnd.ms-office.chartstyle+xml"/>
  <Override PartName="/ppt/charts/chart18.xml" ContentType="application/vnd.openxmlformats-officedocument.drawingml.chart+xml"/>
  <Override PartName="/ppt/charts/colors17.xml" ContentType="application/vnd.ms-office.chartcolorstyle+xml"/>
  <Override PartName="/ppt/charts/chart17.xml" ContentType="application/vnd.openxmlformats-officedocument.drawingml.chart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colors22.xml" ContentType="application/vnd.ms-office.chartcolorstyle+xml"/>
  <Override PartName="/ppt/charts/style22.xml" ContentType="application/vnd.ms-office.chartstyle+xml"/>
  <Override PartName="/ppt/charts/chart22.xml" ContentType="application/vnd.openxmlformats-officedocument.drawingml.chart+xml"/>
  <Override PartName="/ppt/charts/colors21.xml" ContentType="application/vnd.ms-office.chartcolorstyle+xml"/>
  <Override PartName="/ppt/charts/style21.xml" ContentType="application/vnd.ms-office.chartstyle+xml"/>
  <Override PartName="/ppt/charts/chart21.xml" ContentType="application/vnd.openxmlformats-officedocument.drawingml.chart+xml"/>
  <Override PartName="/ppt/charts/style20.xml" ContentType="application/vnd.ms-office.chartstyle+xml"/>
  <Override PartName="/ppt/charts/style17.xml" ContentType="application/vnd.ms-office.chartstyle+xml"/>
  <Override PartName="/ppt/charts/style16.xml" ContentType="application/vnd.ms-office.chart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2.xml" ContentType="application/vnd.ms-office.chartcolorstyle+xml"/>
  <Override PartName="/ppt/charts/style12.xml" ContentType="application/vnd.ms-office.chartstyle+xml"/>
  <Override PartName="/ppt/charts/chart12.xml" ContentType="application/vnd.openxmlformats-officedocument.drawingml.chart+xml"/>
  <Override PartName="/ppt/charts/colors11.xml" ContentType="application/vnd.ms-office.chartcolorstyle+xml"/>
  <Override PartName="/ppt/charts/style11.xml" ContentType="application/vnd.ms-office.chartstyle+xml"/>
  <Override PartName="/ppt/charts/colors13.xml" ContentType="application/vnd.ms-office.chartcolorstyle+xml"/>
  <Override PartName="/ppt/charts/colors16.xml" ContentType="application/vnd.ms-office.chartcolorstyle+xml"/>
  <Override PartName="/ppt/charts/chart16.xml" ContentType="application/vnd.openxmlformats-officedocument.drawingml.chart+xml"/>
  <Override PartName="/ppt/charts/colors15.xml" ContentType="application/vnd.ms-office.chartcolorstyle+xml"/>
  <Override PartName="/ppt/charts/style15.xml" ContentType="application/vnd.ms-office.chartstyle+xml"/>
  <Override PartName="/ppt/charts/chart15.xml" ContentType="application/vnd.openxmlformats-officedocument.drawingml.chart+xml"/>
  <Override PartName="/ppt/charts/colors14.xml" ContentType="application/vnd.ms-office.chartcolorstyle+xml"/>
  <Override PartName="/ppt/charts/style14.xml" ContentType="application/vnd.ms-office.chartstyle+xml"/>
  <Override PartName="/ppt/charts/chart14.xml" ContentType="application/vnd.openxmlformats-officedocument.drawingml.char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3"/>
  </p:notesMasterIdLst>
  <p:sldIdLst>
    <p:sldId id="256" r:id="rId2"/>
    <p:sldId id="289" r:id="rId3"/>
    <p:sldId id="290" r:id="rId4"/>
    <p:sldId id="286" r:id="rId5"/>
    <p:sldId id="288" r:id="rId6"/>
    <p:sldId id="316" r:id="rId7"/>
    <p:sldId id="301" r:id="rId8"/>
    <p:sldId id="319" r:id="rId9"/>
    <p:sldId id="334" r:id="rId10"/>
    <p:sldId id="310" r:id="rId11"/>
    <p:sldId id="320" r:id="rId12"/>
    <p:sldId id="333" r:id="rId13"/>
    <p:sldId id="331" r:id="rId14"/>
    <p:sldId id="332" r:id="rId15"/>
    <p:sldId id="317" r:id="rId16"/>
    <p:sldId id="306" r:id="rId17"/>
    <p:sldId id="321" r:id="rId18"/>
    <p:sldId id="337" r:id="rId19"/>
    <p:sldId id="318" r:id="rId20"/>
    <p:sldId id="314" r:id="rId21"/>
    <p:sldId id="322" r:id="rId22"/>
    <p:sldId id="326" r:id="rId23"/>
    <p:sldId id="327" r:id="rId24"/>
    <p:sldId id="328" r:id="rId25"/>
    <p:sldId id="329" r:id="rId26"/>
    <p:sldId id="330" r:id="rId27"/>
    <p:sldId id="323" r:id="rId28"/>
    <p:sldId id="315" r:id="rId29"/>
    <p:sldId id="324" r:id="rId30"/>
    <p:sldId id="325" r:id="rId31"/>
    <p:sldId id="303" r:id="rId32"/>
  </p:sldIdLst>
  <p:sldSz cx="12960350" cy="360045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4" userDrawn="1">
          <p15:clr>
            <a:srgbClr val="A4A3A4"/>
          </p15:clr>
        </p15:guide>
        <p15:guide id="2" pos="408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B72E"/>
    <a:srgbClr val="108EA7"/>
    <a:srgbClr val="409A4A"/>
    <a:srgbClr val="B0D8BA"/>
    <a:srgbClr val="7EBF8D"/>
    <a:srgbClr val="2F998A"/>
    <a:srgbClr val="009949"/>
    <a:srgbClr val="174489"/>
    <a:srgbClr val="4D4D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57"/>
    <p:restoredTop sz="86418"/>
  </p:normalViewPr>
  <p:slideViewPr>
    <p:cSldViewPr snapToGrid="0" snapToObjects="1">
      <p:cViewPr>
        <p:scale>
          <a:sx n="72" d="100"/>
          <a:sy n="72" d="100"/>
        </p:scale>
        <p:origin x="1496" y="1096"/>
      </p:cViewPr>
      <p:guideLst>
        <p:guide orient="horz" pos="1134"/>
        <p:guide pos="40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75" d="100"/>
          <a:sy n="75" d="100"/>
        </p:scale>
        <p:origin x="2296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customXml" Target="../customXml/item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25" Type="http://schemas.openxmlformats.org/officeDocument/2006/relationships/slide" Target="slides/slide24.xml"/><Relationship Id="rId7" Type="http://schemas.openxmlformats.org/officeDocument/2006/relationships/slide" Target="slides/slide6.xml"/><Relationship Id="rId33" Type="http://schemas.openxmlformats.org/officeDocument/2006/relationships/notesMaster" Target="notesMasters/notesMaster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8" Type="http://schemas.openxmlformats.org/officeDocument/2006/relationships/customXml" Target="../customXml/item1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4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32" Type="http://schemas.openxmlformats.org/officeDocument/2006/relationships/slide" Target="slides/slide3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5" Type="http://schemas.openxmlformats.org/officeDocument/2006/relationships/slide" Target="slides/slide4.xml"/><Relationship Id="rId36" Type="http://schemas.openxmlformats.org/officeDocument/2006/relationships/theme" Target="theme/theme1.xml"/><Relationship Id="rId15" Type="http://schemas.openxmlformats.org/officeDocument/2006/relationships/slide" Target="slides/slide14.xml"/><Relationship Id="rId31" Type="http://schemas.openxmlformats.org/officeDocument/2006/relationships/slide" Target="slides/slide3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" Type="http://schemas.openxmlformats.org/officeDocument/2006/relationships/slide" Target="slides/slide3.xml"/><Relationship Id="rId30" Type="http://schemas.openxmlformats.org/officeDocument/2006/relationships/slide" Target="slides/slide29.xml"/><Relationship Id="rId9" Type="http://schemas.openxmlformats.org/officeDocument/2006/relationships/slide" Target="slides/slide8.xml"/><Relationship Id="rId35" Type="http://schemas.openxmlformats.org/officeDocument/2006/relationships/viewProps" Target="viewProps.xml"/><Relationship Id="rId14" Type="http://schemas.openxmlformats.org/officeDocument/2006/relationships/slide" Target="slides/slide13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microsoft.com/office/2011/relationships/chartStyle" Target="style10.xml"/><Relationship Id="rId2" Type="http://schemas.microsoft.com/office/2011/relationships/chartColorStyle" Target="colors10.xml"/><Relationship Id="rId3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microsoft.com/office/2011/relationships/chartStyle" Target="style11.xml"/><Relationship Id="rId2" Type="http://schemas.microsoft.com/office/2011/relationships/chartColorStyle" Target="colors11.xml"/><Relationship Id="rId3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microsoft.com/office/2011/relationships/chartStyle" Target="style12.xml"/><Relationship Id="rId2" Type="http://schemas.microsoft.com/office/2011/relationships/chartColorStyle" Target="colors12.xml"/><Relationship Id="rId3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microsoft.com/office/2011/relationships/chartStyle" Target="style13.xml"/><Relationship Id="rId2" Type="http://schemas.microsoft.com/office/2011/relationships/chartColorStyle" Target="colors13.xml"/><Relationship Id="rId3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microsoft.com/office/2011/relationships/chartStyle" Target="style14.xml"/><Relationship Id="rId2" Type="http://schemas.microsoft.com/office/2011/relationships/chartColorStyle" Target="colors14.xml"/><Relationship Id="rId3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microsoft.com/office/2011/relationships/chartStyle" Target="style15.xml"/><Relationship Id="rId2" Type="http://schemas.microsoft.com/office/2011/relationships/chartColorStyle" Target="colors15.xml"/><Relationship Id="rId3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microsoft.com/office/2011/relationships/chartStyle" Target="style16.xml"/><Relationship Id="rId2" Type="http://schemas.microsoft.com/office/2011/relationships/chartColorStyle" Target="colors16.xml"/><Relationship Id="rId3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microsoft.com/office/2011/relationships/chartStyle" Target="style17.xml"/><Relationship Id="rId2" Type="http://schemas.microsoft.com/office/2011/relationships/chartColorStyle" Target="colors17.xml"/><Relationship Id="rId3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microsoft.com/office/2011/relationships/chartStyle" Target="style18.xml"/><Relationship Id="rId2" Type="http://schemas.microsoft.com/office/2011/relationships/chartColorStyle" Target="colors18.xml"/><Relationship Id="rId3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microsoft.com/office/2011/relationships/chartStyle" Target="style19.xml"/><Relationship Id="rId2" Type="http://schemas.microsoft.com/office/2011/relationships/chartColorStyle" Target="colors19.xml"/><Relationship Id="rId3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microsoft.com/office/2011/relationships/chartStyle" Target="style20.xml"/><Relationship Id="rId2" Type="http://schemas.microsoft.com/office/2011/relationships/chartColorStyle" Target="colors20.xml"/><Relationship Id="rId3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microsoft.com/office/2011/relationships/chartStyle" Target="style21.xml"/><Relationship Id="rId2" Type="http://schemas.microsoft.com/office/2011/relationships/chartColorStyle" Target="colors21.xml"/><Relationship Id="rId3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microsoft.com/office/2011/relationships/chartStyle" Target="style22.xml"/><Relationship Id="rId2" Type="http://schemas.microsoft.com/office/2011/relationships/chartColorStyle" Target="colors22.xml"/><Relationship Id="rId3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microsoft.com/office/2011/relationships/chartStyle" Target="style23.xml"/><Relationship Id="rId2" Type="http://schemas.microsoft.com/office/2011/relationships/chartColorStyle" Target="colors23.xml"/><Relationship Id="rId3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microsoft.com/office/2011/relationships/chartStyle" Target="style24.xml"/><Relationship Id="rId2" Type="http://schemas.microsoft.com/office/2011/relationships/chartColorStyle" Target="colors24.xml"/><Relationship Id="rId3" Type="http://schemas.openxmlformats.org/officeDocument/2006/relationships/package" Target="../embeddings/Microsoft_Excel_Worksheet24.xlsx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microsoft.com/office/2011/relationships/chartStyle" Target="style5.xml"/><Relationship Id="rId2" Type="http://schemas.microsoft.com/office/2011/relationships/chartColorStyle" Target="colors5.xml"/><Relationship Id="rId3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microsoft.com/office/2011/relationships/chartStyle" Target="style6.xml"/><Relationship Id="rId2" Type="http://schemas.microsoft.com/office/2011/relationships/chartColorStyle" Target="colors6.xml"/><Relationship Id="rId3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microsoft.com/office/2011/relationships/chartStyle" Target="style7.xml"/><Relationship Id="rId2" Type="http://schemas.microsoft.com/office/2011/relationships/chartColorStyle" Target="colors7.xml"/><Relationship Id="rId3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microsoft.com/office/2011/relationships/chartStyle" Target="style8.xml"/><Relationship Id="rId2" Type="http://schemas.microsoft.com/office/2011/relationships/chartColorStyle" Target="colors8.xml"/><Relationship Id="rId3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microsoft.com/office/2011/relationships/chartStyle" Target="style9.xml"/><Relationship Id="rId2" Type="http://schemas.microsoft.com/office/2011/relationships/chartColorStyle" Target="colors9.xml"/><Relationship Id="rId3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7355971128609"/>
          <c:y val="0.105782184289065"/>
          <c:w val="0.640704888451443"/>
          <c:h val="0.774573286686576"/>
        </c:manualLayout>
      </c:layout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Colunas1</c:v>
                </c:pt>
              </c:strCache>
            </c:strRef>
          </c:tx>
          <c:dPt>
            <c:idx val="0"/>
            <c:bubble3D val="0"/>
            <c:spPr>
              <a:solidFill>
                <a:srgbClr val="8FAADC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90C-4440-95F5-A364329DDB57}"/>
              </c:ext>
            </c:extLst>
          </c:dPt>
          <c:dPt>
            <c:idx val="1"/>
            <c:bubble3D val="0"/>
            <c:spPr>
              <a:solidFill>
                <a:srgbClr val="E5C55E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90C-4440-95F5-A364329DDB57}"/>
              </c:ext>
            </c:extLst>
          </c:dPt>
          <c:dPt>
            <c:idx val="2"/>
            <c:bubble3D val="0"/>
            <c:spPr>
              <a:solidFill>
                <a:srgbClr val="DD661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90C-4440-95F5-A364329DDB57}"/>
              </c:ext>
            </c:extLst>
          </c:dPt>
          <c:dPt>
            <c:idx val="3"/>
            <c:bubble3D val="0"/>
            <c:spPr>
              <a:solidFill>
                <a:srgbClr val="6FAD4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90C-4440-95F5-A364329DDB57}"/>
              </c:ext>
            </c:extLst>
          </c:dPt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Plan1!$A$2:$A$5</c:f>
              <c:strCache>
                <c:ptCount val="4"/>
                <c:pt idx="0">
                  <c:v>Em planejamento</c:v>
                </c:pt>
                <c:pt idx="1">
                  <c:v>Em análise</c:v>
                </c:pt>
                <c:pt idx="2">
                  <c:v>Em execução</c:v>
                </c:pt>
                <c:pt idx="3">
                  <c:v>Encerramento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4.0</c:v>
                </c:pt>
                <c:pt idx="1">
                  <c:v>1.0</c:v>
                </c:pt>
                <c:pt idx="2">
                  <c:v>12.0</c:v>
                </c:pt>
                <c:pt idx="3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90C-4440-95F5-A364329DDB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cap="small" baseline="0" dirty="0" err="1" smtClean="0"/>
              <a:t>Planos</a:t>
            </a:r>
            <a:r>
              <a:rPr lang="en-US" sz="1600" cap="small" baseline="0" dirty="0" smtClean="0"/>
              <a:t> de </a:t>
            </a:r>
            <a:r>
              <a:rPr lang="en-US" sz="1600" cap="small" baseline="0" dirty="0" err="1" smtClean="0"/>
              <a:t>ação</a:t>
            </a:r>
            <a:endParaRPr lang="en-US" sz="1600" cap="small" baseline="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500234077921117"/>
          <c:y val="0.118404244922198"/>
          <c:w val="0.478223968468871"/>
          <c:h val="0.84155743063439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Porcentagem de execução</c:v>
                </c:pt>
              </c:strCache>
            </c:strRef>
          </c:tx>
          <c:spPr>
            <a:solidFill>
              <a:srgbClr val="2F998A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Plan1!$A$2:$A$7</c:f>
              <c:strCache>
                <c:ptCount val="6"/>
                <c:pt idx="2">
                  <c:v>Ampliar o serviço de Bombeiro Militar</c:v>
                </c:pt>
                <c:pt idx="3">
                  <c:v>Implantar o projeto Escola Segura, Família Forte</c:v>
                </c:pt>
                <c:pt idx="4">
                  <c:v>Fortalecer e ampliar as operações policiais</c:v>
                </c:pt>
                <c:pt idx="5">
                  <c:v>Implantar sistemática de policiamento aéreo ostensivo e preventivo</c:v>
                </c:pt>
              </c:strCache>
            </c:strRef>
          </c:cat>
          <c:val>
            <c:numRef>
              <c:f>Plan1!$B$2:$B$7</c:f>
              <c:numCache>
                <c:formatCode>General</c:formatCode>
                <c:ptCount val="6"/>
                <c:pt idx="2" formatCode="0%">
                  <c:v>0.0</c:v>
                </c:pt>
                <c:pt idx="3" formatCode="0%">
                  <c:v>0.0648</c:v>
                </c:pt>
                <c:pt idx="4" formatCode="0%">
                  <c:v>0.1094</c:v>
                </c:pt>
                <c:pt idx="5" formatCode="0%">
                  <c:v>0.3935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-362572096"/>
        <c:axId val="-421439696"/>
      </c:barChart>
      <c:catAx>
        <c:axId val="-3625720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421439696"/>
        <c:crosses val="autoZero"/>
        <c:auto val="1"/>
        <c:lblAlgn val="ctr"/>
        <c:lblOffset val="100"/>
        <c:noMultiLvlLbl val="0"/>
      </c:catAx>
      <c:valAx>
        <c:axId val="-421439696"/>
        <c:scaling>
          <c:orientation val="minMax"/>
          <c:max val="1.0"/>
        </c:scaling>
        <c:delete val="1"/>
        <c:axPos val="b"/>
        <c:numFmt formatCode="0%" sourceLinked="1"/>
        <c:majorTickMark val="none"/>
        <c:minorTickMark val="none"/>
        <c:tickLblPos val="nextTo"/>
        <c:crossAx val="-362572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cap="small" baseline="0" dirty="0" err="1" smtClean="0"/>
              <a:t>Planos</a:t>
            </a:r>
            <a:r>
              <a:rPr lang="en-US" sz="1600" cap="small" baseline="0" dirty="0" smtClean="0"/>
              <a:t> de </a:t>
            </a:r>
            <a:r>
              <a:rPr lang="en-US" sz="1600" cap="small" baseline="0" dirty="0" err="1" smtClean="0"/>
              <a:t>ação</a:t>
            </a:r>
            <a:endParaRPr lang="en-US" sz="1600" cap="small" baseline="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500234077921117"/>
          <c:y val="0.118404244922198"/>
          <c:w val="0.478223968468871"/>
          <c:h val="0.84155743063439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Porcentagem de execução</c:v>
                </c:pt>
              </c:strCache>
            </c:strRef>
          </c:tx>
          <c:spPr>
            <a:solidFill>
              <a:srgbClr val="2F998A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Plan1!$A$2:$A$7</c:f>
              <c:strCache>
                <c:ptCount val="6"/>
                <c:pt idx="4">
                  <c:v>Reformar unidades socioeducativas</c:v>
                </c:pt>
                <c:pt idx="5">
                  <c:v>Construir e reformar unidades prisionais</c:v>
                </c:pt>
              </c:strCache>
            </c:strRef>
          </c:cat>
          <c:val>
            <c:numRef>
              <c:f>Plan1!$B$2:$B$7</c:f>
              <c:numCache>
                <c:formatCode>0%</c:formatCode>
                <c:ptCount val="6"/>
                <c:pt idx="4">
                  <c:v>0.5215</c:v>
                </c:pt>
                <c:pt idx="5">
                  <c:v>0.6014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-460896368"/>
        <c:axId val="-460893616"/>
      </c:barChart>
      <c:catAx>
        <c:axId val="-460896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460893616"/>
        <c:crosses val="autoZero"/>
        <c:auto val="1"/>
        <c:lblAlgn val="ctr"/>
        <c:lblOffset val="100"/>
        <c:noMultiLvlLbl val="0"/>
      </c:catAx>
      <c:valAx>
        <c:axId val="-460893616"/>
        <c:scaling>
          <c:orientation val="minMax"/>
          <c:max val="1.0"/>
        </c:scaling>
        <c:delete val="1"/>
        <c:axPos val="b"/>
        <c:numFmt formatCode="0%" sourceLinked="1"/>
        <c:majorTickMark val="none"/>
        <c:minorTickMark val="none"/>
        <c:tickLblPos val="nextTo"/>
        <c:crossAx val="-460896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cap="small" baseline="0" dirty="0" err="1" smtClean="0"/>
              <a:t>Planos</a:t>
            </a:r>
            <a:r>
              <a:rPr lang="en-US" sz="1600" cap="small" baseline="0" dirty="0" smtClean="0"/>
              <a:t> de </a:t>
            </a:r>
            <a:r>
              <a:rPr lang="en-US" sz="1600" cap="small" baseline="0" dirty="0" err="1" smtClean="0"/>
              <a:t>ação</a:t>
            </a:r>
            <a:endParaRPr lang="en-US" sz="1600" cap="small" baseline="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500234077921117"/>
          <c:y val="0.118404244922198"/>
          <c:w val="0.478223968468871"/>
          <c:h val="0.84155743063439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Porcentagem de execução</c:v>
                </c:pt>
              </c:strCache>
            </c:strRef>
          </c:tx>
          <c:spPr>
            <a:solidFill>
              <a:srgbClr val="2F998A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Plan1!$A$2:$A$7</c:f>
              <c:strCache>
                <c:ptCount val="6"/>
                <c:pt idx="4">
                  <c:v>Reformar unidades socioeducativas</c:v>
                </c:pt>
                <c:pt idx="5">
                  <c:v>Construir e reformar unidades prisionais</c:v>
                </c:pt>
              </c:strCache>
            </c:strRef>
          </c:cat>
          <c:val>
            <c:numRef>
              <c:f>Plan1!$B$2:$B$7</c:f>
              <c:numCache>
                <c:formatCode>General</c:formatCode>
                <c:ptCount val="6"/>
                <c:pt idx="4" formatCode="0%">
                  <c:v>0.5215</c:v>
                </c:pt>
                <c:pt idx="5" formatCode="0%">
                  <c:v>0.6014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-365164032"/>
        <c:axId val="-419914848"/>
      </c:barChart>
      <c:catAx>
        <c:axId val="-3651640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419914848"/>
        <c:crosses val="autoZero"/>
        <c:auto val="1"/>
        <c:lblAlgn val="ctr"/>
        <c:lblOffset val="100"/>
        <c:noMultiLvlLbl val="0"/>
      </c:catAx>
      <c:valAx>
        <c:axId val="-419914848"/>
        <c:scaling>
          <c:orientation val="minMax"/>
          <c:max val="1.0"/>
        </c:scaling>
        <c:delete val="1"/>
        <c:axPos val="b"/>
        <c:numFmt formatCode="0%" sourceLinked="1"/>
        <c:majorTickMark val="none"/>
        <c:minorTickMark val="none"/>
        <c:tickLblPos val="nextTo"/>
        <c:crossAx val="-365164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cap="small" baseline="0" dirty="0" err="1" smtClean="0"/>
              <a:t>Planos</a:t>
            </a:r>
            <a:r>
              <a:rPr lang="en-US" sz="1600" cap="small" baseline="0" dirty="0" smtClean="0"/>
              <a:t> de </a:t>
            </a:r>
            <a:r>
              <a:rPr lang="en-US" sz="1600" cap="small" baseline="0" dirty="0" err="1" smtClean="0"/>
              <a:t>ação</a:t>
            </a:r>
            <a:endParaRPr lang="en-US" sz="1600" cap="small" baseline="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500234077921117"/>
          <c:y val="0.118404244922198"/>
          <c:w val="0.478223968468871"/>
          <c:h val="0.84155743063439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Porcentagem de execução</c:v>
                </c:pt>
              </c:strCache>
            </c:strRef>
          </c:tx>
          <c:spPr>
            <a:solidFill>
              <a:srgbClr val="2F998A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Plan1!$A$2:$A$7</c:f>
              <c:strCache>
                <c:ptCount val="6"/>
                <c:pt idx="4">
                  <c:v>Reformar unidades socioeducativas</c:v>
                </c:pt>
                <c:pt idx="5">
                  <c:v>Construir e reformar unidades prisionais</c:v>
                </c:pt>
              </c:strCache>
            </c:strRef>
          </c:cat>
          <c:val>
            <c:numRef>
              <c:f>Plan1!$B$2:$B$7</c:f>
              <c:numCache>
                <c:formatCode>General</c:formatCode>
                <c:ptCount val="6"/>
                <c:pt idx="4" formatCode="0%">
                  <c:v>0.5215</c:v>
                </c:pt>
                <c:pt idx="5" formatCode="0%">
                  <c:v>0.6014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-309933904"/>
        <c:axId val="-309931584"/>
      </c:barChart>
      <c:catAx>
        <c:axId val="-309933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09931584"/>
        <c:crosses val="autoZero"/>
        <c:auto val="1"/>
        <c:lblAlgn val="ctr"/>
        <c:lblOffset val="100"/>
        <c:noMultiLvlLbl val="0"/>
      </c:catAx>
      <c:valAx>
        <c:axId val="-309931584"/>
        <c:scaling>
          <c:orientation val="minMax"/>
          <c:max val="1.0"/>
        </c:scaling>
        <c:delete val="1"/>
        <c:axPos val="b"/>
        <c:numFmt formatCode="0%" sourceLinked="1"/>
        <c:majorTickMark val="none"/>
        <c:minorTickMark val="none"/>
        <c:tickLblPos val="nextTo"/>
        <c:crossAx val="-309933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cap="small" baseline="0" dirty="0" err="1" smtClean="0"/>
              <a:t>Planos</a:t>
            </a:r>
            <a:r>
              <a:rPr lang="en-US" sz="1600" cap="small" baseline="0" dirty="0" smtClean="0"/>
              <a:t> de </a:t>
            </a:r>
            <a:r>
              <a:rPr lang="en-US" sz="1600" cap="small" baseline="0" dirty="0" err="1" smtClean="0"/>
              <a:t>ação</a:t>
            </a:r>
            <a:endParaRPr lang="en-US" sz="1600" cap="small" baseline="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500234077921117"/>
          <c:y val="0.118404244922198"/>
          <c:w val="0.478223968468871"/>
          <c:h val="0.84155743063439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Porcentagem de execução</c:v>
                </c:pt>
              </c:strCache>
            </c:strRef>
          </c:tx>
          <c:spPr>
            <a:solidFill>
              <a:srgbClr val="2F998A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Plan1!$A$2:$A$7</c:f>
              <c:strCache>
                <c:ptCount val="6"/>
                <c:pt idx="0">
                  <c:v>Inaugurar e operacionalizar o Núcleo de Mediação de Conflitos de Costa Rica (projeto piloto)</c:v>
                </c:pt>
                <c:pt idx="1">
                  <c:v>Implantar Sistema de Radiocomunicação Móvel Troncalizado Digital em unidades operacionais da Segurança Pública do Estado na faixa de fronteira</c:v>
                </c:pt>
                <c:pt idx="2">
                  <c:v>Acelerar a recuperação da população carcerária por meio de ações de melhoria do patrimônio público – Projeto Mãos que Constrõem</c:v>
                </c:pt>
                <c:pt idx="3">
                  <c:v>Ampliar o Sistema Prevenir para possibilitar a análise on-line de projetos contra incêndio e pânico</c:v>
                </c:pt>
                <c:pt idx="4">
                  <c:v>Instalar e operacionalizar a Delegacia da Mulher no município de Dourados</c:v>
                </c:pt>
                <c:pt idx="5">
                  <c:v>Fortalecer os instrumentos de segurança pública do Estado – Programa MS Mais Seguro</c:v>
                </c:pt>
              </c:strCache>
            </c:strRef>
          </c:cat>
          <c:val>
            <c:numRef>
              <c:f>Plan1!$B$2:$B$7</c:f>
              <c:numCache>
                <c:formatCode>0%</c:formatCode>
                <c:ptCount val="6"/>
                <c:pt idx="0">
                  <c:v>0.0</c:v>
                </c:pt>
                <c:pt idx="1">
                  <c:v>0.073</c:v>
                </c:pt>
                <c:pt idx="2">
                  <c:v>0.133</c:v>
                </c:pt>
                <c:pt idx="3">
                  <c:v>0.99</c:v>
                </c:pt>
                <c:pt idx="4">
                  <c:v>0.994</c:v>
                </c:pt>
                <c:pt idx="5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-369055456"/>
        <c:axId val="-369053680"/>
      </c:barChart>
      <c:catAx>
        <c:axId val="-3690554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69053680"/>
        <c:crosses val="autoZero"/>
        <c:auto val="1"/>
        <c:lblAlgn val="ctr"/>
        <c:lblOffset val="100"/>
        <c:noMultiLvlLbl val="0"/>
      </c:catAx>
      <c:valAx>
        <c:axId val="-369053680"/>
        <c:scaling>
          <c:orientation val="minMax"/>
          <c:max val="1.0"/>
        </c:scaling>
        <c:delete val="1"/>
        <c:axPos val="b"/>
        <c:numFmt formatCode="0%" sourceLinked="1"/>
        <c:majorTickMark val="none"/>
        <c:minorTickMark val="none"/>
        <c:tickLblPos val="nextTo"/>
        <c:crossAx val="-369055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cap="small" baseline="0" dirty="0" err="1" smtClean="0"/>
              <a:t>Planos</a:t>
            </a:r>
            <a:r>
              <a:rPr lang="en-US" sz="1600" cap="small" baseline="0" dirty="0" smtClean="0"/>
              <a:t> de </a:t>
            </a:r>
            <a:r>
              <a:rPr lang="en-US" sz="1600" cap="small" baseline="0" dirty="0" err="1" smtClean="0"/>
              <a:t>ação</a:t>
            </a:r>
            <a:endParaRPr lang="en-US" sz="1600" cap="small" baseline="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500234077921117"/>
          <c:y val="0.118404244922198"/>
          <c:w val="0.478223968468871"/>
          <c:h val="0.84155743063439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Porcentagem de execução</c:v>
                </c:pt>
              </c:strCache>
            </c:strRef>
          </c:tx>
          <c:spPr>
            <a:solidFill>
              <a:srgbClr val="2F998A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Plan1!$A$2:$A$7</c:f>
              <c:strCache>
                <c:ptCount val="6"/>
                <c:pt idx="0">
                  <c:v>Inaugurar e operacionalizar o Núcleo de Mediação de Conflitos de Costa Rica (projeto piloto)</c:v>
                </c:pt>
                <c:pt idx="1">
                  <c:v>Implantar Sistema de Radiocomunicação Móvel Troncalizado Digital em unidades operacionais da Segurança Pública do Estado na faixa de fronteira</c:v>
                </c:pt>
                <c:pt idx="2">
                  <c:v>Acelerar a recuperação da população carcerária por meio de ações de melhoria do patrimônio público – Projeto Mãos que Constrõem</c:v>
                </c:pt>
                <c:pt idx="3">
                  <c:v>Ampliar o Sistema Prevenir para possibilitar a análise on-line de projetos contra incêndio e pânico</c:v>
                </c:pt>
                <c:pt idx="4">
                  <c:v>Instalar e operacionalizar a Delegacia da Mulher no município de Dourados</c:v>
                </c:pt>
                <c:pt idx="5">
                  <c:v>Fortalecer os instrumentos de segurança pública do Estado – Programa MS Mais Seguro</c:v>
                </c:pt>
              </c:strCache>
            </c:strRef>
          </c:cat>
          <c:val>
            <c:numRef>
              <c:f>Plan1!$B$2:$B$7</c:f>
              <c:numCache>
                <c:formatCode>0%</c:formatCode>
                <c:ptCount val="6"/>
                <c:pt idx="0">
                  <c:v>0.0</c:v>
                </c:pt>
                <c:pt idx="1">
                  <c:v>0.073</c:v>
                </c:pt>
                <c:pt idx="2">
                  <c:v>0.133</c:v>
                </c:pt>
                <c:pt idx="3">
                  <c:v>0.99</c:v>
                </c:pt>
                <c:pt idx="4">
                  <c:v>0.994</c:v>
                </c:pt>
                <c:pt idx="5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-365346656"/>
        <c:axId val="-498160128"/>
      </c:barChart>
      <c:catAx>
        <c:axId val="-365346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498160128"/>
        <c:crosses val="autoZero"/>
        <c:auto val="1"/>
        <c:lblAlgn val="ctr"/>
        <c:lblOffset val="100"/>
        <c:noMultiLvlLbl val="0"/>
      </c:catAx>
      <c:valAx>
        <c:axId val="-498160128"/>
        <c:scaling>
          <c:orientation val="minMax"/>
          <c:max val="1.0"/>
        </c:scaling>
        <c:delete val="1"/>
        <c:axPos val="b"/>
        <c:numFmt formatCode="0%" sourceLinked="1"/>
        <c:majorTickMark val="none"/>
        <c:minorTickMark val="none"/>
        <c:tickLblPos val="nextTo"/>
        <c:crossAx val="-365346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cap="small" baseline="0" dirty="0" err="1" smtClean="0"/>
              <a:t>Planos</a:t>
            </a:r>
            <a:r>
              <a:rPr lang="en-US" sz="1600" cap="small" baseline="0" dirty="0" smtClean="0"/>
              <a:t> de </a:t>
            </a:r>
            <a:r>
              <a:rPr lang="en-US" sz="1600" cap="small" baseline="0" dirty="0" err="1" smtClean="0"/>
              <a:t>ação</a:t>
            </a:r>
            <a:endParaRPr lang="en-US" sz="1600" cap="small" baseline="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500234077921117"/>
          <c:y val="0.118404244922198"/>
          <c:w val="0.478223968468871"/>
          <c:h val="0.84155743063439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Porcentagem de execução</c:v>
                </c:pt>
              </c:strCache>
            </c:strRef>
          </c:tx>
          <c:spPr>
            <a:solidFill>
              <a:srgbClr val="2F998A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Plan1!$A$2:$A$7</c:f>
              <c:strCache>
                <c:ptCount val="6"/>
                <c:pt idx="0">
                  <c:v>Inaugurar e operacionalizar o Núcleo de Mediação de Conflitos de Costa Rica (projeto piloto)</c:v>
                </c:pt>
                <c:pt idx="1">
                  <c:v>Implantar Sistema de Radiocomunicação Móvel Troncalizado Digital em unidades operacionais da Segurança Pública do Estado na faixa de fronteira</c:v>
                </c:pt>
                <c:pt idx="2">
                  <c:v>Acelerar a recuperação da população carcerária por meio de ações de melhoria do patrimônio público – Projeto Mãos que Constrõem</c:v>
                </c:pt>
                <c:pt idx="3">
                  <c:v>Ampliar o Sistema Prevenir para possibilitar a análise on-line de projetos contra incêndio e pânico</c:v>
                </c:pt>
                <c:pt idx="4">
                  <c:v>Instalar e operacionalizar a Delegacia da Mulher no município de Dourados</c:v>
                </c:pt>
                <c:pt idx="5">
                  <c:v>Fortalecer os instrumentos de segurança pública do Estado – Programa MS Mais Seguro</c:v>
                </c:pt>
              </c:strCache>
            </c:strRef>
          </c:cat>
          <c:val>
            <c:numRef>
              <c:f>Plan1!$B$2:$B$7</c:f>
              <c:numCache>
                <c:formatCode>0%</c:formatCode>
                <c:ptCount val="6"/>
                <c:pt idx="0">
                  <c:v>0.0</c:v>
                </c:pt>
                <c:pt idx="1">
                  <c:v>0.073</c:v>
                </c:pt>
                <c:pt idx="2">
                  <c:v>0.133</c:v>
                </c:pt>
                <c:pt idx="3">
                  <c:v>0.99</c:v>
                </c:pt>
                <c:pt idx="4">
                  <c:v>0.994</c:v>
                </c:pt>
                <c:pt idx="5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-453497392"/>
        <c:axId val="-453495616"/>
      </c:barChart>
      <c:catAx>
        <c:axId val="-4534973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453495616"/>
        <c:crosses val="autoZero"/>
        <c:auto val="1"/>
        <c:lblAlgn val="ctr"/>
        <c:lblOffset val="100"/>
        <c:noMultiLvlLbl val="0"/>
      </c:catAx>
      <c:valAx>
        <c:axId val="-453495616"/>
        <c:scaling>
          <c:orientation val="minMax"/>
          <c:max val="1.0"/>
        </c:scaling>
        <c:delete val="1"/>
        <c:axPos val="b"/>
        <c:numFmt formatCode="0%" sourceLinked="1"/>
        <c:majorTickMark val="none"/>
        <c:minorTickMark val="none"/>
        <c:tickLblPos val="nextTo"/>
        <c:crossAx val="-453497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cap="small" baseline="0" dirty="0" err="1" smtClean="0"/>
              <a:t>Planos</a:t>
            </a:r>
            <a:r>
              <a:rPr lang="en-US" sz="1600" cap="small" baseline="0" dirty="0" smtClean="0"/>
              <a:t> de </a:t>
            </a:r>
            <a:r>
              <a:rPr lang="en-US" sz="1600" cap="small" baseline="0" dirty="0" err="1" smtClean="0"/>
              <a:t>ação</a:t>
            </a:r>
            <a:endParaRPr lang="en-US" sz="1600" cap="small" baseline="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500234077921117"/>
          <c:y val="0.118404244922198"/>
          <c:w val="0.478223968468871"/>
          <c:h val="0.84155743063439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Porcentagem de execução</c:v>
                </c:pt>
              </c:strCache>
            </c:strRef>
          </c:tx>
          <c:spPr>
            <a:solidFill>
              <a:srgbClr val="2F998A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Plan1!$A$2:$A$7</c:f>
              <c:strCache>
                <c:ptCount val="6"/>
                <c:pt idx="0">
                  <c:v>Inaugurar e operacionalizar o Núcleo de Mediação de Conflitos de Costa Rica (projeto piloto)</c:v>
                </c:pt>
                <c:pt idx="1">
                  <c:v>Implantar Sistema de Radiocomunicação Móvel Troncalizado Digital em unidades operacionais da Segurança Pública do Estado na faixa de fronteira</c:v>
                </c:pt>
                <c:pt idx="2">
                  <c:v>Acelerar a recuperação da população carcerária por meio de ações de melhoria do patrimônio público – Projeto Mãos que Constrõem</c:v>
                </c:pt>
                <c:pt idx="3">
                  <c:v>Ampliar o Sistema Prevenir para possibilitar a análise on-line de projetos contra incêndio e pânico</c:v>
                </c:pt>
                <c:pt idx="4">
                  <c:v>Instalar e operacionalizar a Delegacia da Mulher no município de Dourados</c:v>
                </c:pt>
                <c:pt idx="5">
                  <c:v>Fortalecer os instrumentos de segurança pública do Estado – Programa MS Mais Seguro</c:v>
                </c:pt>
              </c:strCache>
            </c:strRef>
          </c:cat>
          <c:val>
            <c:numRef>
              <c:f>Plan1!$B$2:$B$7</c:f>
              <c:numCache>
                <c:formatCode>0%</c:formatCode>
                <c:ptCount val="6"/>
                <c:pt idx="0">
                  <c:v>0.0</c:v>
                </c:pt>
                <c:pt idx="1">
                  <c:v>0.073</c:v>
                </c:pt>
                <c:pt idx="2">
                  <c:v>0.133</c:v>
                </c:pt>
                <c:pt idx="3">
                  <c:v>0.99</c:v>
                </c:pt>
                <c:pt idx="4">
                  <c:v>0.994</c:v>
                </c:pt>
                <c:pt idx="5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-363480720"/>
        <c:axId val="-363197472"/>
      </c:barChart>
      <c:catAx>
        <c:axId val="-3634807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63197472"/>
        <c:crosses val="autoZero"/>
        <c:auto val="1"/>
        <c:lblAlgn val="ctr"/>
        <c:lblOffset val="100"/>
        <c:noMultiLvlLbl val="0"/>
      </c:catAx>
      <c:valAx>
        <c:axId val="-363197472"/>
        <c:scaling>
          <c:orientation val="minMax"/>
          <c:max val="1.0"/>
        </c:scaling>
        <c:delete val="1"/>
        <c:axPos val="b"/>
        <c:numFmt formatCode="0%" sourceLinked="1"/>
        <c:majorTickMark val="none"/>
        <c:minorTickMark val="none"/>
        <c:tickLblPos val="nextTo"/>
        <c:crossAx val="-363480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cap="small" baseline="0" dirty="0" err="1" smtClean="0"/>
              <a:t>Planos</a:t>
            </a:r>
            <a:r>
              <a:rPr lang="en-US" sz="1600" cap="small" baseline="0" dirty="0" smtClean="0"/>
              <a:t> de </a:t>
            </a:r>
            <a:r>
              <a:rPr lang="en-US" sz="1600" cap="small" baseline="0" dirty="0" err="1" smtClean="0"/>
              <a:t>ação</a:t>
            </a:r>
            <a:endParaRPr lang="en-US" sz="1600" cap="small" baseline="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500234077921117"/>
          <c:y val="0.118404244922198"/>
          <c:w val="0.478223968468871"/>
          <c:h val="0.84155743063439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Porcentagem de execução</c:v>
                </c:pt>
              </c:strCache>
            </c:strRef>
          </c:tx>
          <c:spPr>
            <a:solidFill>
              <a:srgbClr val="2F998A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Plan1!$A$2:$A$7</c:f>
              <c:strCache>
                <c:ptCount val="6"/>
                <c:pt idx="0">
                  <c:v>Inaugurar e operacionalizar o Núcleo de Mediação de Conflitos de Costa Rica (projeto piloto)</c:v>
                </c:pt>
                <c:pt idx="1">
                  <c:v>Implantar Sistema de Radiocomunicação Móvel Troncalizado Digital em unidades operacionais da Segurança Pública do Estado na faixa de fronteira</c:v>
                </c:pt>
                <c:pt idx="2">
                  <c:v>Acelerar a recuperação da população carcerária por meio de ações de melhoria do patrimônio público – Projeto Mãos que Constrõem</c:v>
                </c:pt>
                <c:pt idx="3">
                  <c:v>Ampliar o Sistema Prevenir para possibilitar a análise on-line de projetos contra incêndio e pânico</c:v>
                </c:pt>
                <c:pt idx="4">
                  <c:v>Instalar e operacionalizar a Delegacia da Mulher no município de Dourados</c:v>
                </c:pt>
                <c:pt idx="5">
                  <c:v>Fortalecer os instrumentos de segurança pública do Estado – Programa MS Mais Seguro</c:v>
                </c:pt>
              </c:strCache>
            </c:strRef>
          </c:cat>
          <c:val>
            <c:numRef>
              <c:f>Plan1!$B$2:$B$7</c:f>
              <c:numCache>
                <c:formatCode>0%</c:formatCode>
                <c:ptCount val="6"/>
                <c:pt idx="0">
                  <c:v>0.0</c:v>
                </c:pt>
                <c:pt idx="1">
                  <c:v>0.073</c:v>
                </c:pt>
                <c:pt idx="2">
                  <c:v>0.133</c:v>
                </c:pt>
                <c:pt idx="3">
                  <c:v>0.99</c:v>
                </c:pt>
                <c:pt idx="4">
                  <c:v>0.994</c:v>
                </c:pt>
                <c:pt idx="5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-364985968"/>
        <c:axId val="-364983648"/>
      </c:barChart>
      <c:catAx>
        <c:axId val="-3649859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64983648"/>
        <c:crosses val="autoZero"/>
        <c:auto val="1"/>
        <c:lblAlgn val="ctr"/>
        <c:lblOffset val="100"/>
        <c:noMultiLvlLbl val="0"/>
      </c:catAx>
      <c:valAx>
        <c:axId val="-364983648"/>
        <c:scaling>
          <c:orientation val="minMax"/>
          <c:max val="1.0"/>
        </c:scaling>
        <c:delete val="1"/>
        <c:axPos val="b"/>
        <c:numFmt formatCode="0%" sourceLinked="1"/>
        <c:majorTickMark val="none"/>
        <c:minorTickMark val="none"/>
        <c:tickLblPos val="nextTo"/>
        <c:crossAx val="-364985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cap="small" baseline="0" dirty="0" err="1" smtClean="0"/>
              <a:t>Planos</a:t>
            </a:r>
            <a:r>
              <a:rPr lang="en-US" sz="1600" cap="small" baseline="0" dirty="0" smtClean="0"/>
              <a:t> de </a:t>
            </a:r>
            <a:r>
              <a:rPr lang="en-US" sz="1600" cap="small" baseline="0" dirty="0" err="1" smtClean="0"/>
              <a:t>ação</a:t>
            </a:r>
            <a:endParaRPr lang="en-US" sz="1600" cap="small" baseline="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500234077921117"/>
          <c:y val="0.118404244922198"/>
          <c:w val="0.478223968468871"/>
          <c:h val="0.84155743063439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Porcentagem de execução</c:v>
                </c:pt>
              </c:strCache>
            </c:strRef>
          </c:tx>
          <c:spPr>
            <a:solidFill>
              <a:srgbClr val="2F998A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Plan1!$A$2:$A$7</c:f>
              <c:strCache>
                <c:ptCount val="6"/>
                <c:pt idx="0">
                  <c:v>Inaugurar e operacionalizar o Núcleo de Mediação de Conflitos de Costa Rica (projeto piloto)</c:v>
                </c:pt>
                <c:pt idx="1">
                  <c:v>Implantar Sistema de Radiocomunicação Móvel Troncalizado Digital em unidades operacionais da Segurança Pública do Estado na faixa de fronteira</c:v>
                </c:pt>
                <c:pt idx="2">
                  <c:v>Acelerar a recuperação da população carcerária por meio de ações de melhoria do patrimônio público – Projeto Mãos que Constrõem</c:v>
                </c:pt>
                <c:pt idx="3">
                  <c:v>Ampliar o Sistema Prevenir para possibilitar a análise on-line de projetos contra incêndio e pânico</c:v>
                </c:pt>
                <c:pt idx="4">
                  <c:v>Instalar e operacionalizar a Delegacia da Mulher no município de Dourados</c:v>
                </c:pt>
                <c:pt idx="5">
                  <c:v>Fortalecer os instrumentos de segurança pública do Estado – Programa MS Mais Seguro</c:v>
                </c:pt>
              </c:strCache>
            </c:strRef>
          </c:cat>
          <c:val>
            <c:numRef>
              <c:f>Plan1!$B$2:$B$7</c:f>
              <c:numCache>
                <c:formatCode>0%</c:formatCode>
                <c:ptCount val="6"/>
                <c:pt idx="0">
                  <c:v>0.0</c:v>
                </c:pt>
                <c:pt idx="1">
                  <c:v>0.073</c:v>
                </c:pt>
                <c:pt idx="2">
                  <c:v>0.133</c:v>
                </c:pt>
                <c:pt idx="3">
                  <c:v>0.99</c:v>
                </c:pt>
                <c:pt idx="4">
                  <c:v>0.994</c:v>
                </c:pt>
                <c:pt idx="5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-362942496"/>
        <c:axId val="-362940448"/>
      </c:barChart>
      <c:catAx>
        <c:axId val="-3629424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62940448"/>
        <c:crosses val="autoZero"/>
        <c:auto val="1"/>
        <c:lblAlgn val="ctr"/>
        <c:lblOffset val="100"/>
        <c:noMultiLvlLbl val="0"/>
      </c:catAx>
      <c:valAx>
        <c:axId val="-362940448"/>
        <c:scaling>
          <c:orientation val="minMax"/>
          <c:max val="1.0"/>
        </c:scaling>
        <c:delete val="1"/>
        <c:axPos val="b"/>
        <c:numFmt formatCode="0%" sourceLinked="1"/>
        <c:majorTickMark val="none"/>
        <c:minorTickMark val="none"/>
        <c:tickLblPos val="nextTo"/>
        <c:crossAx val="-362942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7355971128609"/>
          <c:y val="0.105782184289065"/>
          <c:w val="0.640704888451443"/>
          <c:h val="0.774573286686576"/>
        </c:manualLayout>
      </c:layout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Colunas1</c:v>
                </c:pt>
              </c:strCache>
            </c:strRef>
          </c:tx>
          <c:dPt>
            <c:idx val="0"/>
            <c:bubble3D val="0"/>
            <c:spPr>
              <a:solidFill>
                <a:srgbClr val="8FAADC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90C-4440-95F5-A364329DDB57}"/>
              </c:ext>
            </c:extLst>
          </c:dPt>
          <c:dPt>
            <c:idx val="1"/>
            <c:bubble3D val="0"/>
            <c:spPr>
              <a:solidFill>
                <a:srgbClr val="E5C55E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90C-4440-95F5-A364329DDB57}"/>
              </c:ext>
            </c:extLst>
          </c:dPt>
          <c:dPt>
            <c:idx val="2"/>
            <c:bubble3D val="0"/>
            <c:spPr>
              <a:solidFill>
                <a:srgbClr val="DD661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90C-4440-95F5-A364329DDB57}"/>
              </c:ext>
            </c:extLst>
          </c:dPt>
          <c:dPt>
            <c:idx val="3"/>
            <c:bubble3D val="0"/>
            <c:spPr>
              <a:solidFill>
                <a:srgbClr val="6FAD4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90C-4440-95F5-A364329DDB57}"/>
              </c:ext>
            </c:extLst>
          </c:dPt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Plan1!$A$2:$A$5</c:f>
              <c:strCache>
                <c:ptCount val="4"/>
                <c:pt idx="0">
                  <c:v>Em planejamento</c:v>
                </c:pt>
                <c:pt idx="1">
                  <c:v>Em análise</c:v>
                </c:pt>
                <c:pt idx="2">
                  <c:v>Em execução</c:v>
                </c:pt>
                <c:pt idx="3">
                  <c:v>Encerramento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12.0</c:v>
                </c:pt>
                <c:pt idx="1">
                  <c:v>4.0</c:v>
                </c:pt>
                <c:pt idx="2">
                  <c:v>1.0</c:v>
                </c:pt>
                <c:pt idx="3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90C-4440-95F5-A364329DDB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cap="small" baseline="0" dirty="0" err="1" smtClean="0"/>
              <a:t>Planos</a:t>
            </a:r>
            <a:r>
              <a:rPr lang="en-US" sz="1600" cap="small" baseline="0" dirty="0" smtClean="0"/>
              <a:t> de </a:t>
            </a:r>
            <a:r>
              <a:rPr lang="en-US" sz="1600" cap="small" baseline="0" dirty="0" err="1" smtClean="0"/>
              <a:t>ação</a:t>
            </a:r>
            <a:endParaRPr lang="en-US" sz="1600" cap="small" baseline="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500234077921117"/>
          <c:y val="0.118404244922198"/>
          <c:w val="0.478223968468871"/>
          <c:h val="0.84155743063439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Porcentagem de execução</c:v>
                </c:pt>
              </c:strCache>
            </c:strRef>
          </c:tx>
          <c:spPr>
            <a:solidFill>
              <a:srgbClr val="2F998A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Plan1!$A$2:$A$7</c:f>
              <c:strCache>
                <c:ptCount val="6"/>
                <c:pt idx="0">
                  <c:v>Inaugurar e operacionalizar o Núcleo de Mediação de Conflitos de Costa Rica (projeto piloto)</c:v>
                </c:pt>
                <c:pt idx="1">
                  <c:v>Implantar Sistema de Radiocomunicação Móvel Troncalizado Digital em unidades operacionais da Segurança Pública do Estado na faixa de fronteira</c:v>
                </c:pt>
                <c:pt idx="2">
                  <c:v>Acelerar a recuperação da população carcerária por meio de ações de melhoria do patrimônio público – Projeto Mãos que Constrõem</c:v>
                </c:pt>
                <c:pt idx="3">
                  <c:v>Ampliar o Sistema Prevenir para possibilitar a análise on-line de projetos contra incêndio e pânico</c:v>
                </c:pt>
                <c:pt idx="4">
                  <c:v>Instalar e operacionalizar a Delegacia da Mulher no município de Dourados</c:v>
                </c:pt>
                <c:pt idx="5">
                  <c:v>Fortalecer os instrumentos de segurança pública do Estado – Programa MS Mais Seguro</c:v>
                </c:pt>
              </c:strCache>
            </c:strRef>
          </c:cat>
          <c:val>
            <c:numRef>
              <c:f>Plan1!$B$2:$B$7</c:f>
              <c:numCache>
                <c:formatCode>0%</c:formatCode>
                <c:ptCount val="6"/>
                <c:pt idx="0">
                  <c:v>0.0</c:v>
                </c:pt>
                <c:pt idx="1">
                  <c:v>0.073</c:v>
                </c:pt>
                <c:pt idx="2">
                  <c:v>0.133</c:v>
                </c:pt>
                <c:pt idx="3">
                  <c:v>0.99</c:v>
                </c:pt>
                <c:pt idx="4">
                  <c:v>0.994</c:v>
                </c:pt>
                <c:pt idx="5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-363031088"/>
        <c:axId val="-363247200"/>
      </c:barChart>
      <c:catAx>
        <c:axId val="-3630310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63247200"/>
        <c:crosses val="autoZero"/>
        <c:auto val="1"/>
        <c:lblAlgn val="ctr"/>
        <c:lblOffset val="100"/>
        <c:noMultiLvlLbl val="0"/>
      </c:catAx>
      <c:valAx>
        <c:axId val="-363247200"/>
        <c:scaling>
          <c:orientation val="minMax"/>
          <c:max val="1.0"/>
        </c:scaling>
        <c:delete val="1"/>
        <c:axPos val="b"/>
        <c:numFmt formatCode="0%" sourceLinked="1"/>
        <c:majorTickMark val="none"/>
        <c:minorTickMark val="none"/>
        <c:tickLblPos val="nextTo"/>
        <c:crossAx val="-363031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cap="small" baseline="0" dirty="0" err="1" smtClean="0"/>
              <a:t>Planos</a:t>
            </a:r>
            <a:r>
              <a:rPr lang="en-US" sz="1600" cap="small" baseline="0" dirty="0" smtClean="0"/>
              <a:t> de </a:t>
            </a:r>
            <a:r>
              <a:rPr lang="en-US" sz="1600" cap="small" baseline="0" dirty="0" err="1" smtClean="0"/>
              <a:t>ação</a:t>
            </a:r>
            <a:endParaRPr lang="en-US" sz="1600" cap="small" baseline="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500234077921117"/>
          <c:y val="0.118404244922198"/>
          <c:w val="0.478223968468871"/>
          <c:h val="0.84155743063439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Porcentagem de execução</c:v>
                </c:pt>
              </c:strCache>
            </c:strRef>
          </c:tx>
          <c:spPr>
            <a:solidFill>
              <a:srgbClr val="2F998A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Plan1!$A$2:$A$7</c:f>
              <c:strCache>
                <c:ptCount val="6"/>
                <c:pt idx="3">
                  <c:v>Realizar obras de reestruturação viária no trecho da Via Parque com Avenida Mato Grosso em Campo Grande</c:v>
                </c:pt>
                <c:pt idx="4">
                  <c:v>Construir e readequar as estruturas prediais da Coordenadoria Geral de Perícias</c:v>
                </c:pt>
                <c:pt idx="5">
                  <c:v>Implantar Agência Fácil Central de Atendimento ao Cidadão em Dourados</c:v>
                </c:pt>
              </c:strCache>
            </c:strRef>
          </c:cat>
          <c:val>
            <c:numRef>
              <c:f>Plan1!$B$2:$B$7</c:f>
              <c:numCache>
                <c:formatCode>General</c:formatCode>
                <c:ptCount val="6"/>
                <c:pt idx="3" formatCode="0%">
                  <c:v>0.0</c:v>
                </c:pt>
                <c:pt idx="4" formatCode="0%">
                  <c:v>0.0</c:v>
                </c:pt>
                <c:pt idx="5" formatCode="0%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-421638048"/>
        <c:axId val="-453420576"/>
      </c:barChart>
      <c:catAx>
        <c:axId val="-4216380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453420576"/>
        <c:crosses val="autoZero"/>
        <c:auto val="1"/>
        <c:lblAlgn val="ctr"/>
        <c:lblOffset val="100"/>
        <c:noMultiLvlLbl val="0"/>
      </c:catAx>
      <c:valAx>
        <c:axId val="-453420576"/>
        <c:scaling>
          <c:orientation val="minMax"/>
          <c:max val="1.0"/>
        </c:scaling>
        <c:delete val="1"/>
        <c:axPos val="b"/>
        <c:numFmt formatCode="0%" sourceLinked="1"/>
        <c:majorTickMark val="none"/>
        <c:minorTickMark val="none"/>
        <c:tickLblPos val="nextTo"/>
        <c:crossAx val="-421638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cap="small" baseline="0" dirty="0" err="1" smtClean="0"/>
              <a:t>Planos</a:t>
            </a:r>
            <a:r>
              <a:rPr lang="en-US" sz="1600" cap="small" baseline="0" dirty="0" smtClean="0"/>
              <a:t> de </a:t>
            </a:r>
            <a:r>
              <a:rPr lang="en-US" sz="1600" cap="small" baseline="0" dirty="0" err="1" smtClean="0"/>
              <a:t>ação</a:t>
            </a:r>
            <a:endParaRPr lang="en-US" sz="1600" cap="small" baseline="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500234077921117"/>
          <c:y val="0.118404244922198"/>
          <c:w val="0.478223968468871"/>
          <c:h val="0.84155743063439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Porcentagem de execução</c:v>
                </c:pt>
              </c:strCache>
            </c:strRef>
          </c:tx>
          <c:spPr>
            <a:solidFill>
              <a:srgbClr val="2F998A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Plan1!$A$2:$A$7</c:f>
              <c:strCache>
                <c:ptCount val="6"/>
                <c:pt idx="3">
                  <c:v>Realizar obras de reestruturação viária no trecho da Via Parque com Avenida Mato Grosso em Campo Grande</c:v>
                </c:pt>
                <c:pt idx="4">
                  <c:v>Construir e readequar as estruturas prediais da Coordenadoria Geral de Perícias</c:v>
                </c:pt>
                <c:pt idx="5">
                  <c:v>Implantar Agência Fácil Central de Atendimento ao Cidadão em Dourados</c:v>
                </c:pt>
              </c:strCache>
            </c:strRef>
          </c:cat>
          <c:val>
            <c:numRef>
              <c:f>Plan1!$B$2:$B$7</c:f>
              <c:numCache>
                <c:formatCode>0%</c:formatCode>
                <c:ptCount val="6"/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-365109744"/>
        <c:axId val="-365107424"/>
      </c:barChart>
      <c:catAx>
        <c:axId val="-3651097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65107424"/>
        <c:crosses val="autoZero"/>
        <c:auto val="1"/>
        <c:lblAlgn val="ctr"/>
        <c:lblOffset val="100"/>
        <c:noMultiLvlLbl val="0"/>
      </c:catAx>
      <c:valAx>
        <c:axId val="-365107424"/>
        <c:scaling>
          <c:orientation val="minMax"/>
          <c:max val="1.0"/>
        </c:scaling>
        <c:delete val="1"/>
        <c:axPos val="b"/>
        <c:numFmt formatCode="0%" sourceLinked="1"/>
        <c:majorTickMark val="none"/>
        <c:minorTickMark val="none"/>
        <c:tickLblPos val="nextTo"/>
        <c:crossAx val="-365109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cap="small" baseline="0" dirty="0" err="1" smtClean="0"/>
              <a:t>Planos</a:t>
            </a:r>
            <a:r>
              <a:rPr lang="en-US" sz="1600" cap="small" baseline="0" dirty="0" smtClean="0"/>
              <a:t> de </a:t>
            </a:r>
            <a:r>
              <a:rPr lang="en-US" sz="1600" cap="small" baseline="0" dirty="0" err="1" smtClean="0"/>
              <a:t>ação</a:t>
            </a:r>
            <a:endParaRPr lang="en-US" sz="1600" cap="small" baseline="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500234077921117"/>
          <c:y val="0.118404244922198"/>
          <c:w val="0.478223968468871"/>
          <c:h val="0.84155743063439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Porcentagem de execução</c:v>
                </c:pt>
              </c:strCache>
            </c:strRef>
          </c:tx>
          <c:spPr>
            <a:solidFill>
              <a:srgbClr val="2F998A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Plan1!$A$2:$A$7</c:f>
              <c:strCache>
                <c:ptCount val="6"/>
                <c:pt idx="3">
                  <c:v>Realizar obras de reestruturação viária no trecho da Via Parque com Avenida Mato Grosso em Campo Grande</c:v>
                </c:pt>
                <c:pt idx="4">
                  <c:v>Construir e readequar as estruturas prediais da Coordenadoria Geral de Perícias</c:v>
                </c:pt>
                <c:pt idx="5">
                  <c:v>Implantar Agência Fácil Central de Atendimento ao Cidadão em Dourados</c:v>
                </c:pt>
              </c:strCache>
            </c:strRef>
          </c:cat>
          <c:val>
            <c:numRef>
              <c:f>Plan1!$B$2:$B$7</c:f>
              <c:numCache>
                <c:formatCode>General</c:formatCode>
                <c:ptCount val="6"/>
                <c:pt idx="3" formatCode="0%">
                  <c:v>0.0</c:v>
                </c:pt>
                <c:pt idx="4" formatCode="0%">
                  <c:v>0.0</c:v>
                </c:pt>
                <c:pt idx="5" formatCode="0%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-426117280"/>
        <c:axId val="-453689392"/>
      </c:barChart>
      <c:catAx>
        <c:axId val="-4261172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453689392"/>
        <c:crosses val="autoZero"/>
        <c:auto val="1"/>
        <c:lblAlgn val="ctr"/>
        <c:lblOffset val="100"/>
        <c:noMultiLvlLbl val="0"/>
      </c:catAx>
      <c:valAx>
        <c:axId val="-453689392"/>
        <c:scaling>
          <c:orientation val="minMax"/>
          <c:max val="1.0"/>
        </c:scaling>
        <c:delete val="1"/>
        <c:axPos val="b"/>
        <c:numFmt formatCode="0%" sourceLinked="1"/>
        <c:majorTickMark val="none"/>
        <c:minorTickMark val="none"/>
        <c:tickLblPos val="nextTo"/>
        <c:crossAx val="-426117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cap="small" baseline="0" dirty="0" err="1" smtClean="0"/>
              <a:t>Planos</a:t>
            </a:r>
            <a:r>
              <a:rPr lang="en-US" sz="1600" cap="small" baseline="0" dirty="0" smtClean="0"/>
              <a:t> de </a:t>
            </a:r>
            <a:r>
              <a:rPr lang="en-US" sz="1600" cap="small" baseline="0" dirty="0" err="1" smtClean="0"/>
              <a:t>ação</a:t>
            </a:r>
            <a:endParaRPr lang="en-US" sz="1600" cap="small" baseline="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500234077921117"/>
          <c:y val="0.118404244922198"/>
          <c:w val="0.478223968468871"/>
          <c:h val="0.84155743063439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Porcentagem de execução</c:v>
                </c:pt>
              </c:strCache>
            </c:strRef>
          </c:tx>
          <c:spPr>
            <a:solidFill>
              <a:srgbClr val="2F998A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Plan1!$A$2:$A$7</c:f>
              <c:strCache>
                <c:ptCount val="6"/>
                <c:pt idx="3">
                  <c:v>Realizar obras de reestruturação viária no trecho da Via Parque com Avenida Mato Grosso em Campo Grande</c:v>
                </c:pt>
                <c:pt idx="4">
                  <c:v>Construir e readequar as estruturas prediais da Coordenadoria Geral de Perícias</c:v>
                </c:pt>
                <c:pt idx="5">
                  <c:v>Implantar Agência Fácil Central de Atendimento ao Cidadão em Dourados</c:v>
                </c:pt>
              </c:strCache>
            </c:strRef>
          </c:cat>
          <c:val>
            <c:numRef>
              <c:f>Plan1!$B$2:$B$7</c:f>
              <c:numCache>
                <c:formatCode>General</c:formatCode>
                <c:ptCount val="6"/>
                <c:pt idx="3" formatCode="0%">
                  <c:v>0.0</c:v>
                </c:pt>
                <c:pt idx="4" formatCode="0%">
                  <c:v>0.0</c:v>
                </c:pt>
                <c:pt idx="5" formatCode="0%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-453168512"/>
        <c:axId val="-453935072"/>
      </c:barChart>
      <c:catAx>
        <c:axId val="-4531685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453935072"/>
        <c:crosses val="autoZero"/>
        <c:auto val="1"/>
        <c:lblAlgn val="ctr"/>
        <c:lblOffset val="100"/>
        <c:noMultiLvlLbl val="0"/>
      </c:catAx>
      <c:valAx>
        <c:axId val="-453935072"/>
        <c:scaling>
          <c:orientation val="minMax"/>
          <c:max val="1.0"/>
        </c:scaling>
        <c:delete val="1"/>
        <c:axPos val="b"/>
        <c:numFmt formatCode="0%" sourceLinked="1"/>
        <c:majorTickMark val="none"/>
        <c:minorTickMark val="none"/>
        <c:tickLblPos val="nextTo"/>
        <c:crossAx val="-453168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cap="small" baseline="0" dirty="0" err="1" smtClean="0"/>
              <a:t>Projetos</a:t>
            </a:r>
            <a:endParaRPr lang="en-US" sz="1600" cap="small" baseline="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500234077921117"/>
          <c:y val="0.118404244922198"/>
          <c:w val="0.478223968468871"/>
          <c:h val="0.84155743063439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Porcentagem de execução</c:v>
                </c:pt>
              </c:strCache>
            </c:strRef>
          </c:tx>
          <c:spPr>
            <a:solidFill>
              <a:srgbClr val="2F998A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Plan1!$A$2:$A$7</c:f>
              <c:strCache>
                <c:ptCount val="6"/>
                <c:pt idx="4">
                  <c:v>Implantar sinalização viária nos municípios de Mato Grosso do Sul</c:v>
                </c:pt>
                <c:pt idx="5">
                  <c:v>Realizar aperfeiçoamento dos serviços prestados pelo Detran</c:v>
                </c:pt>
              </c:strCache>
            </c:strRef>
          </c:cat>
          <c:val>
            <c:numRef>
              <c:f>Plan1!$B$2:$B$7</c:f>
              <c:numCache>
                <c:formatCode>0%</c:formatCode>
                <c:ptCount val="6"/>
                <c:pt idx="4">
                  <c:v>0.38</c:v>
                </c:pt>
                <c:pt idx="5">
                  <c:v>0.736666666666667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-459395024"/>
        <c:axId val="-460936912"/>
      </c:barChart>
      <c:catAx>
        <c:axId val="-4593950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460936912"/>
        <c:crosses val="autoZero"/>
        <c:auto val="1"/>
        <c:lblAlgn val="ctr"/>
        <c:lblOffset val="100"/>
        <c:noMultiLvlLbl val="0"/>
      </c:catAx>
      <c:valAx>
        <c:axId val="-460936912"/>
        <c:scaling>
          <c:orientation val="minMax"/>
          <c:max val="1.0"/>
        </c:scaling>
        <c:delete val="1"/>
        <c:axPos val="b"/>
        <c:numFmt formatCode="General" sourceLinked="1"/>
        <c:majorTickMark val="none"/>
        <c:minorTickMark val="none"/>
        <c:tickLblPos val="nextTo"/>
        <c:crossAx val="-459395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cap="small" baseline="0" dirty="0" err="1" smtClean="0"/>
              <a:t>Projetos</a:t>
            </a:r>
            <a:endParaRPr lang="en-US" sz="1600" cap="small" baseline="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500234077921117"/>
          <c:y val="0.118404244922198"/>
          <c:w val="0.478223968468871"/>
          <c:h val="0.84155743063439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Porcentagem de execução</c:v>
                </c:pt>
              </c:strCache>
            </c:strRef>
          </c:tx>
          <c:spPr>
            <a:solidFill>
              <a:srgbClr val="2F998A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Plan1!$A$2:$A$7</c:f>
              <c:strCache>
                <c:ptCount val="6"/>
                <c:pt idx="4">
                  <c:v>Implantar sinalização viária nos municípios de Mato Grosso do Sul</c:v>
                </c:pt>
                <c:pt idx="5">
                  <c:v>Realizar aperfeiçoamento dos serviços prestados pelo Detran</c:v>
                </c:pt>
              </c:strCache>
            </c:strRef>
          </c:cat>
          <c:val>
            <c:numRef>
              <c:f>Plan1!$B$2:$B$7</c:f>
              <c:numCache>
                <c:formatCode>General</c:formatCode>
                <c:ptCount val="6"/>
                <c:pt idx="4" formatCode="0%">
                  <c:v>0.38</c:v>
                </c:pt>
                <c:pt idx="5" formatCode="0%">
                  <c:v>0.736666666666667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-461266848"/>
        <c:axId val="-365185632"/>
      </c:barChart>
      <c:catAx>
        <c:axId val="-4612668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65185632"/>
        <c:crosses val="autoZero"/>
        <c:auto val="1"/>
        <c:lblAlgn val="ctr"/>
        <c:lblOffset val="100"/>
        <c:noMultiLvlLbl val="0"/>
      </c:catAx>
      <c:valAx>
        <c:axId val="-365185632"/>
        <c:scaling>
          <c:orientation val="minMax"/>
          <c:max val="1.0"/>
        </c:scaling>
        <c:delete val="1"/>
        <c:axPos val="b"/>
        <c:numFmt formatCode="General" sourceLinked="1"/>
        <c:majorTickMark val="none"/>
        <c:minorTickMark val="none"/>
        <c:tickLblPos val="nextTo"/>
        <c:crossAx val="-46126684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cap="small" baseline="0" dirty="0" err="1" smtClean="0"/>
              <a:t>Projetos</a:t>
            </a:r>
            <a:endParaRPr lang="en-US" sz="1600" cap="small" baseline="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500234077921117"/>
          <c:y val="0.118404244922198"/>
          <c:w val="0.478223968468871"/>
          <c:h val="0.84155743063439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Porcentagem de execução</c:v>
                </c:pt>
              </c:strCache>
            </c:strRef>
          </c:tx>
          <c:spPr>
            <a:solidFill>
              <a:srgbClr val="2F998A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Plan1!$A$2:$A$7</c:f>
              <c:strCache>
                <c:ptCount val="6"/>
                <c:pt idx="4">
                  <c:v>Implantar sinalização viária nos municípios de Mato Grosso do Sul</c:v>
                </c:pt>
                <c:pt idx="5">
                  <c:v>Realizar aperfeiçoamento dos serviços prestados pelo Detran</c:v>
                </c:pt>
              </c:strCache>
            </c:strRef>
          </c:cat>
          <c:val>
            <c:numRef>
              <c:f>Plan1!$B$2:$B$7</c:f>
              <c:numCache>
                <c:formatCode>General</c:formatCode>
                <c:ptCount val="6"/>
                <c:pt idx="4" formatCode="0%">
                  <c:v>0.38</c:v>
                </c:pt>
                <c:pt idx="5" formatCode="0%">
                  <c:v>0.736666666666667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-421672480"/>
        <c:axId val="-366119152"/>
      </c:barChart>
      <c:catAx>
        <c:axId val="-4216724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66119152"/>
        <c:crosses val="autoZero"/>
        <c:auto val="1"/>
        <c:lblAlgn val="ctr"/>
        <c:lblOffset val="100"/>
        <c:noMultiLvlLbl val="0"/>
      </c:catAx>
      <c:valAx>
        <c:axId val="-366119152"/>
        <c:scaling>
          <c:orientation val="minMax"/>
          <c:max val="1.0"/>
        </c:scaling>
        <c:delete val="1"/>
        <c:axPos val="b"/>
        <c:numFmt formatCode="General" sourceLinked="1"/>
        <c:majorTickMark val="none"/>
        <c:minorTickMark val="none"/>
        <c:tickLblPos val="nextTo"/>
        <c:crossAx val="-421672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cap="small" baseline="0" dirty="0" err="1" smtClean="0"/>
              <a:t>Planos</a:t>
            </a:r>
            <a:r>
              <a:rPr lang="en-US" sz="1600" cap="small" baseline="0" dirty="0" smtClean="0"/>
              <a:t> de </a:t>
            </a:r>
            <a:r>
              <a:rPr lang="en-US" sz="1600" cap="small" baseline="0" dirty="0" err="1" smtClean="0"/>
              <a:t>ação</a:t>
            </a:r>
            <a:endParaRPr lang="en-US" sz="1600" cap="small" baseline="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500234077921117"/>
          <c:y val="0.118404244922198"/>
          <c:w val="0.478223968468871"/>
          <c:h val="0.84155743063439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Porcentagem de execução</c:v>
                </c:pt>
              </c:strCache>
            </c:strRef>
          </c:tx>
          <c:spPr>
            <a:solidFill>
              <a:srgbClr val="2F998A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Plan1!$A$2:$A$7</c:f>
              <c:strCache>
                <c:ptCount val="6"/>
                <c:pt idx="2">
                  <c:v>Ampliar o serviço de Bombeiro Militar</c:v>
                </c:pt>
                <c:pt idx="3">
                  <c:v>Implantar o projeto Escola Segura, Família Forte</c:v>
                </c:pt>
                <c:pt idx="4">
                  <c:v>Fortalecer e ampliar as operações policiais</c:v>
                </c:pt>
                <c:pt idx="5">
                  <c:v>Implantar sistemática de policiamento aéreo ostensivo e preventivo</c:v>
                </c:pt>
              </c:strCache>
            </c:strRef>
          </c:cat>
          <c:val>
            <c:numRef>
              <c:f>Plan1!$B$2:$B$7</c:f>
              <c:numCache>
                <c:formatCode>0%</c:formatCode>
                <c:ptCount val="6"/>
                <c:pt idx="2">
                  <c:v>0.0</c:v>
                </c:pt>
                <c:pt idx="3">
                  <c:v>0.0648</c:v>
                </c:pt>
                <c:pt idx="4">
                  <c:v>0.1094</c:v>
                </c:pt>
                <c:pt idx="5">
                  <c:v>0.3935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-459321184"/>
        <c:axId val="-459318432"/>
      </c:barChart>
      <c:catAx>
        <c:axId val="-4593211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459318432"/>
        <c:crosses val="autoZero"/>
        <c:auto val="1"/>
        <c:lblAlgn val="ctr"/>
        <c:lblOffset val="100"/>
        <c:noMultiLvlLbl val="0"/>
      </c:catAx>
      <c:valAx>
        <c:axId val="-459318432"/>
        <c:scaling>
          <c:orientation val="minMax"/>
          <c:max val="1.0"/>
        </c:scaling>
        <c:delete val="1"/>
        <c:axPos val="b"/>
        <c:numFmt formatCode="0%" sourceLinked="1"/>
        <c:majorTickMark val="none"/>
        <c:minorTickMark val="none"/>
        <c:tickLblPos val="nextTo"/>
        <c:crossAx val="-45932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cap="small" baseline="0" dirty="0" err="1" smtClean="0"/>
              <a:t>Planos</a:t>
            </a:r>
            <a:r>
              <a:rPr lang="en-US" sz="1600" cap="small" baseline="0" dirty="0" smtClean="0"/>
              <a:t> de </a:t>
            </a:r>
            <a:r>
              <a:rPr lang="en-US" sz="1600" cap="small" baseline="0" dirty="0" err="1" smtClean="0"/>
              <a:t>ação</a:t>
            </a:r>
            <a:endParaRPr lang="en-US" sz="1600" cap="small" baseline="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500234077921117"/>
          <c:y val="0.118404244922198"/>
          <c:w val="0.478223968468871"/>
          <c:h val="0.84155743063439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Porcentagem de execução</c:v>
                </c:pt>
              </c:strCache>
            </c:strRef>
          </c:tx>
          <c:spPr>
            <a:solidFill>
              <a:srgbClr val="2F998A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Plan1!$A$2:$A$7</c:f>
              <c:strCache>
                <c:ptCount val="6"/>
                <c:pt idx="2">
                  <c:v>Ampliar o serviço de Bombeiro Militar</c:v>
                </c:pt>
                <c:pt idx="3">
                  <c:v>Implantar o projeto Escola Segura, Família Forte</c:v>
                </c:pt>
                <c:pt idx="4">
                  <c:v>Fortalecer e ampliar as operações policiais</c:v>
                </c:pt>
                <c:pt idx="5">
                  <c:v>Implantar sistemática de policiamento aéreo ostensivo e preventivo</c:v>
                </c:pt>
              </c:strCache>
            </c:strRef>
          </c:cat>
          <c:val>
            <c:numRef>
              <c:f>Plan1!$B$2:$B$7</c:f>
              <c:numCache>
                <c:formatCode>General</c:formatCode>
                <c:ptCount val="6"/>
                <c:pt idx="2" formatCode="0%">
                  <c:v>0.0</c:v>
                </c:pt>
                <c:pt idx="3" formatCode="0%">
                  <c:v>0.0648</c:v>
                </c:pt>
                <c:pt idx="4" formatCode="0%">
                  <c:v>0.1094</c:v>
                </c:pt>
                <c:pt idx="5" formatCode="0%">
                  <c:v>0.3935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-426415648"/>
        <c:axId val="-453921264"/>
      </c:barChart>
      <c:catAx>
        <c:axId val="-4264156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453921264"/>
        <c:crosses val="autoZero"/>
        <c:auto val="1"/>
        <c:lblAlgn val="ctr"/>
        <c:lblOffset val="100"/>
        <c:noMultiLvlLbl val="0"/>
      </c:catAx>
      <c:valAx>
        <c:axId val="-453921264"/>
        <c:scaling>
          <c:orientation val="minMax"/>
          <c:max val="1.0"/>
        </c:scaling>
        <c:delete val="1"/>
        <c:axPos val="b"/>
        <c:numFmt formatCode="0%" sourceLinked="1"/>
        <c:majorTickMark val="none"/>
        <c:minorTickMark val="none"/>
        <c:tickLblPos val="nextTo"/>
        <c:crossAx val="-426415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cap="small" baseline="0" dirty="0" err="1" smtClean="0"/>
              <a:t>Planos</a:t>
            </a:r>
            <a:r>
              <a:rPr lang="en-US" sz="1600" cap="small" baseline="0" dirty="0" smtClean="0"/>
              <a:t> de </a:t>
            </a:r>
            <a:r>
              <a:rPr lang="en-US" sz="1600" cap="small" baseline="0" dirty="0" err="1" smtClean="0"/>
              <a:t>ação</a:t>
            </a:r>
            <a:endParaRPr lang="en-US" sz="1600" cap="small" baseline="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500234077921117"/>
          <c:y val="0.118404244922198"/>
          <c:w val="0.478223968468871"/>
          <c:h val="0.84155743063439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Porcentagem de execução</c:v>
                </c:pt>
              </c:strCache>
            </c:strRef>
          </c:tx>
          <c:spPr>
            <a:solidFill>
              <a:srgbClr val="2F998A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Plan1!$A$2:$A$7</c:f>
              <c:strCache>
                <c:ptCount val="6"/>
                <c:pt idx="2">
                  <c:v>Ampliar o serviço de Bombeiro Militar</c:v>
                </c:pt>
                <c:pt idx="3">
                  <c:v>Implantar o projeto Escola Segura, Família Forte</c:v>
                </c:pt>
                <c:pt idx="4">
                  <c:v>Fortalecer e ampliar as operações policiais</c:v>
                </c:pt>
                <c:pt idx="5">
                  <c:v>Implantar sistemática de policiamento aéreo ostensivo e preventivo</c:v>
                </c:pt>
              </c:strCache>
            </c:strRef>
          </c:cat>
          <c:val>
            <c:numRef>
              <c:f>Plan1!$B$2:$B$7</c:f>
              <c:numCache>
                <c:formatCode>General</c:formatCode>
                <c:ptCount val="6"/>
                <c:pt idx="2" formatCode="0%">
                  <c:v>0.0</c:v>
                </c:pt>
                <c:pt idx="3" formatCode="0%">
                  <c:v>0.0648</c:v>
                </c:pt>
                <c:pt idx="4" formatCode="0%">
                  <c:v>0.1094</c:v>
                </c:pt>
                <c:pt idx="5" formatCode="0%">
                  <c:v>0.3935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-363470416"/>
        <c:axId val="-363403952"/>
      </c:barChart>
      <c:catAx>
        <c:axId val="-3634704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63403952"/>
        <c:crosses val="autoZero"/>
        <c:auto val="1"/>
        <c:lblAlgn val="ctr"/>
        <c:lblOffset val="100"/>
        <c:noMultiLvlLbl val="0"/>
      </c:catAx>
      <c:valAx>
        <c:axId val="-363403952"/>
        <c:scaling>
          <c:orientation val="minMax"/>
          <c:max val="1.0"/>
        </c:scaling>
        <c:delete val="1"/>
        <c:axPos val="b"/>
        <c:numFmt formatCode="0%" sourceLinked="1"/>
        <c:majorTickMark val="none"/>
        <c:minorTickMark val="none"/>
        <c:tickLblPos val="nextTo"/>
        <c:crossAx val="-363470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cap="small" baseline="0" dirty="0" err="1" smtClean="0"/>
              <a:t>Planos</a:t>
            </a:r>
            <a:r>
              <a:rPr lang="en-US" sz="1600" cap="small" baseline="0" dirty="0" smtClean="0"/>
              <a:t> de </a:t>
            </a:r>
            <a:r>
              <a:rPr lang="en-US" sz="1600" cap="small" baseline="0" dirty="0" err="1" smtClean="0"/>
              <a:t>ação</a:t>
            </a:r>
            <a:endParaRPr lang="en-US" sz="1600" cap="small" baseline="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500234077921117"/>
          <c:y val="0.118404244922198"/>
          <c:w val="0.478223968468871"/>
          <c:h val="0.84155743063439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Porcentagem de execução</c:v>
                </c:pt>
              </c:strCache>
            </c:strRef>
          </c:tx>
          <c:spPr>
            <a:solidFill>
              <a:srgbClr val="2F998A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Plan1!$A$2:$A$7</c:f>
              <c:strCache>
                <c:ptCount val="6"/>
                <c:pt idx="2">
                  <c:v>Ampliar o serviço de Bombeiro Militar</c:v>
                </c:pt>
                <c:pt idx="3">
                  <c:v>Implantar o projeto Escola Segura, Família Forte</c:v>
                </c:pt>
                <c:pt idx="4">
                  <c:v>Fortalecer e ampliar as operações policiais</c:v>
                </c:pt>
                <c:pt idx="5">
                  <c:v>Implantar sistemática de policiamento aéreo ostensivo e preventivo</c:v>
                </c:pt>
              </c:strCache>
            </c:strRef>
          </c:cat>
          <c:val>
            <c:numRef>
              <c:f>Plan1!$B$2:$B$7</c:f>
              <c:numCache>
                <c:formatCode>General</c:formatCode>
                <c:ptCount val="6"/>
                <c:pt idx="2" formatCode="0%">
                  <c:v>0.0</c:v>
                </c:pt>
                <c:pt idx="3" formatCode="0%">
                  <c:v>0.0648</c:v>
                </c:pt>
                <c:pt idx="4" formatCode="0%">
                  <c:v>0.1094</c:v>
                </c:pt>
                <c:pt idx="5" formatCode="0%">
                  <c:v>0.3935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-368746768"/>
        <c:axId val="-368745136"/>
      </c:barChart>
      <c:catAx>
        <c:axId val="-3687467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68745136"/>
        <c:crosses val="autoZero"/>
        <c:auto val="1"/>
        <c:lblAlgn val="ctr"/>
        <c:lblOffset val="100"/>
        <c:noMultiLvlLbl val="0"/>
      </c:catAx>
      <c:valAx>
        <c:axId val="-368745136"/>
        <c:scaling>
          <c:orientation val="minMax"/>
          <c:max val="1.0"/>
        </c:scaling>
        <c:delete val="1"/>
        <c:axPos val="b"/>
        <c:numFmt formatCode="0%" sourceLinked="1"/>
        <c:majorTickMark val="none"/>
        <c:minorTickMark val="none"/>
        <c:tickLblPos val="nextTo"/>
        <c:crossAx val="-368746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2D9B7-0557-644B-B7E9-16F5DB9BA7F7}" type="datetimeFigureOut">
              <a:rPr lang="pt-BR" smtClean="0"/>
              <a:t>25/07/17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2124075" y="1143000"/>
            <a:ext cx="11106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AF23FB-3C00-8544-B153-D0C693E4208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9217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F23FB-3C00-8544-B153-D0C693E4208F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29967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F23FB-3C00-8544-B153-D0C693E4208F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78960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F23FB-3C00-8544-B153-D0C693E4208F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00949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F23FB-3C00-8544-B153-D0C693E4208F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21077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F23FB-3C00-8544-B153-D0C693E4208F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49308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F23FB-3C00-8544-B153-D0C693E4208F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34229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F23FB-3C00-8544-B153-D0C693E4208F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28862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F23FB-3C00-8544-B153-D0C693E4208F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60669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F23FB-3C00-8544-B153-D0C693E4208F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94930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F23FB-3C00-8544-B153-D0C693E4208F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86516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F23FB-3C00-8544-B153-D0C693E4208F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6836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F23FB-3C00-8544-B153-D0C693E4208F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35730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F23FB-3C00-8544-B153-D0C693E4208F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6835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F23FB-3C00-8544-B153-D0C693E4208F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685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F23FB-3C00-8544-B153-D0C693E4208F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8542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F23FB-3C00-8544-B153-D0C693E4208F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5284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F23FB-3C00-8544-B153-D0C693E4208F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276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F23FB-3C00-8544-B153-D0C693E4208F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59471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F23FB-3C00-8544-B153-D0C693E4208F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5296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F23FB-3C00-8544-B153-D0C693E4208F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8038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0044" y="589241"/>
            <a:ext cx="9720263" cy="1253490"/>
          </a:xfrm>
        </p:spPr>
        <p:txBody>
          <a:bodyPr anchor="b"/>
          <a:lstStyle>
            <a:lvl1pPr algn="ctr">
              <a:defRPr sz="315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0044" y="1891070"/>
            <a:ext cx="9720263" cy="869275"/>
          </a:xfrm>
        </p:spPr>
        <p:txBody>
          <a:bodyPr/>
          <a:lstStyle>
            <a:lvl1pPr marL="0" indent="0" algn="ctr">
              <a:buNone/>
              <a:defRPr sz="1260"/>
            </a:lvl1pPr>
            <a:lvl2pPr marL="240030" indent="0" algn="ctr">
              <a:buNone/>
              <a:defRPr sz="1050"/>
            </a:lvl2pPr>
            <a:lvl3pPr marL="480060" indent="0" algn="ctr">
              <a:buNone/>
              <a:defRPr sz="945"/>
            </a:lvl3pPr>
            <a:lvl4pPr marL="720090" indent="0" algn="ctr">
              <a:buNone/>
              <a:defRPr sz="840"/>
            </a:lvl4pPr>
            <a:lvl5pPr marL="960120" indent="0" algn="ctr">
              <a:buNone/>
              <a:defRPr sz="840"/>
            </a:lvl5pPr>
            <a:lvl6pPr marL="1200150" indent="0" algn="ctr">
              <a:buNone/>
              <a:defRPr sz="840"/>
            </a:lvl6pPr>
            <a:lvl7pPr marL="1440180" indent="0" algn="ctr">
              <a:buNone/>
              <a:defRPr sz="840"/>
            </a:lvl7pPr>
            <a:lvl8pPr marL="1680210" indent="0" algn="ctr">
              <a:buNone/>
              <a:defRPr sz="840"/>
            </a:lvl8pPr>
            <a:lvl9pPr marL="1920240" indent="0" algn="ctr">
              <a:buNone/>
              <a:defRPr sz="84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D784-6A1E-7640-80C8-21C68314A0C1}" type="datetimeFigureOut">
              <a:rPr lang="pt-BR" smtClean="0"/>
              <a:pPr/>
              <a:t>25/07/17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05728-28E2-8E49-9A5F-2C7C1869C4A7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44" y="-7951"/>
            <a:ext cx="3240000" cy="180000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u="sng"/>
          </a:p>
        </p:txBody>
      </p:sp>
      <p:sp>
        <p:nvSpPr>
          <p:cNvPr id="8" name="Retângulo 7"/>
          <p:cNvSpPr/>
          <p:nvPr userDrawn="1"/>
        </p:nvSpPr>
        <p:spPr>
          <a:xfrm>
            <a:off x="44" y="1792049"/>
            <a:ext cx="3240000" cy="180000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u="sng"/>
          </a:p>
        </p:txBody>
      </p:sp>
      <p:sp>
        <p:nvSpPr>
          <p:cNvPr id="9" name="Retângulo 8"/>
          <p:cNvSpPr/>
          <p:nvPr userDrawn="1"/>
        </p:nvSpPr>
        <p:spPr>
          <a:xfrm>
            <a:off x="3240044" y="-7951"/>
            <a:ext cx="3240000" cy="180000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u="sng"/>
          </a:p>
        </p:txBody>
      </p:sp>
      <p:sp>
        <p:nvSpPr>
          <p:cNvPr id="10" name="Retângulo 9"/>
          <p:cNvSpPr/>
          <p:nvPr userDrawn="1"/>
        </p:nvSpPr>
        <p:spPr>
          <a:xfrm>
            <a:off x="3240044" y="1792049"/>
            <a:ext cx="3240000" cy="180000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u="sng"/>
          </a:p>
        </p:txBody>
      </p:sp>
      <p:sp>
        <p:nvSpPr>
          <p:cNvPr id="13" name="Retângulo 12"/>
          <p:cNvSpPr/>
          <p:nvPr userDrawn="1"/>
        </p:nvSpPr>
        <p:spPr>
          <a:xfrm>
            <a:off x="6480044" y="-7951"/>
            <a:ext cx="3240000" cy="180000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u="sng"/>
          </a:p>
        </p:txBody>
      </p:sp>
      <p:sp>
        <p:nvSpPr>
          <p:cNvPr id="14" name="Retângulo 13"/>
          <p:cNvSpPr/>
          <p:nvPr userDrawn="1"/>
        </p:nvSpPr>
        <p:spPr>
          <a:xfrm>
            <a:off x="6480044" y="1792049"/>
            <a:ext cx="3240000" cy="180000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u="sng"/>
          </a:p>
        </p:txBody>
      </p:sp>
      <p:sp>
        <p:nvSpPr>
          <p:cNvPr id="15" name="Retângulo 14"/>
          <p:cNvSpPr/>
          <p:nvPr userDrawn="1"/>
        </p:nvSpPr>
        <p:spPr>
          <a:xfrm>
            <a:off x="9720044" y="-7951"/>
            <a:ext cx="3240000" cy="180000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u="sng"/>
          </a:p>
        </p:txBody>
      </p:sp>
      <p:sp>
        <p:nvSpPr>
          <p:cNvPr id="16" name="Retângulo 15"/>
          <p:cNvSpPr/>
          <p:nvPr userDrawn="1"/>
        </p:nvSpPr>
        <p:spPr>
          <a:xfrm>
            <a:off x="9720044" y="1792049"/>
            <a:ext cx="3240000" cy="180000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u="sng"/>
          </a:p>
        </p:txBody>
      </p:sp>
    </p:spTree>
    <p:extLst>
      <p:ext uri="{BB962C8B-B14F-4D97-AF65-F5344CB8AC3E}">
        <p14:creationId xmlns:p14="http://schemas.microsoft.com/office/powerpoint/2010/main" val="2617731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D784-6A1E-7640-80C8-21C68314A0C1}" type="datetimeFigureOut">
              <a:rPr lang="pt-BR" smtClean="0"/>
              <a:pPr/>
              <a:t>25/07/17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05728-28E2-8E49-9A5F-2C7C1869C4A7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6275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4751" y="191691"/>
            <a:ext cx="2794575" cy="305121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1024" y="191691"/>
            <a:ext cx="8221722" cy="305121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D784-6A1E-7640-80C8-21C68314A0C1}" type="datetimeFigureOut">
              <a:rPr lang="pt-BR" smtClean="0"/>
              <a:pPr/>
              <a:t>25/07/17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05728-28E2-8E49-9A5F-2C7C1869C4A7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5322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D784-6A1E-7640-80C8-21C68314A0C1}" type="datetimeFigureOut">
              <a:rPr lang="pt-BR" smtClean="0"/>
              <a:pPr/>
              <a:t>25/07/17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05728-28E2-8E49-9A5F-2C7C1869C4A7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6724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274" y="897613"/>
            <a:ext cx="11178302" cy="1497687"/>
          </a:xfrm>
        </p:spPr>
        <p:txBody>
          <a:bodyPr anchor="b"/>
          <a:lstStyle>
            <a:lvl1pPr>
              <a:defRPr sz="315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4274" y="2409468"/>
            <a:ext cx="11178302" cy="787598"/>
          </a:xfrm>
        </p:spPr>
        <p:txBody>
          <a:bodyPr/>
          <a:lstStyle>
            <a:lvl1pPr marL="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1pPr>
            <a:lvl2pPr marL="24003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2pPr>
            <a:lvl3pPr marL="480060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3pPr>
            <a:lvl4pPr marL="72009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4pPr>
            <a:lvl5pPr marL="96012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5pPr>
            <a:lvl6pPr marL="120015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6pPr>
            <a:lvl7pPr marL="144018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7pPr>
            <a:lvl8pPr marL="168021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8pPr>
            <a:lvl9pPr marL="192024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D784-6A1E-7640-80C8-21C68314A0C1}" type="datetimeFigureOut">
              <a:rPr lang="pt-BR" smtClean="0"/>
              <a:pPr/>
              <a:t>25/07/17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05728-28E2-8E49-9A5F-2C7C1869C4A7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1174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1024" y="958453"/>
            <a:ext cx="5508149" cy="228445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61177" y="958453"/>
            <a:ext cx="5508149" cy="228445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D784-6A1E-7640-80C8-21C68314A0C1}" type="datetimeFigureOut">
              <a:rPr lang="pt-BR" smtClean="0"/>
              <a:pPr/>
              <a:t>25/07/17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05728-28E2-8E49-9A5F-2C7C1869C4A7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0260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712" y="191691"/>
            <a:ext cx="11178302" cy="695921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2713" y="882610"/>
            <a:ext cx="5482835" cy="432554"/>
          </a:xfrm>
        </p:spPr>
        <p:txBody>
          <a:bodyPr anchor="b"/>
          <a:lstStyle>
            <a:lvl1pPr marL="0" indent="0">
              <a:buNone/>
              <a:defRPr sz="1260" b="1"/>
            </a:lvl1pPr>
            <a:lvl2pPr marL="240030" indent="0">
              <a:buNone/>
              <a:defRPr sz="1050" b="1"/>
            </a:lvl2pPr>
            <a:lvl3pPr marL="480060" indent="0">
              <a:buNone/>
              <a:defRPr sz="945" b="1"/>
            </a:lvl3pPr>
            <a:lvl4pPr marL="720090" indent="0">
              <a:buNone/>
              <a:defRPr sz="840" b="1"/>
            </a:lvl4pPr>
            <a:lvl5pPr marL="960120" indent="0">
              <a:buNone/>
              <a:defRPr sz="840" b="1"/>
            </a:lvl5pPr>
            <a:lvl6pPr marL="1200150" indent="0">
              <a:buNone/>
              <a:defRPr sz="840" b="1"/>
            </a:lvl6pPr>
            <a:lvl7pPr marL="1440180" indent="0">
              <a:buNone/>
              <a:defRPr sz="840" b="1"/>
            </a:lvl7pPr>
            <a:lvl8pPr marL="1680210" indent="0">
              <a:buNone/>
              <a:defRPr sz="840" b="1"/>
            </a:lvl8pPr>
            <a:lvl9pPr marL="1920240" indent="0">
              <a:buNone/>
              <a:defRPr sz="84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2713" y="1315164"/>
            <a:ext cx="5482835" cy="1934409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61177" y="882610"/>
            <a:ext cx="5509837" cy="432554"/>
          </a:xfrm>
        </p:spPr>
        <p:txBody>
          <a:bodyPr anchor="b"/>
          <a:lstStyle>
            <a:lvl1pPr marL="0" indent="0">
              <a:buNone/>
              <a:defRPr sz="1260" b="1"/>
            </a:lvl1pPr>
            <a:lvl2pPr marL="240030" indent="0">
              <a:buNone/>
              <a:defRPr sz="1050" b="1"/>
            </a:lvl2pPr>
            <a:lvl3pPr marL="480060" indent="0">
              <a:buNone/>
              <a:defRPr sz="945" b="1"/>
            </a:lvl3pPr>
            <a:lvl4pPr marL="720090" indent="0">
              <a:buNone/>
              <a:defRPr sz="840" b="1"/>
            </a:lvl4pPr>
            <a:lvl5pPr marL="960120" indent="0">
              <a:buNone/>
              <a:defRPr sz="840" b="1"/>
            </a:lvl5pPr>
            <a:lvl6pPr marL="1200150" indent="0">
              <a:buNone/>
              <a:defRPr sz="840" b="1"/>
            </a:lvl6pPr>
            <a:lvl7pPr marL="1440180" indent="0">
              <a:buNone/>
              <a:defRPr sz="840" b="1"/>
            </a:lvl7pPr>
            <a:lvl8pPr marL="1680210" indent="0">
              <a:buNone/>
              <a:defRPr sz="840" b="1"/>
            </a:lvl8pPr>
            <a:lvl9pPr marL="1920240" indent="0">
              <a:buNone/>
              <a:defRPr sz="84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61177" y="1315164"/>
            <a:ext cx="5509837" cy="1934409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D784-6A1E-7640-80C8-21C68314A0C1}" type="datetimeFigureOut">
              <a:rPr lang="pt-BR" smtClean="0"/>
              <a:pPr/>
              <a:t>25/07/17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05728-28E2-8E49-9A5F-2C7C1869C4A7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7747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D784-6A1E-7640-80C8-21C68314A0C1}" type="datetimeFigureOut">
              <a:rPr lang="pt-BR" smtClean="0"/>
              <a:pPr/>
              <a:t>25/07/17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05728-28E2-8E49-9A5F-2C7C1869C4A7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7378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D784-6A1E-7640-80C8-21C68314A0C1}" type="datetimeFigureOut">
              <a:rPr lang="pt-BR" smtClean="0"/>
              <a:pPr/>
              <a:t>25/07/17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05728-28E2-8E49-9A5F-2C7C1869C4A7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5508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713" y="240030"/>
            <a:ext cx="4180050" cy="840105"/>
          </a:xfrm>
        </p:spPr>
        <p:txBody>
          <a:bodyPr anchor="b"/>
          <a:lstStyle>
            <a:lvl1pPr>
              <a:defRPr sz="168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9837" y="518398"/>
            <a:ext cx="6561177" cy="2558653"/>
          </a:xfrm>
        </p:spPr>
        <p:txBody>
          <a:bodyPr/>
          <a:lstStyle>
            <a:lvl1pPr>
              <a:defRPr sz="1680"/>
            </a:lvl1pPr>
            <a:lvl2pPr>
              <a:defRPr sz="1470"/>
            </a:lvl2pPr>
            <a:lvl3pPr>
              <a:defRPr sz="126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2713" y="1080135"/>
            <a:ext cx="4180050" cy="2001084"/>
          </a:xfrm>
        </p:spPr>
        <p:txBody>
          <a:bodyPr/>
          <a:lstStyle>
            <a:lvl1pPr marL="0" indent="0">
              <a:buNone/>
              <a:defRPr sz="840"/>
            </a:lvl1pPr>
            <a:lvl2pPr marL="240030" indent="0">
              <a:buNone/>
              <a:defRPr sz="735"/>
            </a:lvl2pPr>
            <a:lvl3pPr marL="480060" indent="0">
              <a:buNone/>
              <a:defRPr sz="630"/>
            </a:lvl3pPr>
            <a:lvl4pPr marL="720090" indent="0">
              <a:buNone/>
              <a:defRPr sz="525"/>
            </a:lvl4pPr>
            <a:lvl5pPr marL="960120" indent="0">
              <a:buNone/>
              <a:defRPr sz="525"/>
            </a:lvl5pPr>
            <a:lvl6pPr marL="1200150" indent="0">
              <a:buNone/>
              <a:defRPr sz="525"/>
            </a:lvl6pPr>
            <a:lvl7pPr marL="1440180" indent="0">
              <a:buNone/>
              <a:defRPr sz="525"/>
            </a:lvl7pPr>
            <a:lvl8pPr marL="1680210" indent="0">
              <a:buNone/>
              <a:defRPr sz="525"/>
            </a:lvl8pPr>
            <a:lvl9pPr marL="1920240" indent="0">
              <a:buNone/>
              <a:defRPr sz="525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D784-6A1E-7640-80C8-21C68314A0C1}" type="datetimeFigureOut">
              <a:rPr lang="pt-BR" smtClean="0"/>
              <a:pPr/>
              <a:t>25/07/17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05728-28E2-8E49-9A5F-2C7C1869C4A7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457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713" y="240030"/>
            <a:ext cx="4180050" cy="840105"/>
          </a:xfrm>
        </p:spPr>
        <p:txBody>
          <a:bodyPr anchor="b"/>
          <a:lstStyle>
            <a:lvl1pPr>
              <a:defRPr sz="168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09837" y="518398"/>
            <a:ext cx="6561177" cy="2558653"/>
          </a:xfrm>
        </p:spPr>
        <p:txBody>
          <a:bodyPr anchor="t"/>
          <a:lstStyle>
            <a:lvl1pPr marL="0" indent="0">
              <a:buNone/>
              <a:defRPr sz="1680"/>
            </a:lvl1pPr>
            <a:lvl2pPr marL="240030" indent="0">
              <a:buNone/>
              <a:defRPr sz="1470"/>
            </a:lvl2pPr>
            <a:lvl3pPr marL="480060" indent="0">
              <a:buNone/>
              <a:defRPr sz="1260"/>
            </a:lvl3pPr>
            <a:lvl4pPr marL="720090" indent="0">
              <a:buNone/>
              <a:defRPr sz="1050"/>
            </a:lvl4pPr>
            <a:lvl5pPr marL="960120" indent="0">
              <a:buNone/>
              <a:defRPr sz="1050"/>
            </a:lvl5pPr>
            <a:lvl6pPr marL="1200150" indent="0">
              <a:buNone/>
              <a:defRPr sz="1050"/>
            </a:lvl6pPr>
            <a:lvl7pPr marL="1440180" indent="0">
              <a:buNone/>
              <a:defRPr sz="1050"/>
            </a:lvl7pPr>
            <a:lvl8pPr marL="1680210" indent="0">
              <a:buNone/>
              <a:defRPr sz="1050"/>
            </a:lvl8pPr>
            <a:lvl9pPr marL="1920240" indent="0">
              <a:buNone/>
              <a:defRPr sz="105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2713" y="1080135"/>
            <a:ext cx="4180050" cy="2001084"/>
          </a:xfrm>
        </p:spPr>
        <p:txBody>
          <a:bodyPr/>
          <a:lstStyle>
            <a:lvl1pPr marL="0" indent="0">
              <a:buNone/>
              <a:defRPr sz="840"/>
            </a:lvl1pPr>
            <a:lvl2pPr marL="240030" indent="0">
              <a:buNone/>
              <a:defRPr sz="735"/>
            </a:lvl2pPr>
            <a:lvl3pPr marL="480060" indent="0">
              <a:buNone/>
              <a:defRPr sz="630"/>
            </a:lvl3pPr>
            <a:lvl4pPr marL="720090" indent="0">
              <a:buNone/>
              <a:defRPr sz="525"/>
            </a:lvl4pPr>
            <a:lvl5pPr marL="960120" indent="0">
              <a:buNone/>
              <a:defRPr sz="525"/>
            </a:lvl5pPr>
            <a:lvl6pPr marL="1200150" indent="0">
              <a:buNone/>
              <a:defRPr sz="525"/>
            </a:lvl6pPr>
            <a:lvl7pPr marL="1440180" indent="0">
              <a:buNone/>
              <a:defRPr sz="525"/>
            </a:lvl7pPr>
            <a:lvl8pPr marL="1680210" indent="0">
              <a:buNone/>
              <a:defRPr sz="525"/>
            </a:lvl8pPr>
            <a:lvl9pPr marL="1920240" indent="0">
              <a:buNone/>
              <a:defRPr sz="525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D784-6A1E-7640-80C8-21C68314A0C1}" type="datetimeFigureOut">
              <a:rPr lang="pt-BR" smtClean="0"/>
              <a:pPr/>
              <a:t>25/07/17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05728-28E2-8E49-9A5F-2C7C1869C4A7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1331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024" y="191691"/>
            <a:ext cx="11178302" cy="6959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024" y="958453"/>
            <a:ext cx="11178302" cy="2284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1024" y="3337084"/>
            <a:ext cx="2916079" cy="19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4D784-6A1E-7640-80C8-21C68314A0C1}" type="datetimeFigureOut">
              <a:rPr lang="pt-BR" smtClean="0"/>
              <a:pPr/>
              <a:t>25/07/17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93116" y="3337084"/>
            <a:ext cx="4374118" cy="19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53247" y="3337084"/>
            <a:ext cx="2916079" cy="19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05728-28E2-8E49-9A5F-2C7C1869C4A7}" type="slidenum">
              <a:rPr lang="pt-BR" smtClean="0"/>
              <a:pPr/>
              <a:t>‹#›</a:t>
            </a:fld>
            <a:endParaRPr lang="pt-B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3528774"/>
            <a:ext cx="12960350" cy="71675"/>
          </a:xfrm>
          <a:prstGeom prst="rect">
            <a:avLst/>
          </a:prstGeom>
        </p:spPr>
      </p:pic>
      <p:sp>
        <p:nvSpPr>
          <p:cNvPr id="8" name="Retângulo 7"/>
          <p:cNvSpPr/>
          <p:nvPr userDrawn="1"/>
        </p:nvSpPr>
        <p:spPr>
          <a:xfrm>
            <a:off x="44" y="-7951"/>
            <a:ext cx="3240000" cy="180000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u="sng"/>
          </a:p>
        </p:txBody>
      </p:sp>
      <p:sp>
        <p:nvSpPr>
          <p:cNvPr id="9" name="Retângulo 8"/>
          <p:cNvSpPr/>
          <p:nvPr userDrawn="1"/>
        </p:nvSpPr>
        <p:spPr>
          <a:xfrm>
            <a:off x="44" y="1792049"/>
            <a:ext cx="3240000" cy="180000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u="sng"/>
          </a:p>
        </p:txBody>
      </p:sp>
      <p:sp>
        <p:nvSpPr>
          <p:cNvPr id="10" name="Retângulo 9"/>
          <p:cNvSpPr/>
          <p:nvPr userDrawn="1"/>
        </p:nvSpPr>
        <p:spPr>
          <a:xfrm>
            <a:off x="3240044" y="-7951"/>
            <a:ext cx="3240000" cy="180000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u="sng"/>
          </a:p>
        </p:txBody>
      </p:sp>
      <p:sp>
        <p:nvSpPr>
          <p:cNvPr id="11" name="Retângulo 10"/>
          <p:cNvSpPr/>
          <p:nvPr userDrawn="1"/>
        </p:nvSpPr>
        <p:spPr>
          <a:xfrm>
            <a:off x="3240044" y="1792049"/>
            <a:ext cx="3240000" cy="180000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u="sng"/>
          </a:p>
        </p:txBody>
      </p:sp>
      <p:sp>
        <p:nvSpPr>
          <p:cNvPr id="12" name="Retângulo 11"/>
          <p:cNvSpPr/>
          <p:nvPr userDrawn="1"/>
        </p:nvSpPr>
        <p:spPr>
          <a:xfrm>
            <a:off x="6480044" y="-7951"/>
            <a:ext cx="3240000" cy="180000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u="sng"/>
          </a:p>
        </p:txBody>
      </p:sp>
      <p:sp>
        <p:nvSpPr>
          <p:cNvPr id="13" name="Retângulo 12"/>
          <p:cNvSpPr/>
          <p:nvPr userDrawn="1"/>
        </p:nvSpPr>
        <p:spPr>
          <a:xfrm>
            <a:off x="6480044" y="1792049"/>
            <a:ext cx="3240000" cy="180000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u="sng"/>
          </a:p>
        </p:txBody>
      </p:sp>
      <p:sp>
        <p:nvSpPr>
          <p:cNvPr id="14" name="Retângulo 13"/>
          <p:cNvSpPr/>
          <p:nvPr userDrawn="1"/>
        </p:nvSpPr>
        <p:spPr>
          <a:xfrm>
            <a:off x="9720044" y="-7951"/>
            <a:ext cx="3240000" cy="180000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u="sng"/>
          </a:p>
        </p:txBody>
      </p:sp>
      <p:sp>
        <p:nvSpPr>
          <p:cNvPr id="15" name="Retângulo 14"/>
          <p:cNvSpPr/>
          <p:nvPr userDrawn="1"/>
        </p:nvSpPr>
        <p:spPr>
          <a:xfrm>
            <a:off x="9720044" y="1792049"/>
            <a:ext cx="3240000" cy="180000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u="sng"/>
          </a:p>
        </p:txBody>
      </p:sp>
    </p:spTree>
    <p:extLst>
      <p:ext uri="{BB962C8B-B14F-4D97-AF65-F5344CB8AC3E}">
        <p14:creationId xmlns:p14="http://schemas.microsoft.com/office/powerpoint/2010/main" val="3487214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80060" rtl="0" eaLnBrk="1" latinLnBrk="0" hangingPunct="1">
        <a:lnSpc>
          <a:spcPct val="90000"/>
        </a:lnSpc>
        <a:spcBef>
          <a:spcPct val="0"/>
        </a:spcBef>
        <a:buNone/>
        <a:defRPr sz="231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0015" indent="-120015" algn="l" defTabSz="48006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470" kern="1200">
          <a:solidFill>
            <a:schemeClr val="tx1"/>
          </a:solidFill>
          <a:latin typeface="+mn-lt"/>
          <a:ea typeface="+mn-ea"/>
          <a:cs typeface="+mn-cs"/>
        </a:defRPr>
      </a:lvl1pPr>
      <a:lvl2pPr marL="36004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2pPr>
      <a:lvl3pPr marL="60007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84010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4pPr>
      <a:lvl5pPr marL="108013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5pPr>
      <a:lvl6pPr marL="132016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6pPr>
      <a:lvl7pPr marL="156019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8pPr>
      <a:lvl9pPr marL="204025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1pPr>
      <a:lvl2pPr marL="24003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2pPr>
      <a:lvl3pPr marL="48006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3pPr>
      <a:lvl4pPr marL="72009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4pPr>
      <a:lvl5pPr marL="96012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5pPr>
      <a:lvl6pPr marL="120015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6pPr>
      <a:lvl7pPr marL="144018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7pPr>
      <a:lvl8pPr marL="168021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4" Type="http://schemas.openxmlformats.org/officeDocument/2006/relationships/image" Target="../media/image9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chart" Target="../charts/char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chart" Target="../charts/char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4" Type="http://schemas.openxmlformats.org/officeDocument/2006/relationships/image" Target="../media/image4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chart" Target="../charts/chart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chart" Target="../charts/chart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4" Type="http://schemas.openxmlformats.org/officeDocument/2006/relationships/image" Target="../media/image4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4" Type="http://schemas.openxmlformats.org/officeDocument/2006/relationships/image" Target="../media/image11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2"/>
          <p:cNvSpPr txBox="1">
            <a:spLocks/>
          </p:cNvSpPr>
          <p:nvPr/>
        </p:nvSpPr>
        <p:spPr>
          <a:xfrm>
            <a:off x="3240175" y="2018088"/>
            <a:ext cx="6478659" cy="12785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SECRETARIA DE ESTADO DE </a:t>
            </a: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JUSTIÇA E SEGURANÇA PÚBLICA</a:t>
            </a: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00000"/>
              </a:lnSpc>
            </a:pP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Julho 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de 2017</a:t>
            </a: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3240175" y="579401"/>
            <a:ext cx="6480000" cy="4441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400" b="1" dirty="0">
                <a:solidFill>
                  <a:srgbClr val="A7C026"/>
                </a:solidFill>
                <a:latin typeface="Arial" charset="0"/>
                <a:ea typeface="Arial" charset="0"/>
                <a:cs typeface="Arial" charset="0"/>
              </a:rPr>
              <a:t>REUNIÃO MENSAL</a:t>
            </a:r>
          </a:p>
        </p:txBody>
      </p:sp>
      <p:sp>
        <p:nvSpPr>
          <p:cNvPr id="8" name="Retângulo 7"/>
          <p:cNvSpPr/>
          <p:nvPr/>
        </p:nvSpPr>
        <p:spPr>
          <a:xfrm>
            <a:off x="0" y="0"/>
            <a:ext cx="3240175" cy="36004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9720175" y="0"/>
            <a:ext cx="3240175" cy="36004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641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341794451"/>
              </p:ext>
            </p:extLst>
          </p:nvPr>
        </p:nvGraphicFramePr>
        <p:xfrm>
          <a:off x="1" y="0"/>
          <a:ext cx="6485020" cy="3489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700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1"/>
          <p:cNvSpPr/>
          <p:nvPr/>
        </p:nvSpPr>
        <p:spPr>
          <a:xfrm>
            <a:off x="36097" y="422555"/>
            <a:ext cx="6388767" cy="479319"/>
          </a:xfrm>
          <a:prstGeom prst="roundRect">
            <a:avLst/>
          </a:prstGeom>
          <a:solidFill>
            <a:srgbClr val="B0D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386916297"/>
              </p:ext>
            </p:extLst>
          </p:nvPr>
        </p:nvGraphicFramePr>
        <p:xfrm>
          <a:off x="1" y="0"/>
          <a:ext cx="6485020" cy="3489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tângulo 2"/>
          <p:cNvSpPr/>
          <p:nvPr/>
        </p:nvSpPr>
        <p:spPr>
          <a:xfrm>
            <a:off x="6485021" y="-1"/>
            <a:ext cx="6475329" cy="352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3"/>
          <p:cNvSpPr txBox="1"/>
          <p:nvPr/>
        </p:nvSpPr>
        <p:spPr>
          <a:xfrm>
            <a:off x="6481803" y="91233"/>
            <a:ext cx="647532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Implantar sistemática de policiamento aéreo ostensivo e preventivo</a:t>
            </a:r>
            <a:endParaRPr lang="pt-BR" sz="1600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CaixaDeTexto 5"/>
          <p:cNvSpPr txBox="1"/>
          <p:nvPr/>
        </p:nvSpPr>
        <p:spPr>
          <a:xfrm>
            <a:off x="6481803" y="596717"/>
            <a:ext cx="647532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Entrega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Operações aéreas de segurança pública com no mínimo 30 horas de voo mensais</a:t>
            </a:r>
            <a:endParaRPr lang="pt-BR" sz="1200" cap="small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Gerente e Suplente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Fábio Elias / Marcio Simões</a:t>
            </a:r>
            <a:endParaRPr lang="pt-BR" sz="1200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083" y="2791340"/>
            <a:ext cx="2705454" cy="5563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8477" y="1978079"/>
            <a:ext cx="2650665" cy="679543"/>
          </a:xfrm>
          <a:prstGeom prst="rect">
            <a:avLst/>
          </a:prstGeom>
        </p:spPr>
      </p:pic>
      <p:sp>
        <p:nvSpPr>
          <p:cNvPr id="11" name="Retângulo de cantos arredondados 8"/>
          <p:cNvSpPr/>
          <p:nvPr/>
        </p:nvSpPr>
        <p:spPr>
          <a:xfrm>
            <a:off x="6545178" y="1963976"/>
            <a:ext cx="3123035" cy="1492618"/>
          </a:xfrm>
          <a:prstGeom prst="roundRect">
            <a:avLst>
              <a:gd name="adj" fmla="val 3310"/>
            </a:avLst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DESTAQUES</a:t>
            </a:r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algn="ctr"/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Repercussão positiva na mídia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Atuação em conjunto com outros órgãos</a:t>
            </a:r>
            <a:endParaRPr lang="pt-B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Imagem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13566" y="1892466"/>
            <a:ext cx="325858" cy="29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6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1"/>
          <p:cNvSpPr/>
          <p:nvPr/>
        </p:nvSpPr>
        <p:spPr>
          <a:xfrm>
            <a:off x="36097" y="909707"/>
            <a:ext cx="6388767" cy="468000"/>
          </a:xfrm>
          <a:prstGeom prst="roundRect">
            <a:avLst/>
          </a:prstGeom>
          <a:solidFill>
            <a:srgbClr val="B0D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5" name="Gráfico 4"/>
          <p:cNvGraphicFramePr/>
          <p:nvPr>
            <p:extLst/>
          </p:nvPr>
        </p:nvGraphicFramePr>
        <p:xfrm>
          <a:off x="1" y="0"/>
          <a:ext cx="6485020" cy="3489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tângulo 2"/>
          <p:cNvSpPr/>
          <p:nvPr/>
        </p:nvSpPr>
        <p:spPr>
          <a:xfrm>
            <a:off x="6485021" y="-1"/>
            <a:ext cx="6475329" cy="352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3"/>
          <p:cNvSpPr txBox="1"/>
          <p:nvPr/>
        </p:nvSpPr>
        <p:spPr>
          <a:xfrm>
            <a:off x="6481803" y="91233"/>
            <a:ext cx="647532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Fortalecer e ampliar as operações policiais</a:t>
            </a:r>
            <a:endParaRPr lang="pt-BR" sz="1600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CaixaDeTexto 5"/>
          <p:cNvSpPr txBox="1"/>
          <p:nvPr/>
        </p:nvSpPr>
        <p:spPr>
          <a:xfrm>
            <a:off x="6481803" y="596717"/>
            <a:ext cx="647532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Entrega</a:t>
            </a:r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Realização de Operações Policiais das Polícias Civil e Militar</a:t>
            </a:r>
            <a:endParaRPr lang="pt-BR" sz="1200" cap="small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Gerentes: Aroldo Estevão (PM) / Márcio Custódio (PC)</a:t>
            </a:r>
            <a:endParaRPr lang="pt-BR" sz="1200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38" t="16574" r="33455" b="13025"/>
          <a:stretch/>
        </p:blipFill>
        <p:spPr>
          <a:xfrm>
            <a:off x="11043662" y="927395"/>
            <a:ext cx="1791222" cy="2534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11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2"/>
          <p:cNvSpPr/>
          <p:nvPr/>
        </p:nvSpPr>
        <p:spPr>
          <a:xfrm>
            <a:off x="6485021" y="-1"/>
            <a:ext cx="6475329" cy="352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de cantos arredondados 1"/>
          <p:cNvSpPr/>
          <p:nvPr/>
        </p:nvSpPr>
        <p:spPr>
          <a:xfrm>
            <a:off x="36097" y="1408470"/>
            <a:ext cx="6388767" cy="468000"/>
          </a:xfrm>
          <a:prstGeom prst="roundRect">
            <a:avLst/>
          </a:prstGeom>
          <a:solidFill>
            <a:srgbClr val="B0D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5" name="Gráfico 4"/>
          <p:cNvGraphicFramePr/>
          <p:nvPr>
            <p:extLst/>
          </p:nvPr>
        </p:nvGraphicFramePr>
        <p:xfrm>
          <a:off x="1" y="0"/>
          <a:ext cx="6485020" cy="3489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aixaDeTexto 3"/>
          <p:cNvSpPr txBox="1"/>
          <p:nvPr/>
        </p:nvSpPr>
        <p:spPr>
          <a:xfrm>
            <a:off x="6481803" y="91233"/>
            <a:ext cx="647532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Implantar o projeto Escola Segura, Família Forte</a:t>
            </a:r>
            <a:endParaRPr lang="pt-BR" sz="1600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CaixaDeTexto 5"/>
          <p:cNvSpPr txBox="1"/>
          <p:nvPr/>
        </p:nvSpPr>
        <p:spPr>
          <a:xfrm>
            <a:off x="6481803" y="596717"/>
            <a:ext cx="647532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Entrega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Realização de projeto 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</a:t>
            </a:r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iloto em Campo Grande e avaliação de seus resultados</a:t>
            </a:r>
            <a:endParaRPr lang="pt-BR" sz="1200" cap="small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Gerente e Suplente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pt-BR" sz="1200" cap="smal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Valson</a:t>
            </a:r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dos Anjos </a:t>
            </a:r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/ </a:t>
            </a:r>
            <a:r>
              <a:rPr lang="pt-BR" sz="1200" cap="smal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Lecir</a:t>
            </a:r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Machado</a:t>
            </a:r>
            <a:endParaRPr lang="pt-BR" sz="1200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2" t="11938" r="4786" b="7109"/>
          <a:stretch/>
        </p:blipFill>
        <p:spPr>
          <a:xfrm>
            <a:off x="10288610" y="1904376"/>
            <a:ext cx="2405857" cy="1590385"/>
          </a:xfrm>
          <a:prstGeom prst="rect">
            <a:avLst/>
          </a:prstGeom>
        </p:spPr>
      </p:pic>
      <p:sp>
        <p:nvSpPr>
          <p:cNvPr id="8" name="Retângulo de cantos arredondados 8"/>
          <p:cNvSpPr/>
          <p:nvPr/>
        </p:nvSpPr>
        <p:spPr>
          <a:xfrm>
            <a:off x="6545178" y="1963976"/>
            <a:ext cx="3123035" cy="1492618"/>
          </a:xfrm>
          <a:prstGeom prst="roundRect">
            <a:avLst>
              <a:gd name="adj" fmla="val 3310"/>
            </a:avLst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DESTAQUES</a:t>
            </a:r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algn="ctr"/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Projeto selecionado pela CAF para que ocorra a avaliação do seu impacto</a:t>
            </a:r>
            <a:endParaRPr lang="pt-B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Image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3566" y="1892466"/>
            <a:ext cx="325858" cy="29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54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1"/>
          <p:cNvSpPr/>
          <p:nvPr/>
        </p:nvSpPr>
        <p:spPr>
          <a:xfrm>
            <a:off x="36097" y="1907235"/>
            <a:ext cx="6388767" cy="468000"/>
          </a:xfrm>
          <a:prstGeom prst="roundRect">
            <a:avLst/>
          </a:prstGeom>
          <a:solidFill>
            <a:srgbClr val="B0D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5" name="Gráfico 4"/>
          <p:cNvGraphicFramePr/>
          <p:nvPr>
            <p:extLst/>
          </p:nvPr>
        </p:nvGraphicFramePr>
        <p:xfrm>
          <a:off x="1" y="0"/>
          <a:ext cx="6485020" cy="3489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tângulo 2"/>
          <p:cNvSpPr/>
          <p:nvPr/>
        </p:nvSpPr>
        <p:spPr>
          <a:xfrm>
            <a:off x="6485021" y="-1"/>
            <a:ext cx="6475329" cy="352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3"/>
          <p:cNvSpPr txBox="1"/>
          <p:nvPr/>
        </p:nvSpPr>
        <p:spPr>
          <a:xfrm>
            <a:off x="6481803" y="91233"/>
            <a:ext cx="647532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Ampliar o serviço de Bombeiro Militar</a:t>
            </a:r>
            <a:endParaRPr lang="pt-BR" sz="1600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CaixaDeTexto 5"/>
          <p:cNvSpPr txBox="1"/>
          <p:nvPr/>
        </p:nvSpPr>
        <p:spPr>
          <a:xfrm>
            <a:off x="6481803" y="596717"/>
            <a:ext cx="647532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Entrega</a:t>
            </a:r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Criação de duas seções comunitárias de bombeiros militares</a:t>
            </a:r>
          </a:p>
          <a:p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Gerente: 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Frederico Reis Pouso Salas</a:t>
            </a:r>
            <a:endParaRPr lang="pt-BR" sz="1200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21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12960350" cy="36004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extBox 1"/>
          <p:cNvSpPr txBox="1"/>
          <p:nvPr/>
        </p:nvSpPr>
        <p:spPr>
          <a:xfrm>
            <a:off x="0" y="1430893"/>
            <a:ext cx="4724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Arial" charset="0"/>
                <a:ea typeface="Arial" charset="0"/>
                <a:cs typeface="Arial" charset="0"/>
              </a:rPr>
              <a:t>Gerente de programa</a:t>
            </a:r>
            <a:r>
              <a:rPr lang="pt-BR" dirty="0">
                <a:latin typeface="Arial" charset="0"/>
                <a:ea typeface="Arial" charset="0"/>
                <a:cs typeface="Arial" charset="0"/>
              </a:rPr>
              <a:t>: Rafael Garcia Ribeiro</a:t>
            </a:r>
            <a:endParaRPr lang="pt-BR" dirty="0" smtClean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61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161535978"/>
              </p:ext>
            </p:extLst>
          </p:nvPr>
        </p:nvGraphicFramePr>
        <p:xfrm>
          <a:off x="1" y="0"/>
          <a:ext cx="6485020" cy="3489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3571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1"/>
          <p:cNvSpPr/>
          <p:nvPr/>
        </p:nvSpPr>
        <p:spPr>
          <a:xfrm>
            <a:off x="36097" y="446245"/>
            <a:ext cx="6388767" cy="468000"/>
          </a:xfrm>
          <a:prstGeom prst="roundRect">
            <a:avLst/>
          </a:prstGeom>
          <a:solidFill>
            <a:srgbClr val="B0D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5" name="Gráfico 4"/>
          <p:cNvGraphicFramePr/>
          <p:nvPr>
            <p:extLst/>
          </p:nvPr>
        </p:nvGraphicFramePr>
        <p:xfrm>
          <a:off x="1" y="0"/>
          <a:ext cx="6485020" cy="3489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tângulo 2"/>
          <p:cNvSpPr/>
          <p:nvPr/>
        </p:nvSpPr>
        <p:spPr>
          <a:xfrm>
            <a:off x="6485021" y="-1"/>
            <a:ext cx="6475329" cy="352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3"/>
          <p:cNvSpPr txBox="1"/>
          <p:nvPr/>
        </p:nvSpPr>
        <p:spPr>
          <a:xfrm>
            <a:off x="6481803" y="91233"/>
            <a:ext cx="647532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Construir e reformar unidades prisionais</a:t>
            </a:r>
            <a:endParaRPr lang="pt-BR" sz="1600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CaixaDeTexto 5"/>
          <p:cNvSpPr txBox="1"/>
          <p:nvPr/>
        </p:nvSpPr>
        <p:spPr>
          <a:xfrm>
            <a:off x="6481803" y="596717"/>
            <a:ext cx="6475329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Entrega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Entrega e operacionalização da cadeia pública no Complexo Penitenciário da Gameleira (unidade 1) em Campo Grande, com 603 vagas</a:t>
            </a:r>
          </a:p>
          <a:p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Entrega e operacionalização da ampliação do Estabelecimento Penal Masculino de Coxim, com 144 vagas</a:t>
            </a:r>
            <a:endParaRPr lang="pt-BR" sz="1200" cap="small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Gerentes: Fabio Alex / Eliana </a:t>
            </a:r>
            <a:r>
              <a:rPr lang="pt-BR" sz="1200" cap="smal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Doraci</a:t>
            </a:r>
            <a:endParaRPr lang="pt-BR" sz="1200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tângulo de cantos arredondados 8"/>
          <p:cNvSpPr/>
          <p:nvPr/>
        </p:nvSpPr>
        <p:spPr>
          <a:xfrm>
            <a:off x="6545178" y="1903956"/>
            <a:ext cx="3123035" cy="1585201"/>
          </a:xfrm>
          <a:prstGeom prst="roundRect">
            <a:avLst>
              <a:gd name="adj" fmla="val 3310"/>
            </a:avLst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PONTO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ATENÇÃO:</a:t>
            </a:r>
          </a:p>
          <a:p>
            <a:endParaRPr lang="pt-BR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Gameleira: 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situação grave, envolvendo rescisão de contrato por desacordo em relação a valores na prorrogação do contrato</a:t>
            </a: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Picture 8" descr="Image result for ATENÇÃO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8933" y="1799013"/>
            <a:ext cx="547280" cy="34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de cantos arredondados 8"/>
          <p:cNvSpPr/>
          <p:nvPr/>
        </p:nvSpPr>
        <p:spPr>
          <a:xfrm>
            <a:off x="9708764" y="1902853"/>
            <a:ext cx="3123035" cy="1585201"/>
          </a:xfrm>
          <a:prstGeom prst="roundRect">
            <a:avLst>
              <a:gd name="adj" fmla="val 3310"/>
            </a:avLst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PONTO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ATENÇÃO:</a:t>
            </a:r>
          </a:p>
          <a:p>
            <a:endParaRPr lang="pt-BR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Coxim: 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problema com falta de materiais para conclusão da obra</a:t>
            </a: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" name="Picture 10" descr="Image result for ATENÇÃO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2519" y="1785384"/>
            <a:ext cx="547280" cy="34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28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1"/>
          <p:cNvSpPr/>
          <p:nvPr/>
        </p:nvSpPr>
        <p:spPr>
          <a:xfrm>
            <a:off x="36097" y="909707"/>
            <a:ext cx="6388767" cy="468000"/>
          </a:xfrm>
          <a:prstGeom prst="roundRect">
            <a:avLst/>
          </a:prstGeom>
          <a:solidFill>
            <a:srgbClr val="B0D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978284497"/>
              </p:ext>
            </p:extLst>
          </p:nvPr>
        </p:nvGraphicFramePr>
        <p:xfrm>
          <a:off x="1" y="0"/>
          <a:ext cx="6485020" cy="3489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tângulo 2"/>
          <p:cNvSpPr/>
          <p:nvPr/>
        </p:nvSpPr>
        <p:spPr>
          <a:xfrm>
            <a:off x="6485021" y="-1"/>
            <a:ext cx="6475329" cy="352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3"/>
          <p:cNvSpPr txBox="1"/>
          <p:nvPr/>
        </p:nvSpPr>
        <p:spPr>
          <a:xfrm>
            <a:off x="6481803" y="91233"/>
            <a:ext cx="647532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Reformar unidades socioeducativas</a:t>
            </a:r>
            <a:endParaRPr lang="pt-BR" sz="1600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CaixaDeTexto 5"/>
          <p:cNvSpPr txBox="1"/>
          <p:nvPr/>
        </p:nvSpPr>
        <p:spPr>
          <a:xfrm>
            <a:off x="6481803" y="596717"/>
            <a:ext cx="6475329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Entrega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Reforma da Unidade Educacional de Internação Masculina “</a:t>
            </a:r>
            <a:r>
              <a:rPr lang="pt-BR" sz="1200" cap="smal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Mitaí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” de Ponta Porã e Reforma da Unidade Educacional de Internação “Dom Bosco” de Campo Grande </a:t>
            </a:r>
            <a:endParaRPr lang="pt-BR" sz="1200" cap="small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Gerente e Suplente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Glaucia </a:t>
            </a:r>
            <a:r>
              <a:rPr lang="pt-BR" sz="1200" cap="smal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Scritori</a:t>
            </a:r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/ Simone Monteiro</a:t>
            </a:r>
            <a:endParaRPr lang="pt-BR" sz="1200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etângulo de cantos arredondados 8"/>
          <p:cNvSpPr/>
          <p:nvPr/>
        </p:nvSpPr>
        <p:spPr>
          <a:xfrm>
            <a:off x="6545178" y="1903956"/>
            <a:ext cx="3123035" cy="1585201"/>
          </a:xfrm>
          <a:prstGeom prst="roundRect">
            <a:avLst>
              <a:gd name="adj" fmla="val 3310"/>
            </a:avLst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PONTO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ATENÇÃO:</a:t>
            </a:r>
          </a:p>
          <a:p>
            <a:endParaRPr lang="pt-BR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UNEI Dom Bosco: 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obra já está licitada. Desde janeiro, falta apenas a ordem de serviço</a:t>
            </a: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" name="Picture 10" descr="Image result for ATENÇÃO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8933" y="1799013"/>
            <a:ext cx="547280" cy="34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40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12960350" cy="3600450"/>
          </a:xfrm>
          <a:prstGeom prst="rect">
            <a:avLst/>
          </a:prstGeom>
          <a:solidFill>
            <a:schemeClr val="accent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extBox 1"/>
          <p:cNvSpPr txBox="1"/>
          <p:nvPr/>
        </p:nvSpPr>
        <p:spPr>
          <a:xfrm>
            <a:off x="0" y="1430893"/>
            <a:ext cx="4310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Arial" charset="0"/>
                <a:ea typeface="Arial" charset="0"/>
                <a:cs typeface="Arial" charset="0"/>
              </a:rPr>
              <a:t>Gerente de programa: Marcos Takeshita</a:t>
            </a:r>
          </a:p>
        </p:txBody>
      </p:sp>
      <p:sp>
        <p:nvSpPr>
          <p:cNvPr id="3" name="Rectangle 2"/>
          <p:cNvSpPr/>
          <p:nvPr/>
        </p:nvSpPr>
        <p:spPr>
          <a:xfrm>
            <a:off x="125503" y="2541161"/>
            <a:ext cx="129603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>
                <a:latin typeface="Arial" charset="0"/>
                <a:ea typeface="Arial" charset="0"/>
                <a:cs typeface="Arial" charset="0"/>
              </a:rPr>
              <a:t>Reestruturação da Segurança Pública e Justiça</a:t>
            </a:r>
          </a:p>
        </p:txBody>
      </p:sp>
    </p:spTree>
    <p:extLst>
      <p:ext uri="{BB962C8B-B14F-4D97-AF65-F5344CB8AC3E}">
        <p14:creationId xmlns:p14="http://schemas.microsoft.com/office/powerpoint/2010/main" val="168198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3240175" cy="36004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9747471" y="0"/>
            <a:ext cx="3240175" cy="36004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3240175" y="81888"/>
            <a:ext cx="6480000" cy="4441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1" dirty="0" smtClean="0">
                <a:solidFill>
                  <a:srgbClr val="A7C026"/>
                </a:solidFill>
                <a:latin typeface="Arial" charset="0"/>
                <a:ea typeface="Arial" charset="0"/>
                <a:cs typeface="Arial" charset="0"/>
              </a:rPr>
              <a:t>MAPA ESTRATÉGICO</a:t>
            </a:r>
            <a:endParaRPr lang="pt-BR" sz="1800" b="1" dirty="0">
              <a:solidFill>
                <a:srgbClr val="A7C026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3524" y="526070"/>
            <a:ext cx="5173301" cy="2868011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4018030" y="1641316"/>
            <a:ext cx="1356688" cy="43179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952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2106112361"/>
              </p:ext>
            </p:extLst>
          </p:nvPr>
        </p:nvGraphicFramePr>
        <p:xfrm>
          <a:off x="1" y="0"/>
          <a:ext cx="6485020" cy="3489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4788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1"/>
          <p:cNvSpPr/>
          <p:nvPr/>
        </p:nvSpPr>
        <p:spPr>
          <a:xfrm>
            <a:off x="36097" y="446245"/>
            <a:ext cx="6388767" cy="468000"/>
          </a:xfrm>
          <a:prstGeom prst="roundRect">
            <a:avLst/>
          </a:prstGeom>
          <a:solidFill>
            <a:srgbClr val="B0D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5" name="Gráfico 4"/>
          <p:cNvGraphicFramePr/>
          <p:nvPr>
            <p:extLst/>
          </p:nvPr>
        </p:nvGraphicFramePr>
        <p:xfrm>
          <a:off x="1" y="0"/>
          <a:ext cx="6485020" cy="3489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tângulo 2"/>
          <p:cNvSpPr/>
          <p:nvPr/>
        </p:nvSpPr>
        <p:spPr>
          <a:xfrm>
            <a:off x="6485021" y="-1"/>
            <a:ext cx="6475329" cy="352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3"/>
          <p:cNvSpPr txBox="1"/>
          <p:nvPr/>
        </p:nvSpPr>
        <p:spPr>
          <a:xfrm>
            <a:off x="6481803" y="91233"/>
            <a:ext cx="647532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Fortalecer os instrumentos de segurança pública do </a:t>
            </a:r>
            <a:r>
              <a:rPr lang="pt-BR" sz="16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Estado</a:t>
            </a:r>
          </a:p>
          <a:p>
            <a:pPr algn="ctr"/>
            <a:r>
              <a:rPr lang="pt-BR" sz="16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Programa </a:t>
            </a:r>
            <a:r>
              <a:rPr lang="pt-BR" sz="16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MS Mais Seguro</a:t>
            </a:r>
            <a:endParaRPr lang="pt-BR" sz="1600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CaixaDeTexto 5"/>
          <p:cNvSpPr txBox="1"/>
          <p:nvPr/>
        </p:nvSpPr>
        <p:spPr>
          <a:xfrm>
            <a:off x="6481803" y="596717"/>
            <a:ext cx="6475329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Entrega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Aquisição de 137 veículos para </a:t>
            </a:r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PMMS, 120 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veículos para </a:t>
            </a:r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PCMS, 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33 veículos para </a:t>
            </a:r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CBMMS, 10 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veículos para </a:t>
            </a:r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CGP, 15 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veículos para o </a:t>
            </a:r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DOF, 04 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veículos para </a:t>
            </a:r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SEJUSP, 07 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veículos para </a:t>
            </a:r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AGEPEN, 200 pistolas, 50 granadas</a:t>
            </a:r>
            <a:endParaRPr lang="pt-BR" sz="1200" cap="small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Gerente e Suplente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Josiane Silva Pereira / </a:t>
            </a:r>
            <a:r>
              <a:rPr lang="pt-BR" sz="1200" cap="smal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Rubson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Ramalho dos Reis Júnior</a:t>
            </a:r>
            <a:endParaRPr lang="pt-BR" sz="1200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6545178" y="1903956"/>
            <a:ext cx="3123035" cy="1585201"/>
          </a:xfrm>
          <a:prstGeom prst="roundRect">
            <a:avLst>
              <a:gd name="adj" fmla="val 3310"/>
            </a:avLst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PONTO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ATENÇÃO:</a:t>
            </a:r>
          </a:p>
          <a:p>
            <a:endParaRPr lang="pt-BR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Possibilidade de nova fase do programa no próximo ano</a:t>
            </a: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Picture 9" descr="Image result for ATENÇÃO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8933" y="1799013"/>
            <a:ext cx="547280" cy="34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2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1"/>
          <p:cNvSpPr/>
          <p:nvPr/>
        </p:nvSpPr>
        <p:spPr>
          <a:xfrm>
            <a:off x="36097" y="909707"/>
            <a:ext cx="6388767" cy="468000"/>
          </a:xfrm>
          <a:prstGeom prst="roundRect">
            <a:avLst/>
          </a:prstGeom>
          <a:solidFill>
            <a:srgbClr val="B0D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278102685"/>
              </p:ext>
            </p:extLst>
          </p:nvPr>
        </p:nvGraphicFramePr>
        <p:xfrm>
          <a:off x="1" y="0"/>
          <a:ext cx="6485020" cy="3489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tângulo 2"/>
          <p:cNvSpPr/>
          <p:nvPr/>
        </p:nvSpPr>
        <p:spPr>
          <a:xfrm>
            <a:off x="6485021" y="-1"/>
            <a:ext cx="6475329" cy="352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3"/>
          <p:cNvSpPr txBox="1"/>
          <p:nvPr/>
        </p:nvSpPr>
        <p:spPr>
          <a:xfrm>
            <a:off x="6481803" y="91233"/>
            <a:ext cx="647532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Instalar e operacionalizar a Delegacia da Mulher no município de Dourados</a:t>
            </a:r>
            <a:endParaRPr lang="pt-BR" sz="1600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CaixaDeTexto 5"/>
          <p:cNvSpPr txBox="1"/>
          <p:nvPr/>
        </p:nvSpPr>
        <p:spPr>
          <a:xfrm>
            <a:off x="6481803" y="596717"/>
            <a:ext cx="647532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Entrega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Delegacia em operação </a:t>
            </a:r>
            <a:endParaRPr lang="pt-BR" sz="1200" cap="small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Gerente e Suplente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Fábio Alex Correa / Larissa Marques Pinto</a:t>
            </a:r>
            <a:endParaRPr lang="pt-BR" sz="1200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96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1"/>
          <p:cNvSpPr/>
          <p:nvPr/>
        </p:nvSpPr>
        <p:spPr>
          <a:xfrm>
            <a:off x="36097" y="1410747"/>
            <a:ext cx="6388767" cy="468000"/>
          </a:xfrm>
          <a:prstGeom prst="roundRect">
            <a:avLst/>
          </a:prstGeom>
          <a:solidFill>
            <a:srgbClr val="B0D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401625356"/>
              </p:ext>
            </p:extLst>
          </p:nvPr>
        </p:nvGraphicFramePr>
        <p:xfrm>
          <a:off x="1" y="0"/>
          <a:ext cx="6485020" cy="3489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tângulo 2"/>
          <p:cNvSpPr/>
          <p:nvPr/>
        </p:nvSpPr>
        <p:spPr>
          <a:xfrm>
            <a:off x="6485021" y="-1"/>
            <a:ext cx="6475329" cy="352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3"/>
          <p:cNvSpPr txBox="1"/>
          <p:nvPr/>
        </p:nvSpPr>
        <p:spPr>
          <a:xfrm>
            <a:off x="6481803" y="91233"/>
            <a:ext cx="647532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Ampliar o Sistema Prevenir para possibilitar a análise on-line de projetos contra incêndio e pânico</a:t>
            </a:r>
            <a:endParaRPr lang="pt-BR" sz="1600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CaixaDeTexto 5"/>
          <p:cNvSpPr txBox="1"/>
          <p:nvPr/>
        </p:nvSpPr>
        <p:spPr>
          <a:xfrm>
            <a:off x="6481803" y="596717"/>
            <a:ext cx="647532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Entrega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100% dos projetos analisados por intermédio do Sistema Prevenir</a:t>
            </a:r>
            <a:endParaRPr lang="pt-BR" sz="1200" cap="small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Gerente: </a:t>
            </a:r>
            <a:r>
              <a:rPr lang="pt-BR" sz="1200" cap="smal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Wandner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Valdivino Meirelles</a:t>
            </a:r>
            <a:endParaRPr lang="pt-BR" sz="1200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6545178" y="1878747"/>
            <a:ext cx="3123035" cy="1577847"/>
          </a:xfrm>
          <a:prstGeom prst="roundRect">
            <a:avLst>
              <a:gd name="adj" fmla="val 3310"/>
            </a:avLst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DESTAQUES:</a:t>
            </a:r>
          </a:p>
          <a:p>
            <a:pPr algn="ctr"/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Em reta final da fase de prototipação e homologação das exigências de análise</a:t>
            </a: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3566" y="1892466"/>
            <a:ext cx="325858" cy="29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72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1"/>
          <p:cNvSpPr/>
          <p:nvPr/>
        </p:nvSpPr>
        <p:spPr>
          <a:xfrm>
            <a:off x="36097" y="1899261"/>
            <a:ext cx="6388767" cy="468000"/>
          </a:xfrm>
          <a:prstGeom prst="roundRect">
            <a:avLst/>
          </a:prstGeom>
          <a:solidFill>
            <a:srgbClr val="B0D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509193314"/>
              </p:ext>
            </p:extLst>
          </p:nvPr>
        </p:nvGraphicFramePr>
        <p:xfrm>
          <a:off x="1" y="0"/>
          <a:ext cx="6485020" cy="3489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tângulo 2"/>
          <p:cNvSpPr/>
          <p:nvPr/>
        </p:nvSpPr>
        <p:spPr>
          <a:xfrm>
            <a:off x="6485021" y="-1"/>
            <a:ext cx="6475329" cy="352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3"/>
          <p:cNvSpPr txBox="1"/>
          <p:nvPr/>
        </p:nvSpPr>
        <p:spPr>
          <a:xfrm>
            <a:off x="6481803" y="91233"/>
            <a:ext cx="647532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Acelerar a recuperação da população carcerária por meio de ações de melhoria do patrimônio público – Projeto Mãos que </a:t>
            </a:r>
            <a:r>
              <a:rPr lang="pt-BR" sz="1600" cap="smal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Constrõem</a:t>
            </a:r>
            <a:endParaRPr lang="pt-BR" sz="1600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CaixaDeTexto 5"/>
          <p:cNvSpPr txBox="1"/>
          <p:nvPr/>
        </p:nvSpPr>
        <p:spPr>
          <a:xfrm>
            <a:off x="6481803" y="596717"/>
            <a:ext cx="6475329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Entrega: reforma do </a:t>
            </a:r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4º 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DP - Campo </a:t>
            </a:r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Grande, DEPAC/Centro – 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Campo Grande </a:t>
            </a:r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reformado, Pelotão 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PM da </a:t>
            </a:r>
            <a:r>
              <a:rPr lang="pt-BR" sz="1200" cap="smal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Coophasul</a:t>
            </a:r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Pelotão 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PM da Nova </a:t>
            </a:r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Lima, e Casa 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 Pantaneiro reformada para instalação da cavalaria</a:t>
            </a:r>
          </a:p>
          <a:p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Gerente e Suplente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Fábio Alex Correa / Gilberto Rodrigues de Souza</a:t>
            </a:r>
            <a:endParaRPr lang="pt-BR" sz="1200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tângulo de cantos arredondados 10"/>
          <p:cNvSpPr/>
          <p:nvPr/>
        </p:nvSpPr>
        <p:spPr>
          <a:xfrm>
            <a:off x="6545178" y="1861789"/>
            <a:ext cx="3123035" cy="1542621"/>
          </a:xfrm>
          <a:prstGeom prst="roundRect">
            <a:avLst>
              <a:gd name="adj" fmla="val 3310"/>
            </a:avLst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DESTAQUES:</a:t>
            </a:r>
          </a:p>
          <a:p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Projeto está participando do Prêmio </a:t>
            </a:r>
            <a:r>
              <a:rPr lang="pt-B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Innovare</a:t>
            </a: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Image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3566" y="1699368"/>
            <a:ext cx="325858" cy="299305"/>
          </a:xfrm>
          <a:prstGeom prst="rect">
            <a:avLst/>
          </a:prstGeom>
        </p:spPr>
      </p:pic>
      <p:sp>
        <p:nvSpPr>
          <p:cNvPr id="11" name="Retângulo de cantos arredondados 13"/>
          <p:cNvSpPr/>
          <p:nvPr/>
        </p:nvSpPr>
        <p:spPr>
          <a:xfrm>
            <a:off x="9799581" y="1861789"/>
            <a:ext cx="3123035" cy="1537940"/>
          </a:xfrm>
          <a:prstGeom prst="roundRect">
            <a:avLst>
              <a:gd name="adj" fmla="val 3310"/>
            </a:avLst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PONTOS DE ATENÇÃO:</a:t>
            </a: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BR" sz="1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Dificuldades em relação a obra do DEPAC</a:t>
            </a: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Picture 2" descr="Image result for ATENÇÃO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2139" y="1736383"/>
            <a:ext cx="547280" cy="34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15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1"/>
          <p:cNvSpPr/>
          <p:nvPr/>
        </p:nvSpPr>
        <p:spPr>
          <a:xfrm>
            <a:off x="36097" y="2387775"/>
            <a:ext cx="6388767" cy="468000"/>
          </a:xfrm>
          <a:prstGeom prst="roundRect">
            <a:avLst/>
          </a:prstGeom>
          <a:solidFill>
            <a:srgbClr val="B0D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26516482"/>
              </p:ext>
            </p:extLst>
          </p:nvPr>
        </p:nvGraphicFramePr>
        <p:xfrm>
          <a:off x="1" y="0"/>
          <a:ext cx="6485020" cy="3489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tângulo 2"/>
          <p:cNvSpPr/>
          <p:nvPr/>
        </p:nvSpPr>
        <p:spPr>
          <a:xfrm>
            <a:off x="6485021" y="-1"/>
            <a:ext cx="6475329" cy="352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3"/>
          <p:cNvSpPr txBox="1"/>
          <p:nvPr/>
        </p:nvSpPr>
        <p:spPr>
          <a:xfrm>
            <a:off x="6481803" y="91233"/>
            <a:ext cx="647532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Implantar Sistema de Radiocomunicação Móvel </a:t>
            </a:r>
            <a:r>
              <a:rPr lang="pt-BR" sz="1600" cap="smal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Troncalizado</a:t>
            </a:r>
            <a:r>
              <a:rPr lang="pt-BR" sz="16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Digital em unidades operacionais da Segurança Pública do Estado na faixa de fronteira</a:t>
            </a:r>
            <a:endParaRPr lang="pt-BR" sz="1600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CaixaDeTexto 5"/>
          <p:cNvSpPr txBox="1"/>
          <p:nvPr/>
        </p:nvSpPr>
        <p:spPr>
          <a:xfrm>
            <a:off x="6481803" y="596717"/>
            <a:ext cx="6475329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Entrega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Implantação do Sistema de Radiocomunicação Móvel </a:t>
            </a:r>
            <a:r>
              <a:rPr lang="pt-BR" sz="1200" cap="smal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Troncalizado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Digital na linha de fronteira em 07 municípios</a:t>
            </a:r>
            <a:endParaRPr lang="pt-BR" sz="1200" cap="small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Gerente e Suplente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Rosangela Costa Carneiro / Elisangela Gomes Aquino</a:t>
            </a:r>
            <a:endParaRPr lang="pt-BR" sz="1200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tângulo de cantos arredondados 10"/>
          <p:cNvSpPr/>
          <p:nvPr/>
        </p:nvSpPr>
        <p:spPr>
          <a:xfrm>
            <a:off x="6545178" y="1861789"/>
            <a:ext cx="3123035" cy="1542621"/>
          </a:xfrm>
          <a:prstGeom prst="roundRect">
            <a:avLst>
              <a:gd name="adj" fmla="val 3310"/>
            </a:avLst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DESTAQUES:</a:t>
            </a:r>
          </a:p>
          <a:p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Início da implantação em Ponta Porã</a:t>
            </a: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Image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3566" y="1699368"/>
            <a:ext cx="325858" cy="29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96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1"/>
          <p:cNvSpPr/>
          <p:nvPr/>
        </p:nvSpPr>
        <p:spPr>
          <a:xfrm>
            <a:off x="36097" y="2888815"/>
            <a:ext cx="6388767" cy="468000"/>
          </a:xfrm>
          <a:prstGeom prst="roundRect">
            <a:avLst/>
          </a:prstGeom>
          <a:solidFill>
            <a:srgbClr val="B0D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938912669"/>
              </p:ext>
            </p:extLst>
          </p:nvPr>
        </p:nvGraphicFramePr>
        <p:xfrm>
          <a:off x="1" y="0"/>
          <a:ext cx="6485020" cy="3489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tângulo 2"/>
          <p:cNvSpPr/>
          <p:nvPr/>
        </p:nvSpPr>
        <p:spPr>
          <a:xfrm>
            <a:off x="6485021" y="-1"/>
            <a:ext cx="6475329" cy="352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3"/>
          <p:cNvSpPr txBox="1"/>
          <p:nvPr/>
        </p:nvSpPr>
        <p:spPr>
          <a:xfrm>
            <a:off x="6481803" y="91233"/>
            <a:ext cx="647532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Inaugurar e operacionalizar o Núcleo de Mediação de Conflitos de Costa Rica (projeto piloto)</a:t>
            </a:r>
            <a:endParaRPr lang="pt-BR" sz="1600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CaixaDeTexto 5"/>
          <p:cNvSpPr txBox="1"/>
          <p:nvPr/>
        </p:nvSpPr>
        <p:spPr>
          <a:xfrm>
            <a:off x="6481803" y="596717"/>
            <a:ext cx="647532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Entrega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Inaugurar e operacionalizar o Núcleo de Mediação de Conflitos de Costa Rica (projeto piloto) </a:t>
            </a:r>
            <a:endParaRPr lang="pt-BR" sz="1200" cap="small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Gerente</a:t>
            </a:r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Márcio Rogério Faria Custódio</a:t>
            </a:r>
            <a:endParaRPr lang="pt-BR" sz="1200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83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/>
          <p:cNvGraphicFramePr/>
          <p:nvPr>
            <p:extLst/>
          </p:nvPr>
        </p:nvGraphicFramePr>
        <p:xfrm>
          <a:off x="1" y="0"/>
          <a:ext cx="6485020" cy="3489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2287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1"/>
          <p:cNvSpPr/>
          <p:nvPr/>
        </p:nvSpPr>
        <p:spPr>
          <a:xfrm>
            <a:off x="36097" y="446245"/>
            <a:ext cx="6388767" cy="468000"/>
          </a:xfrm>
          <a:prstGeom prst="roundRect">
            <a:avLst/>
          </a:prstGeom>
          <a:solidFill>
            <a:srgbClr val="B0D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293297654"/>
              </p:ext>
            </p:extLst>
          </p:nvPr>
        </p:nvGraphicFramePr>
        <p:xfrm>
          <a:off x="1" y="0"/>
          <a:ext cx="6485020" cy="3489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tângulo 2"/>
          <p:cNvSpPr/>
          <p:nvPr/>
        </p:nvSpPr>
        <p:spPr>
          <a:xfrm>
            <a:off x="6485021" y="-1"/>
            <a:ext cx="6475329" cy="352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3"/>
          <p:cNvSpPr txBox="1"/>
          <p:nvPr/>
        </p:nvSpPr>
        <p:spPr>
          <a:xfrm>
            <a:off x="6481803" y="91233"/>
            <a:ext cx="647532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Implantar Agência Fácil Central de Atendimento ao Cidadão em Dourados</a:t>
            </a:r>
            <a:endParaRPr lang="pt-BR" sz="1600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CaixaDeTexto 5"/>
          <p:cNvSpPr txBox="1"/>
          <p:nvPr/>
        </p:nvSpPr>
        <p:spPr>
          <a:xfrm>
            <a:off x="6481803" y="596717"/>
            <a:ext cx="647532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Entrega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Agência entregue e em funcionamento</a:t>
            </a:r>
            <a:endParaRPr lang="pt-BR" sz="1200" cap="small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Gerente e Suplente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José </a:t>
            </a:r>
            <a:r>
              <a:rPr lang="pt-BR" sz="1200" cap="smal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Luis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Pinto Cyrino / </a:t>
            </a:r>
            <a:r>
              <a:rPr lang="pt-BR" sz="1200" cap="smal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Cibelly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Resende Nantes</a:t>
            </a:r>
            <a:endParaRPr lang="pt-BR" sz="1200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etângulo de cantos arredondados 8"/>
          <p:cNvSpPr/>
          <p:nvPr/>
        </p:nvSpPr>
        <p:spPr>
          <a:xfrm>
            <a:off x="6570230" y="1903956"/>
            <a:ext cx="3112389" cy="1585201"/>
          </a:xfrm>
          <a:prstGeom prst="roundRect">
            <a:avLst>
              <a:gd name="adj" fmla="val 3310"/>
            </a:avLst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PONTO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ATENÇÃO:</a:t>
            </a:r>
          </a:p>
          <a:p>
            <a:endParaRPr lang="pt-BR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Impasse relacionado a locação do imóvel: proprietário não aceitou o valor de aluguel avaliado pela junta</a:t>
            </a: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" name="Picture 10" descr="Image result for ATENÇÃO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9134" y="1815010"/>
            <a:ext cx="547280" cy="34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3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1"/>
          <p:cNvSpPr/>
          <p:nvPr/>
        </p:nvSpPr>
        <p:spPr>
          <a:xfrm>
            <a:off x="36097" y="934759"/>
            <a:ext cx="6388767" cy="468000"/>
          </a:xfrm>
          <a:prstGeom prst="roundRect">
            <a:avLst/>
          </a:prstGeom>
          <a:solidFill>
            <a:srgbClr val="B0D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546859633"/>
              </p:ext>
            </p:extLst>
          </p:nvPr>
        </p:nvGraphicFramePr>
        <p:xfrm>
          <a:off x="1" y="0"/>
          <a:ext cx="6485020" cy="3489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tângulo 2"/>
          <p:cNvSpPr/>
          <p:nvPr/>
        </p:nvSpPr>
        <p:spPr>
          <a:xfrm>
            <a:off x="6485021" y="-1"/>
            <a:ext cx="6475329" cy="352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3"/>
          <p:cNvSpPr txBox="1"/>
          <p:nvPr/>
        </p:nvSpPr>
        <p:spPr>
          <a:xfrm>
            <a:off x="6481803" y="91233"/>
            <a:ext cx="647532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Construir e readequar as estruturas prediais </a:t>
            </a:r>
            <a:r>
              <a:rPr lang="pt-BR" sz="16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</a:t>
            </a:r>
          </a:p>
          <a:p>
            <a:pPr algn="ctr"/>
            <a:r>
              <a:rPr lang="pt-BR" sz="16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Coordenadoria </a:t>
            </a:r>
            <a:r>
              <a:rPr lang="pt-BR" sz="16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Geral de Perícias</a:t>
            </a:r>
            <a:endParaRPr lang="pt-BR" sz="1600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CaixaDeTexto 5"/>
          <p:cNvSpPr txBox="1"/>
          <p:nvPr/>
        </p:nvSpPr>
        <p:spPr>
          <a:xfrm>
            <a:off x="6481803" y="596717"/>
            <a:ext cx="6475329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Entrega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Reforma 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 operacionalização do Instituto de Medicina e Odontologia Legal (IMOL) de Campo </a:t>
            </a:r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Grande; Implantação 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Raio </a:t>
            </a:r>
            <a:r>
              <a:rPr lang="pt-BR" sz="1200" cap="smal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X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no Núcleo Regional de Medicina Legal (NRML) de </a:t>
            </a:r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Dourados; Operacionalização 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dos Núcleos Regionais de Medicina Legal (NRML) e de Laboratório (NRL) de </a:t>
            </a:r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Corumbá;</a:t>
            </a:r>
            <a:endParaRPr lang="pt-BR" sz="1200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Reforma e Ampliação das estruturas prediais da Unidade Regional de Perícia e Identificação (URPI) de </a:t>
            </a:r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Corumbá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Gerente: Rogério Pereira de Oliveira</a:t>
            </a:r>
            <a:endParaRPr lang="pt-BR" sz="1200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tângulo de cantos arredondados 10"/>
          <p:cNvSpPr/>
          <p:nvPr/>
        </p:nvSpPr>
        <p:spPr>
          <a:xfrm>
            <a:off x="6545178" y="1861789"/>
            <a:ext cx="3123035" cy="1542621"/>
          </a:xfrm>
          <a:prstGeom prst="roundRect">
            <a:avLst>
              <a:gd name="adj" fmla="val 3310"/>
            </a:avLst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DESTAQUES:</a:t>
            </a:r>
          </a:p>
          <a:p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IMOL está finalizando</a:t>
            </a: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Image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3566" y="1699368"/>
            <a:ext cx="325858" cy="299305"/>
          </a:xfrm>
          <a:prstGeom prst="rect">
            <a:avLst/>
          </a:prstGeom>
        </p:spPr>
      </p:pic>
      <p:sp>
        <p:nvSpPr>
          <p:cNvPr id="11" name="Retângulo de cantos arredondados 13"/>
          <p:cNvSpPr/>
          <p:nvPr/>
        </p:nvSpPr>
        <p:spPr>
          <a:xfrm>
            <a:off x="9799581" y="1861789"/>
            <a:ext cx="3123035" cy="1537940"/>
          </a:xfrm>
          <a:prstGeom prst="roundRect">
            <a:avLst>
              <a:gd name="adj" fmla="val 3310"/>
            </a:avLst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PONTOS DE ATENÇÃO:</a:t>
            </a: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BR" sz="1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 outras entregas estão travadas</a:t>
            </a: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Picture 2" descr="Image result for ATENÇÃO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2139" y="1736383"/>
            <a:ext cx="547280" cy="34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01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3240175" cy="36004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9747471" y="0"/>
            <a:ext cx="3240175" cy="36004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3240175" y="81888"/>
            <a:ext cx="6480000" cy="4441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1" dirty="0" smtClean="0">
                <a:solidFill>
                  <a:srgbClr val="A7C026"/>
                </a:solidFill>
                <a:latin typeface="Arial" charset="0"/>
                <a:ea typeface="Arial" charset="0"/>
                <a:cs typeface="Arial" charset="0"/>
              </a:rPr>
              <a:t>MODELO DE MONITORAMENTO</a:t>
            </a:r>
            <a:endParaRPr lang="pt-BR" sz="1800" b="1" dirty="0">
              <a:solidFill>
                <a:srgbClr val="A7C02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6565994" y="538154"/>
            <a:ext cx="0" cy="295567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3459114" y="2791202"/>
            <a:ext cx="604212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3399155" y="2931550"/>
            <a:ext cx="834017" cy="276999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200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Gerente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3399155" y="2459094"/>
            <a:ext cx="1311670" cy="276999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200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Ponto Focal</a:t>
            </a:r>
          </a:p>
        </p:txBody>
      </p:sp>
      <p:sp>
        <p:nvSpPr>
          <p:cNvPr id="18" name="Retângulo de cantos arredondados 17"/>
          <p:cNvSpPr/>
          <p:nvPr/>
        </p:nvSpPr>
        <p:spPr>
          <a:xfrm>
            <a:off x="6813150" y="1316125"/>
            <a:ext cx="1031664" cy="2177702"/>
          </a:xfrm>
          <a:prstGeom prst="roundRect">
            <a:avLst/>
          </a:prstGeom>
          <a:solidFill>
            <a:srgbClr val="9BB72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latin typeface="Arial" charset="0"/>
                <a:ea typeface="Arial" charset="0"/>
                <a:cs typeface="Arial" charset="0"/>
              </a:rPr>
              <a:t>Reunião mensal por Secretaria</a:t>
            </a:r>
          </a:p>
        </p:txBody>
      </p:sp>
      <p:sp>
        <p:nvSpPr>
          <p:cNvPr id="19" name="Retângulo de cantos arredondados 18"/>
          <p:cNvSpPr/>
          <p:nvPr/>
        </p:nvSpPr>
        <p:spPr>
          <a:xfrm>
            <a:off x="8219962" y="858131"/>
            <a:ext cx="1203705" cy="890127"/>
          </a:xfrm>
          <a:prstGeom prst="roundRect">
            <a:avLst/>
          </a:prstGeom>
          <a:solidFill>
            <a:srgbClr val="409A4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1200" dirty="0" err="1">
                <a:latin typeface="Arial" charset="0"/>
                <a:ea typeface="Arial" charset="0"/>
                <a:cs typeface="Arial" charset="0"/>
              </a:rPr>
              <a:t>Reunião</a:t>
            </a:r>
            <a:r>
              <a:rPr lang="fr-FR" sz="1200" dirty="0">
                <a:latin typeface="Arial" charset="0"/>
                <a:ea typeface="Arial" charset="0"/>
                <a:cs typeface="Arial" charset="0"/>
              </a:rPr>
              <a:t> de </a:t>
            </a:r>
            <a:r>
              <a:rPr lang="fr-FR" sz="1200" dirty="0" err="1">
                <a:latin typeface="Arial" charset="0"/>
                <a:ea typeface="Arial" charset="0"/>
                <a:cs typeface="Arial" charset="0"/>
              </a:rPr>
              <a:t>Gestão</a:t>
            </a:r>
            <a:r>
              <a:rPr lang="fr-FR" sz="1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sz="1200" dirty="0" err="1">
                <a:latin typeface="Arial" charset="0"/>
                <a:ea typeface="Arial" charset="0"/>
                <a:cs typeface="Arial" charset="0"/>
              </a:rPr>
              <a:t>Executiva</a:t>
            </a:r>
            <a:endParaRPr lang="fr-FR" sz="1200" dirty="0">
              <a:latin typeface="Arial" charset="0"/>
              <a:ea typeface="Arial" charset="0"/>
              <a:cs typeface="Arial" charset="0"/>
            </a:endParaRPr>
          </a:p>
          <a:p>
            <a:pPr lvl="0" algn="ctr"/>
            <a:r>
              <a:rPr lang="fr-FR" sz="1050" dirty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fr-FR" sz="1050" dirty="0" err="1">
                <a:latin typeface="Arial" charset="0"/>
                <a:ea typeface="Arial" charset="0"/>
                <a:cs typeface="Arial" charset="0"/>
              </a:rPr>
              <a:t>bimestral</a:t>
            </a:r>
            <a:r>
              <a:rPr lang="fr-FR" sz="1050" dirty="0">
                <a:latin typeface="Arial" charset="0"/>
                <a:ea typeface="Arial" charset="0"/>
                <a:cs typeface="Arial" charset="0"/>
              </a:rPr>
              <a:t>)</a:t>
            </a:r>
            <a:endParaRPr lang="pt-BR" sz="1200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279576" y="1837677"/>
            <a:ext cx="2129367" cy="1656150"/>
            <a:chOff x="4279576" y="1837677"/>
            <a:chExt cx="2129367" cy="1656150"/>
          </a:xfrm>
        </p:grpSpPr>
        <p:sp>
          <p:nvSpPr>
            <p:cNvPr id="16" name="Retângulo de cantos arredondados 15"/>
            <p:cNvSpPr/>
            <p:nvPr/>
          </p:nvSpPr>
          <p:spPr>
            <a:xfrm>
              <a:off x="4279576" y="2836631"/>
              <a:ext cx="1230832" cy="657196"/>
            </a:xfrm>
            <a:prstGeom prst="roundRect">
              <a:avLst/>
            </a:prstGeom>
            <a:solidFill>
              <a:srgbClr val="108EA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100" dirty="0">
                  <a:latin typeface="Arial" charset="0"/>
                  <a:ea typeface="Arial" charset="0"/>
                  <a:cs typeface="Arial" charset="0"/>
                </a:rPr>
                <a:t>Preenchimento </a:t>
              </a:r>
              <a:r>
                <a:rPr lang="pt-BR" sz="1200" b="1" dirty="0">
                  <a:latin typeface="Arial" charset="0"/>
                  <a:ea typeface="Arial" charset="0"/>
                  <a:cs typeface="Arial" charset="0"/>
                </a:rPr>
                <a:t>contínuo </a:t>
              </a:r>
              <a:endParaRPr lang="pt-BR" sz="1100" b="1" dirty="0">
                <a:latin typeface="Arial" charset="0"/>
                <a:ea typeface="Arial" charset="0"/>
                <a:cs typeface="Arial" charset="0"/>
              </a:endParaRPr>
            </a:p>
            <a:p>
              <a:pPr algn="ctr"/>
              <a:r>
                <a:rPr lang="pt-BR" sz="1100" dirty="0">
                  <a:latin typeface="Arial" charset="0"/>
                  <a:ea typeface="Arial" charset="0"/>
                  <a:cs typeface="Arial" charset="0"/>
                </a:rPr>
                <a:t>no sistema</a:t>
              </a:r>
            </a:p>
          </p:txBody>
        </p:sp>
        <p:sp>
          <p:nvSpPr>
            <p:cNvPr id="17" name="Retângulo de cantos arredondados 16"/>
            <p:cNvSpPr/>
            <p:nvPr/>
          </p:nvSpPr>
          <p:spPr>
            <a:xfrm>
              <a:off x="5567050" y="1837677"/>
              <a:ext cx="841893" cy="1656149"/>
            </a:xfrm>
            <a:prstGeom prst="roundRect">
              <a:avLst/>
            </a:prstGeom>
            <a:solidFill>
              <a:srgbClr val="108EA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100" dirty="0">
                  <a:latin typeface="Arial" charset="0"/>
                  <a:ea typeface="Arial" charset="0"/>
                  <a:cs typeface="Arial" charset="0"/>
                </a:rPr>
                <a:t>Rodada de </a:t>
              </a:r>
              <a:r>
                <a:rPr lang="pt-BR" sz="1100" i="1" dirty="0">
                  <a:latin typeface="Arial" charset="0"/>
                  <a:ea typeface="Arial" charset="0"/>
                  <a:cs typeface="Arial" charset="0"/>
                </a:rPr>
                <a:t>feedback</a:t>
              </a:r>
              <a:r>
                <a:rPr lang="pt-BR" sz="1100" dirty="0">
                  <a:latin typeface="Arial" charset="0"/>
                  <a:ea typeface="Arial" charset="0"/>
                  <a:cs typeface="Arial" charset="0"/>
                </a:rPr>
                <a:t> mensal</a:t>
              </a:r>
            </a:p>
            <a:p>
              <a:pPr algn="ctr"/>
              <a:r>
                <a:rPr lang="pt-BR" sz="1100" dirty="0">
                  <a:latin typeface="Arial" charset="0"/>
                  <a:ea typeface="Arial" charset="0"/>
                  <a:cs typeface="Arial" charset="0"/>
                </a:rPr>
                <a:t>por iniciativa</a:t>
              </a:r>
            </a:p>
          </p:txBody>
        </p:sp>
        <p:sp>
          <p:nvSpPr>
            <p:cNvPr id="20" name="Seta para baixo 19"/>
            <p:cNvSpPr/>
            <p:nvPr/>
          </p:nvSpPr>
          <p:spPr>
            <a:xfrm rot="20881868">
              <a:off x="5394259" y="2690570"/>
              <a:ext cx="173132" cy="126689"/>
            </a:xfrm>
            <a:prstGeom prst="downArrow">
              <a:avLst/>
            </a:prstGeom>
            <a:solidFill>
              <a:srgbClr val="108EA7"/>
            </a:solidFill>
            <a:ln>
              <a:noFill/>
            </a:ln>
            <a:scene3d>
              <a:camera prst="orthographicFront">
                <a:rot lat="0" lon="0" rev="81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 dirty="0"/>
            </a:p>
          </p:txBody>
        </p:sp>
      </p:grpSp>
      <p:sp>
        <p:nvSpPr>
          <p:cNvPr id="21" name="Seta para baixo 20"/>
          <p:cNvSpPr/>
          <p:nvPr/>
        </p:nvSpPr>
        <p:spPr>
          <a:xfrm rot="1519779">
            <a:off x="6610344" y="1960118"/>
            <a:ext cx="173132" cy="126689"/>
          </a:xfrm>
          <a:prstGeom prst="downArrow">
            <a:avLst/>
          </a:prstGeom>
          <a:solidFill>
            <a:srgbClr val="108EA7"/>
          </a:solidFill>
          <a:ln>
            <a:noFill/>
          </a:ln>
          <a:scene3d>
            <a:camera prst="orthographicFront">
              <a:rot lat="0" lon="0" rev="81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22" name="Seta para baixo 21"/>
          <p:cNvSpPr/>
          <p:nvPr/>
        </p:nvSpPr>
        <p:spPr>
          <a:xfrm>
            <a:off x="7896418" y="1415896"/>
            <a:ext cx="173132" cy="126689"/>
          </a:xfrm>
          <a:prstGeom prst="downArrow">
            <a:avLst/>
          </a:prstGeom>
          <a:solidFill>
            <a:srgbClr val="9BB72E"/>
          </a:solidFill>
          <a:ln>
            <a:noFill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23" name="CaixaDeTexto 22"/>
          <p:cNvSpPr txBox="1"/>
          <p:nvPr/>
        </p:nvSpPr>
        <p:spPr>
          <a:xfrm>
            <a:off x="3399155" y="414923"/>
            <a:ext cx="968909" cy="340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200" u="sng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Atores</a:t>
            </a:r>
            <a:endParaRPr lang="pt-BR" sz="1400" u="sng" cap="smal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4739995" y="314284"/>
            <a:ext cx="1208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200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Nível Operacional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6911974" y="314284"/>
            <a:ext cx="834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200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Nível </a:t>
            </a:r>
          </a:p>
          <a:p>
            <a:pPr algn="ctr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200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Tático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8227490" y="314284"/>
            <a:ext cx="1188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200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Nível Estratégico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3399155" y="1901399"/>
            <a:ext cx="1311670" cy="276999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200" cap="small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Setorialista</a:t>
            </a:r>
            <a:endParaRPr lang="pt-BR" sz="1200" cap="smal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3399155" y="1436037"/>
            <a:ext cx="1311670" cy="184666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200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Secretário  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3399155" y="878342"/>
            <a:ext cx="1311670" cy="276999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200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Governador</a:t>
            </a:r>
          </a:p>
        </p:txBody>
      </p:sp>
      <p:cxnSp>
        <p:nvCxnSpPr>
          <p:cNvPr id="31" name="Conector reto 6"/>
          <p:cNvCxnSpPr/>
          <p:nvPr/>
        </p:nvCxnSpPr>
        <p:spPr>
          <a:xfrm>
            <a:off x="3459114" y="2318746"/>
            <a:ext cx="604212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6"/>
          <p:cNvCxnSpPr/>
          <p:nvPr/>
        </p:nvCxnSpPr>
        <p:spPr>
          <a:xfrm>
            <a:off x="3459114" y="1278755"/>
            <a:ext cx="604212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6"/>
          <p:cNvCxnSpPr/>
          <p:nvPr/>
        </p:nvCxnSpPr>
        <p:spPr>
          <a:xfrm>
            <a:off x="3459114" y="1761051"/>
            <a:ext cx="604212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5"/>
          <p:cNvCxnSpPr/>
          <p:nvPr/>
        </p:nvCxnSpPr>
        <p:spPr>
          <a:xfrm>
            <a:off x="8091810" y="538154"/>
            <a:ext cx="0" cy="295567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430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1"/>
          <p:cNvSpPr/>
          <p:nvPr/>
        </p:nvSpPr>
        <p:spPr>
          <a:xfrm>
            <a:off x="36097" y="1435799"/>
            <a:ext cx="6388767" cy="468000"/>
          </a:xfrm>
          <a:prstGeom prst="roundRect">
            <a:avLst/>
          </a:prstGeom>
          <a:solidFill>
            <a:srgbClr val="B0D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614596388"/>
              </p:ext>
            </p:extLst>
          </p:nvPr>
        </p:nvGraphicFramePr>
        <p:xfrm>
          <a:off x="1" y="0"/>
          <a:ext cx="6485020" cy="3489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tângulo 2"/>
          <p:cNvSpPr/>
          <p:nvPr/>
        </p:nvSpPr>
        <p:spPr>
          <a:xfrm>
            <a:off x="6485021" y="-1"/>
            <a:ext cx="6475329" cy="352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3"/>
          <p:cNvSpPr txBox="1"/>
          <p:nvPr/>
        </p:nvSpPr>
        <p:spPr>
          <a:xfrm>
            <a:off x="6481803" y="91233"/>
            <a:ext cx="647532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Realizar obras de reestruturação viária no trecho da Via Parque com Avenida Mato Grosso em Campo Grande</a:t>
            </a:r>
            <a:endParaRPr lang="pt-BR" sz="1600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CaixaDeTexto 5"/>
          <p:cNvSpPr txBox="1"/>
          <p:nvPr/>
        </p:nvSpPr>
        <p:spPr>
          <a:xfrm>
            <a:off x="6481803" y="596717"/>
            <a:ext cx="6475329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Entrega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Obra realizada e sinalização readequada, conforme convênio com Prefeitura Municipal de Campo Grande </a:t>
            </a:r>
            <a:endParaRPr lang="pt-BR" sz="1200" cap="small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Gerente e Suplente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José </a:t>
            </a:r>
            <a:r>
              <a:rPr lang="pt-BR" sz="1200" cap="smal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Luis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Pinto Cyrino / </a:t>
            </a:r>
            <a:r>
              <a:rPr lang="pt-BR" sz="1200" cap="smal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Cibelly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Resende Nantes</a:t>
            </a:r>
            <a:endParaRPr lang="pt-BR" sz="1200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70" t="50000" r="35090" b="13720"/>
          <a:stretch/>
        </p:blipFill>
        <p:spPr>
          <a:xfrm>
            <a:off x="10484285" y="1868682"/>
            <a:ext cx="2154476" cy="1628054"/>
          </a:xfrm>
          <a:prstGeom prst="rect">
            <a:avLst/>
          </a:prstGeom>
        </p:spPr>
      </p:pic>
      <p:sp>
        <p:nvSpPr>
          <p:cNvPr id="9" name="Retângulo de cantos arredondados 8"/>
          <p:cNvSpPr/>
          <p:nvPr/>
        </p:nvSpPr>
        <p:spPr>
          <a:xfrm>
            <a:off x="6545178" y="1903956"/>
            <a:ext cx="3123035" cy="1585201"/>
          </a:xfrm>
          <a:prstGeom prst="roundRect">
            <a:avLst>
              <a:gd name="adj" fmla="val 3310"/>
            </a:avLst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PONTO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ATENÇÃO:</a:t>
            </a:r>
          </a:p>
          <a:p>
            <a:endParaRPr lang="pt-BR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Obra está atrasada. Falta realizar a sinalização semafórica, que possui previsão de término até o fim de agosto</a:t>
            </a: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Picture 9" descr="Image result for ATENÇÃO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8933" y="1799013"/>
            <a:ext cx="547280" cy="34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86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3240175" cy="36004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9747471" y="0"/>
            <a:ext cx="3240175" cy="36004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240175" y="1499724"/>
            <a:ext cx="6408792" cy="205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Obrigado</a:t>
            </a:r>
            <a:endParaRPr lang="pt-BR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3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300" cap="sm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Adriano </a:t>
            </a:r>
            <a:r>
              <a:rPr lang="pt-BR" sz="1300" cap="small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Rampazo</a:t>
            </a:r>
            <a:r>
              <a:rPr lang="pt-BR" sz="1300" cap="sm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– </a:t>
            </a:r>
            <a:r>
              <a:rPr lang="pt-BR" sz="1300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Ponto </a:t>
            </a:r>
            <a:r>
              <a:rPr lang="pt-BR" sz="1300" cap="sm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focal</a:t>
            </a:r>
          </a:p>
          <a:p>
            <a:r>
              <a:rPr lang="pt-BR" sz="1300" cap="sm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Marcos Takeshita </a:t>
            </a:r>
            <a:r>
              <a:rPr lang="mr-IN" sz="1300" cap="sm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–</a:t>
            </a:r>
            <a:r>
              <a:rPr lang="pt-BR" sz="1300" cap="sm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Ponto focal</a:t>
            </a:r>
          </a:p>
          <a:p>
            <a:r>
              <a:rPr lang="pt-BR" sz="1300" cap="small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Neusivan</a:t>
            </a:r>
            <a:r>
              <a:rPr lang="pt-BR" sz="1300" cap="sm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Fonseca </a:t>
            </a:r>
            <a:r>
              <a:rPr lang="mr-IN" sz="1300" cap="sm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–</a:t>
            </a:r>
            <a:r>
              <a:rPr lang="pt-BR" sz="1300" cap="sm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Ponto focal</a:t>
            </a:r>
            <a:endParaRPr lang="pt-BR" sz="1300" cap="small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pt-BR" sz="1300" cap="sm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Celso Fabrício Correia de Souza </a:t>
            </a:r>
            <a:r>
              <a:rPr lang="mr-IN" sz="1300" cap="sm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–</a:t>
            </a:r>
            <a:r>
              <a:rPr lang="pt-BR" sz="1300" cap="sm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BR" sz="1300" cap="small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Setorialista</a:t>
            </a:r>
            <a:endParaRPr lang="pt-BR" sz="1300" cap="small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pt-BR" sz="1300" cap="sm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Rafael Pinheiro - </a:t>
            </a:r>
            <a:r>
              <a:rPr lang="pt-BR" sz="1300" cap="small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Setorialista</a:t>
            </a:r>
            <a:endParaRPr lang="pt-BR" sz="1300" cap="smal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4941" y="37205"/>
            <a:ext cx="1423278" cy="47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54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3240175" cy="36004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9747471" y="0"/>
            <a:ext cx="3240175" cy="36004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3240175" y="81888"/>
            <a:ext cx="6480000" cy="4441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1" dirty="0">
                <a:solidFill>
                  <a:srgbClr val="A7C026"/>
                </a:solidFill>
                <a:latin typeface="Arial" charset="0"/>
                <a:ea typeface="Arial" charset="0"/>
                <a:cs typeface="Arial" charset="0"/>
              </a:rPr>
              <a:t>FASES DA INICIATIVA DENTRO DO SISTEMA</a:t>
            </a:r>
          </a:p>
        </p:txBody>
      </p:sp>
      <p:grpSp>
        <p:nvGrpSpPr>
          <p:cNvPr id="11" name="Group 31"/>
          <p:cNvGrpSpPr/>
          <p:nvPr/>
        </p:nvGrpSpPr>
        <p:grpSpPr>
          <a:xfrm>
            <a:off x="3267471" y="799309"/>
            <a:ext cx="6473268" cy="627178"/>
            <a:chOff x="-71406" y="1356924"/>
            <a:chExt cx="8799456" cy="627178"/>
          </a:xfrm>
        </p:grpSpPr>
        <p:sp>
          <p:nvSpPr>
            <p:cNvPr id="12" name="TextBox 32"/>
            <p:cNvSpPr txBox="1"/>
            <p:nvPr/>
          </p:nvSpPr>
          <p:spPr>
            <a:xfrm>
              <a:off x="-71406" y="1356924"/>
              <a:ext cx="240702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100" b="1" dirty="0">
                  <a:solidFill>
                    <a:srgbClr val="8FAADC"/>
                  </a:solidFill>
                  <a:latin typeface="Arial" charset="0"/>
                  <a:ea typeface="Arial" charset="0"/>
                  <a:cs typeface="Arial" charset="0"/>
                </a:rPr>
                <a:t>EM PREENCHIMENTO NO SISTEMA</a:t>
              </a:r>
            </a:p>
            <a:p>
              <a:pPr algn="ctr"/>
              <a:r>
                <a:rPr lang="pt-BR" sz="1100" dirty="0">
                  <a:solidFill>
                    <a:srgbClr val="8FAADC"/>
                  </a:solidFill>
                  <a:latin typeface="Arial" charset="0"/>
                  <a:ea typeface="Arial" charset="0"/>
                  <a:cs typeface="Arial" charset="0"/>
                </a:rPr>
                <a:t>(Gerente da iniciativa)</a:t>
              </a:r>
            </a:p>
          </p:txBody>
        </p:sp>
        <p:sp>
          <p:nvSpPr>
            <p:cNvPr id="13" name="TextBox 33"/>
            <p:cNvSpPr txBox="1"/>
            <p:nvPr/>
          </p:nvSpPr>
          <p:spPr>
            <a:xfrm>
              <a:off x="2505708" y="1411795"/>
              <a:ext cx="180241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100" b="1" dirty="0">
                  <a:solidFill>
                    <a:srgbClr val="E5C55E"/>
                  </a:solidFill>
                  <a:latin typeface="Arial" charset="0"/>
                  <a:ea typeface="Arial" charset="0"/>
                  <a:cs typeface="Arial" charset="0"/>
                </a:rPr>
                <a:t>EM ANÁLISE</a:t>
              </a:r>
            </a:p>
            <a:p>
              <a:pPr algn="ctr"/>
              <a:r>
                <a:rPr lang="pt-BR" sz="1100" b="1" dirty="0">
                  <a:solidFill>
                    <a:srgbClr val="E5C55E"/>
                  </a:solidFill>
                  <a:latin typeface="Arial" charset="0"/>
                  <a:ea typeface="Arial" charset="0"/>
                  <a:cs typeface="Arial" charset="0"/>
                </a:rPr>
                <a:t>(</a:t>
              </a:r>
              <a:r>
                <a:rPr lang="pt-BR" sz="1100" dirty="0">
                  <a:solidFill>
                    <a:srgbClr val="E5C55E"/>
                  </a:solidFill>
                  <a:latin typeface="Arial" charset="0"/>
                  <a:ea typeface="Arial" charset="0"/>
                  <a:cs typeface="Arial" charset="0"/>
                </a:rPr>
                <a:t>SEGOV)</a:t>
              </a:r>
            </a:p>
          </p:txBody>
        </p:sp>
        <p:sp>
          <p:nvSpPr>
            <p:cNvPr id="14" name="TextBox 34"/>
            <p:cNvSpPr txBox="1"/>
            <p:nvPr/>
          </p:nvSpPr>
          <p:spPr>
            <a:xfrm>
              <a:off x="4497803" y="1383938"/>
              <a:ext cx="2055938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100" b="1" dirty="0">
                  <a:solidFill>
                    <a:srgbClr val="DF6715"/>
                  </a:solidFill>
                  <a:latin typeface="Arial" charset="0"/>
                  <a:ea typeface="Arial" charset="0"/>
                  <a:cs typeface="Arial" charset="0"/>
                </a:rPr>
                <a:t>EM OPERAÇÃO NO SISTEMA</a:t>
              </a:r>
            </a:p>
            <a:p>
              <a:pPr algn="ctr"/>
              <a:r>
                <a:rPr lang="pt-BR" sz="1100" dirty="0">
                  <a:solidFill>
                    <a:srgbClr val="DF6715"/>
                  </a:solidFill>
                  <a:latin typeface="Arial" charset="0"/>
                  <a:ea typeface="Arial" charset="0"/>
                  <a:cs typeface="Arial" charset="0"/>
                </a:rPr>
                <a:t>(Equipe da iniciativa)</a:t>
              </a:r>
            </a:p>
          </p:txBody>
        </p:sp>
        <p:sp>
          <p:nvSpPr>
            <p:cNvPr id="15" name="TextBox 35"/>
            <p:cNvSpPr txBox="1"/>
            <p:nvPr/>
          </p:nvSpPr>
          <p:spPr>
            <a:xfrm>
              <a:off x="6694564" y="1466387"/>
              <a:ext cx="203348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pt-BR"/>
              </a:defPPr>
              <a:lvl1pPr>
                <a:defRPr sz="2000" b="1">
                  <a:solidFill>
                    <a:srgbClr val="DF6715"/>
                  </a:solidFill>
                  <a:latin typeface="Arial" charset="0"/>
                  <a:ea typeface="Arial" charset="0"/>
                  <a:cs typeface="Arial" charset="0"/>
                </a:defRPr>
              </a:lvl1pPr>
            </a:lstStyle>
            <a:p>
              <a:pPr algn="ctr"/>
              <a:r>
                <a:rPr lang="pt-BR" sz="1100" dirty="0">
                  <a:solidFill>
                    <a:srgbClr val="70AD47"/>
                  </a:solidFill>
                </a:rPr>
                <a:t>ENCERRAMENTO</a:t>
              </a:r>
            </a:p>
            <a:p>
              <a:pPr algn="ctr"/>
              <a:r>
                <a:rPr lang="pt-BR" sz="1100" b="0" dirty="0">
                  <a:solidFill>
                    <a:srgbClr val="70AD47"/>
                  </a:solidFill>
                </a:rPr>
                <a:t>(Equipe da iniciativa)</a:t>
              </a:r>
            </a:p>
          </p:txBody>
        </p:sp>
        <p:sp>
          <p:nvSpPr>
            <p:cNvPr id="16" name="Chevron 36"/>
            <p:cNvSpPr/>
            <p:nvPr/>
          </p:nvSpPr>
          <p:spPr>
            <a:xfrm>
              <a:off x="2262367" y="1551185"/>
              <a:ext cx="253527" cy="305994"/>
            </a:xfrm>
            <a:prstGeom prst="chevron">
              <a:avLst/>
            </a:prstGeom>
            <a:solidFill>
              <a:srgbClr val="174489">
                <a:alpha val="5921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>
                <a:solidFill>
                  <a:srgbClr val="174489"/>
                </a:solidFill>
              </a:endParaRPr>
            </a:p>
          </p:txBody>
        </p:sp>
        <p:sp>
          <p:nvSpPr>
            <p:cNvPr id="17" name="Chevron 37"/>
            <p:cNvSpPr/>
            <p:nvPr/>
          </p:nvSpPr>
          <p:spPr>
            <a:xfrm>
              <a:off x="4254463" y="1551185"/>
              <a:ext cx="253527" cy="305994"/>
            </a:xfrm>
            <a:prstGeom prst="chevron">
              <a:avLst/>
            </a:prstGeom>
            <a:solidFill>
              <a:srgbClr val="174489">
                <a:alpha val="5921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>
                <a:solidFill>
                  <a:srgbClr val="174489"/>
                </a:solidFill>
              </a:endParaRPr>
            </a:p>
          </p:txBody>
        </p:sp>
        <p:sp>
          <p:nvSpPr>
            <p:cNvPr id="18" name="Chevron 38"/>
            <p:cNvSpPr/>
            <p:nvPr/>
          </p:nvSpPr>
          <p:spPr>
            <a:xfrm>
              <a:off x="6543555" y="1551185"/>
              <a:ext cx="253527" cy="305994"/>
            </a:xfrm>
            <a:prstGeom prst="chevron">
              <a:avLst/>
            </a:prstGeom>
            <a:solidFill>
              <a:srgbClr val="174489">
                <a:alpha val="5921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>
                <a:solidFill>
                  <a:srgbClr val="174489"/>
                </a:solidFill>
              </a:endParaRPr>
            </a:p>
          </p:txBody>
        </p:sp>
      </p:grpSp>
      <p:graphicFrame>
        <p:nvGraphicFramePr>
          <p:cNvPr id="19" name="Gráfico 6"/>
          <p:cNvGraphicFramePr/>
          <p:nvPr>
            <p:extLst>
              <p:ext uri="{D42A27DB-BD31-4B8C-83A1-F6EECF244321}">
                <p14:modId xmlns:p14="http://schemas.microsoft.com/office/powerpoint/2010/main" val="1516933392"/>
              </p:ext>
            </p:extLst>
          </p:nvPr>
        </p:nvGraphicFramePr>
        <p:xfrm>
          <a:off x="6980002" y="1812813"/>
          <a:ext cx="2307451" cy="1847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Gráfico 6"/>
          <p:cNvGraphicFramePr/>
          <p:nvPr>
            <p:extLst>
              <p:ext uri="{D42A27DB-BD31-4B8C-83A1-F6EECF244321}">
                <p14:modId xmlns:p14="http://schemas.microsoft.com/office/powerpoint/2010/main" val="1780081699"/>
              </p:ext>
            </p:extLst>
          </p:nvPr>
        </p:nvGraphicFramePr>
        <p:xfrm>
          <a:off x="3700193" y="1800919"/>
          <a:ext cx="2307451" cy="1847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CaixaDeTexto 20"/>
          <p:cNvSpPr txBox="1"/>
          <p:nvPr/>
        </p:nvSpPr>
        <p:spPr>
          <a:xfrm>
            <a:off x="6489245" y="1799165"/>
            <a:ext cx="126268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Julho 2017</a:t>
            </a:r>
            <a:endParaRPr lang="pt-BR" sz="1400" cap="small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3216063" y="1800919"/>
            <a:ext cx="126268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Junho 2017</a:t>
            </a:r>
            <a:endParaRPr lang="pt-BR" sz="1400" cap="small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68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3240175" cy="36004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9747471" y="0"/>
            <a:ext cx="3240175" cy="36004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3240175" y="81888"/>
            <a:ext cx="6480000" cy="4441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1" dirty="0" smtClean="0">
                <a:solidFill>
                  <a:srgbClr val="A7C026"/>
                </a:solidFill>
                <a:latin typeface="Arial" charset="0"/>
                <a:ea typeface="Arial" charset="0"/>
                <a:cs typeface="Arial" charset="0"/>
              </a:rPr>
              <a:t>PONTOS DE ATENÇÃO RELACIONADOS AO </a:t>
            </a:r>
            <a:r>
              <a:rPr lang="pt-BR" sz="1800" b="1" dirty="0">
                <a:solidFill>
                  <a:srgbClr val="A7C026"/>
                </a:solidFill>
                <a:latin typeface="Arial" charset="0"/>
                <a:ea typeface="Arial" charset="0"/>
                <a:cs typeface="Arial" charset="0"/>
              </a:rPr>
              <a:t>SISTEMA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3589361" y="910849"/>
            <a:ext cx="5691118" cy="20313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400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No módulo plano de </a:t>
            </a:r>
            <a:r>
              <a:rPr lang="pt-BR" sz="1400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ação, </a:t>
            </a:r>
            <a:r>
              <a:rPr lang="pt-BR" sz="1400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atenção </a:t>
            </a:r>
            <a:r>
              <a:rPr lang="pt-BR" sz="1400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ao </a:t>
            </a:r>
            <a:r>
              <a:rPr lang="pt-BR" sz="1400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preenchimento do item %real</a:t>
            </a:r>
            <a:r>
              <a:rPr lang="pt-BR" sz="1400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BR" sz="1400" cap="small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400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Atenção em anexar os documentos de comprovação e acompanhamento</a:t>
            </a:r>
            <a:r>
              <a:rPr lang="pt-BR" sz="1400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BR" sz="1400" cap="small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400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Em todos os </a:t>
            </a:r>
            <a:r>
              <a:rPr lang="pt-BR" sz="1400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módulos, </a:t>
            </a:r>
            <a:r>
              <a:rPr lang="pt-BR" sz="1400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mesmo que a atividade registrada no período ainda não tenha sido </a:t>
            </a:r>
            <a:r>
              <a:rPr lang="pt-BR" sz="1400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concluída, </a:t>
            </a:r>
            <a:r>
              <a:rPr lang="pt-BR" sz="1400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é importante que o gerente registre um percentual de andamento da atividade.</a:t>
            </a:r>
          </a:p>
        </p:txBody>
      </p:sp>
    </p:spTree>
    <p:extLst>
      <p:ext uri="{BB962C8B-B14F-4D97-AF65-F5344CB8AC3E}">
        <p14:creationId xmlns:p14="http://schemas.microsoft.com/office/powerpoint/2010/main" val="17903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12960350" cy="36004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extBox 1"/>
          <p:cNvSpPr txBox="1"/>
          <p:nvPr/>
        </p:nvSpPr>
        <p:spPr>
          <a:xfrm>
            <a:off x="0" y="1430893"/>
            <a:ext cx="5788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Arial" charset="0"/>
                <a:ea typeface="Arial" charset="0"/>
                <a:cs typeface="Arial" charset="0"/>
              </a:rPr>
              <a:t>Gerente de programa</a:t>
            </a:r>
            <a:r>
              <a:rPr lang="pt-BR" dirty="0">
                <a:latin typeface="Arial" charset="0"/>
                <a:ea typeface="Arial" charset="0"/>
                <a:cs typeface="Arial" charset="0"/>
              </a:rPr>
              <a:t>: Edilson José de Oliveira Ramos</a:t>
            </a:r>
            <a:endParaRPr lang="pt-BR" dirty="0" smtClean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99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4"/>
          <p:cNvGraphicFramePr/>
          <p:nvPr>
            <p:extLst>
              <p:ext uri="{D42A27DB-BD31-4B8C-83A1-F6EECF244321}">
                <p14:modId xmlns:p14="http://schemas.microsoft.com/office/powerpoint/2010/main" val="1394182476"/>
              </p:ext>
            </p:extLst>
          </p:nvPr>
        </p:nvGraphicFramePr>
        <p:xfrm>
          <a:off x="1" y="0"/>
          <a:ext cx="6485020" cy="3489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9114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1"/>
          <p:cNvSpPr/>
          <p:nvPr/>
        </p:nvSpPr>
        <p:spPr>
          <a:xfrm>
            <a:off x="36097" y="410029"/>
            <a:ext cx="6388767" cy="516897"/>
          </a:xfrm>
          <a:prstGeom prst="roundRect">
            <a:avLst/>
          </a:prstGeom>
          <a:solidFill>
            <a:srgbClr val="B0D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3" name="Gráfico 4"/>
          <p:cNvGraphicFramePr/>
          <p:nvPr>
            <p:extLst>
              <p:ext uri="{D42A27DB-BD31-4B8C-83A1-F6EECF244321}">
                <p14:modId xmlns:p14="http://schemas.microsoft.com/office/powerpoint/2010/main" val="1922810737"/>
              </p:ext>
            </p:extLst>
          </p:nvPr>
        </p:nvGraphicFramePr>
        <p:xfrm>
          <a:off x="1" y="0"/>
          <a:ext cx="6485020" cy="3489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tângulo 2"/>
          <p:cNvSpPr/>
          <p:nvPr/>
        </p:nvSpPr>
        <p:spPr>
          <a:xfrm>
            <a:off x="6485021" y="-1"/>
            <a:ext cx="6475329" cy="352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3"/>
          <p:cNvSpPr txBox="1"/>
          <p:nvPr/>
        </p:nvSpPr>
        <p:spPr>
          <a:xfrm>
            <a:off x="6481803" y="91233"/>
            <a:ext cx="647532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Realizar aperfeiçoamento dos serviços prestados pelo Detran</a:t>
            </a:r>
            <a:endParaRPr lang="pt-BR" sz="1600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CaixaDeTexto 5"/>
          <p:cNvSpPr txBox="1"/>
          <p:nvPr/>
        </p:nvSpPr>
        <p:spPr>
          <a:xfrm>
            <a:off x="6481803" y="596717"/>
            <a:ext cx="647532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Entrega</a:t>
            </a:r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realização dos projetos CNH Digital, Condutor Legal e CRV Fácil (CRV e CRLV)</a:t>
            </a:r>
            <a:endParaRPr lang="pt-BR" sz="1200" cap="small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Gerente e Suplente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Lina </a:t>
            </a:r>
            <a:r>
              <a:rPr lang="pt-BR" sz="1200" cap="smal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Issa</a:t>
            </a:r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1200" cap="smal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Zeinab</a:t>
            </a:r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/ Rose Ota</a:t>
            </a:r>
            <a:endParaRPr lang="pt-BR" sz="1200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5" t="25745" r="20081" b="17548"/>
          <a:stretch/>
        </p:blipFill>
        <p:spPr>
          <a:xfrm>
            <a:off x="10196187" y="1853709"/>
            <a:ext cx="2465284" cy="1660500"/>
          </a:xfrm>
          <a:prstGeom prst="rect">
            <a:avLst/>
          </a:prstGeom>
        </p:spPr>
      </p:pic>
      <p:sp>
        <p:nvSpPr>
          <p:cNvPr id="10" name="Retângulo de cantos arredondados 8"/>
          <p:cNvSpPr/>
          <p:nvPr/>
        </p:nvSpPr>
        <p:spPr>
          <a:xfrm>
            <a:off x="6545178" y="1410610"/>
            <a:ext cx="3123035" cy="2079495"/>
          </a:xfrm>
          <a:prstGeom prst="roundRect">
            <a:avLst>
              <a:gd name="adj" fmla="val 3310"/>
            </a:avLst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DESTAQUES:</a:t>
            </a:r>
          </a:p>
          <a:p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Sugestão: apresentar na reunião de gestão executiva os ganhos já obtidos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Condutor Legal: em fase final de automação da ferramenta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" name="Image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3566" y="1291218"/>
            <a:ext cx="325858" cy="29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7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1"/>
          <p:cNvSpPr/>
          <p:nvPr/>
        </p:nvSpPr>
        <p:spPr>
          <a:xfrm>
            <a:off x="36097" y="909707"/>
            <a:ext cx="6388767" cy="468000"/>
          </a:xfrm>
          <a:prstGeom prst="roundRect">
            <a:avLst/>
          </a:prstGeom>
          <a:solidFill>
            <a:srgbClr val="B0D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3" name="Gráfico 4"/>
          <p:cNvGraphicFramePr/>
          <p:nvPr>
            <p:extLst/>
          </p:nvPr>
        </p:nvGraphicFramePr>
        <p:xfrm>
          <a:off x="1" y="0"/>
          <a:ext cx="6485020" cy="3489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2"/>
          <p:cNvSpPr/>
          <p:nvPr/>
        </p:nvSpPr>
        <p:spPr>
          <a:xfrm>
            <a:off x="6485021" y="-1"/>
            <a:ext cx="6475329" cy="352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3"/>
          <p:cNvSpPr txBox="1"/>
          <p:nvPr/>
        </p:nvSpPr>
        <p:spPr>
          <a:xfrm>
            <a:off x="6481803" y="91233"/>
            <a:ext cx="647532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Implantar sinalização viária nos municípios de Mato Grosso do Sul</a:t>
            </a:r>
            <a:endParaRPr lang="pt-BR" sz="1600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CaixaDeTexto 5"/>
          <p:cNvSpPr txBox="1"/>
          <p:nvPr/>
        </p:nvSpPr>
        <p:spPr>
          <a:xfrm>
            <a:off x="6481803" y="596717"/>
            <a:ext cx="647532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Entrega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10 municípios contemplados com sinalização viária</a:t>
            </a:r>
          </a:p>
          <a:p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Gerente </a:t>
            </a:r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 Suplente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pt-BR" sz="1200" cap="smal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Cibelly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Resende Nantes / José </a:t>
            </a:r>
            <a:r>
              <a:rPr lang="pt-BR" sz="1200" cap="smal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Luis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Pinto Cyrino</a:t>
            </a:r>
            <a:endParaRPr lang="pt-BR" sz="1200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tângulo de cantos arredondados 8"/>
          <p:cNvSpPr/>
          <p:nvPr/>
        </p:nvSpPr>
        <p:spPr>
          <a:xfrm>
            <a:off x="6545178" y="1099192"/>
            <a:ext cx="3123035" cy="2357402"/>
          </a:xfrm>
          <a:prstGeom prst="roundRect">
            <a:avLst>
              <a:gd name="adj" fmla="val 3310"/>
            </a:avLst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DESTAQUES</a:t>
            </a:r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r>
              <a:rPr lang="pt-BR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Convênios publicados em julho:</a:t>
            </a:r>
          </a:p>
          <a:p>
            <a:pPr marL="285750" indent="-285750">
              <a:buFont typeface="Arial" charset="0"/>
              <a:buChar char="•"/>
            </a:pPr>
            <a:r>
              <a:rPr lang="pt-BR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Bandeirantes</a:t>
            </a:r>
          </a:p>
          <a:p>
            <a:pPr marL="285750" indent="-285750">
              <a:buFont typeface="Arial" charset="0"/>
              <a:buChar char="•"/>
            </a:pPr>
            <a:r>
              <a:rPr lang="pt-B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Figueirão</a:t>
            </a:r>
            <a:endParaRPr lang="pt-BR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pt-BR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Três Lagoas</a:t>
            </a:r>
          </a:p>
          <a:p>
            <a:pPr marL="285750" indent="-285750">
              <a:buFont typeface="Arial" charset="0"/>
              <a:buChar char="•"/>
            </a:pPr>
            <a:r>
              <a:rPr lang="pt-BR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Costa Rica</a:t>
            </a:r>
          </a:p>
          <a:p>
            <a:pPr marL="285750" indent="-285750">
              <a:buFont typeface="Arial" charset="0"/>
              <a:buChar char="•"/>
            </a:pPr>
            <a:endParaRPr lang="pt-B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t-BR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Previstas assinaturas ainda em julho:</a:t>
            </a:r>
          </a:p>
          <a:p>
            <a:pPr marL="285750" indent="-285750">
              <a:buFont typeface="Arial" charset="0"/>
              <a:buChar char="•"/>
            </a:pPr>
            <a:r>
              <a:rPr lang="pt-BR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Itaporã</a:t>
            </a:r>
          </a:p>
          <a:p>
            <a:pPr marL="285750" indent="-285750">
              <a:buFont typeface="Arial" charset="0"/>
              <a:buChar char="•"/>
            </a:pPr>
            <a:r>
              <a:rPr lang="pt-BR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Santa Rita</a:t>
            </a:r>
          </a:p>
          <a:p>
            <a:pPr marL="285750" indent="-285750">
              <a:buFont typeface="Arial" charset="0"/>
              <a:buChar char="•"/>
            </a:pPr>
            <a:r>
              <a:rPr lang="pt-BR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São Gabriel do Oeste</a:t>
            </a:r>
          </a:p>
          <a:p>
            <a:pPr marL="285750" indent="-285750">
              <a:buFont typeface="Arial" charset="0"/>
              <a:buChar char="•"/>
            </a:pPr>
            <a:r>
              <a:rPr lang="pt-B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Jaraguari</a:t>
            </a:r>
            <a:endParaRPr lang="pt-BR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2512" y="1078402"/>
            <a:ext cx="325858" cy="29930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9471" y="1078402"/>
            <a:ext cx="1672453" cy="235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51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326179BDCA6A94C94D2AA96B1637D34" ma:contentTypeVersion="0" ma:contentTypeDescription="Crie um novo documento." ma:contentTypeScope="" ma:versionID="f6957231c9edb31f9264ec1623bd91b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cb358bd3c4937f8c29cf3e1e721863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59D418B-D2DE-40EF-951E-B82BE6731269}"/>
</file>

<file path=customXml/itemProps2.xml><?xml version="1.0" encoding="utf-8"?>
<ds:datastoreItem xmlns:ds="http://schemas.openxmlformats.org/officeDocument/2006/customXml" ds:itemID="{2E1498F3-3ADD-4906-BF88-112EFEA37341}"/>
</file>

<file path=customXml/itemProps3.xml><?xml version="1.0" encoding="utf-8"?>
<ds:datastoreItem xmlns:ds="http://schemas.openxmlformats.org/officeDocument/2006/customXml" ds:itemID="{8689826C-549D-4BBA-957B-8832901CDD92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1692</TotalTime>
  <Words>1106</Words>
  <Application>Microsoft Macintosh PowerPoint</Application>
  <PresentationFormat>Custom</PresentationFormat>
  <Paragraphs>206</Paragraphs>
  <Slides>31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Calibri</vt:lpstr>
      <vt:lpstr>Calibri Light</vt:lpstr>
      <vt:lpstr>Mangal</vt:lpstr>
      <vt:lpstr>Wingdings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Rafael Pinheiro</dc:creator>
  <cp:lastModifiedBy>Rafael Pinheiro</cp:lastModifiedBy>
  <cp:revision>114</cp:revision>
  <dcterms:created xsi:type="dcterms:W3CDTF">2017-03-23T22:08:08Z</dcterms:created>
  <dcterms:modified xsi:type="dcterms:W3CDTF">2017-07-26T04:20:34Z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0x0101006326179BDCA6A94C94D2AA96B1637D34</vt:lpwstr>
  </property>
</Properties>
</file>