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34.xml" ContentType="application/vnd.ms-office.chartcolorstyle+xml"/>
  <Override PartName="/ppt/charts/chart34.xml" ContentType="application/vnd.openxmlformats-officedocument.drawingml.chart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olors28.xml" ContentType="application/vnd.ms-office.chartcolorstyle+xml"/>
  <Override PartName="/ppt/charts/style28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olors32.xml" ContentType="application/vnd.ms-office.chartcolorstyle+xml"/>
  <Override PartName="/ppt/charts/style32.xml" ContentType="application/vnd.ms-office.chartstyle+xml"/>
  <Override PartName="/ppt/charts/chart32.xml" ContentType="application/vnd.openxmlformats-officedocument.drawingml.chart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style34.xml" ContentType="application/vnd.ms-office.chartstyle+xml"/>
  <Override PartName="/ppt/charts/style27.xml" ContentType="application/vnd.ms-office.chartstyle+xml"/>
  <Override PartName="/ppt/notesMasters/notesMaster1.xml" ContentType="application/vnd.openxmlformats-officedocument.presentationml.notesMaster+xml"/>
  <Override PartName="/ppt/charts/chart26.xml" ContentType="application/vnd.openxmlformats-officedocument.drawingml.chart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olors8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7.xml" ContentType="application/vnd.openxmlformats-officedocument.drawingml.chart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style20.xml" ContentType="application/vnd.ms-office.chart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colors15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20.xml" ContentType="application/vnd.ms-office.chartcolorstyle+xml"/>
  <Override PartName="/ppt/charts/style17.xml" ContentType="application/vnd.ms-office.chartstyle+xml"/>
  <Override PartName="/ppt/charts/chart20.xml" ContentType="application/vnd.openxmlformats-officedocument.drawingml.chart+xml"/>
  <Override PartName="/ppt/charts/colors19.xml" ContentType="application/vnd.ms-office.chartcolorstyle+xml"/>
  <Override PartName="/ppt/charts/style19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hart19.xml" ContentType="application/vnd.openxmlformats-officedocument.drawingml.chart+xml"/>
  <Override PartName="/ppt/charts/colors18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89" r:id="rId3"/>
    <p:sldId id="290" r:id="rId4"/>
    <p:sldId id="291" r:id="rId5"/>
    <p:sldId id="286" r:id="rId6"/>
    <p:sldId id="288" r:id="rId7"/>
    <p:sldId id="257" r:id="rId8"/>
    <p:sldId id="258" r:id="rId9"/>
    <p:sldId id="259" r:id="rId10"/>
    <p:sldId id="265" r:id="rId11"/>
    <p:sldId id="260" r:id="rId12"/>
    <p:sldId id="262" r:id="rId13"/>
    <p:sldId id="263" r:id="rId14"/>
    <p:sldId id="264" r:id="rId15"/>
    <p:sldId id="298" r:id="rId16"/>
    <p:sldId id="271" r:id="rId17"/>
    <p:sldId id="266" r:id="rId18"/>
    <p:sldId id="272" r:id="rId19"/>
    <p:sldId id="273" r:id="rId20"/>
    <p:sldId id="274" r:id="rId21"/>
    <p:sldId id="275" r:id="rId22"/>
    <p:sldId id="276" r:id="rId23"/>
    <p:sldId id="267" r:id="rId24"/>
    <p:sldId id="277" r:id="rId25"/>
    <p:sldId id="278" r:id="rId26"/>
    <p:sldId id="279" r:id="rId27"/>
    <p:sldId id="268" r:id="rId28"/>
    <p:sldId id="280" r:id="rId29"/>
    <p:sldId id="281" r:id="rId30"/>
    <p:sldId id="282" r:id="rId31"/>
    <p:sldId id="285" r:id="rId32"/>
    <p:sldId id="283" r:id="rId33"/>
    <p:sldId id="284" r:id="rId34"/>
    <p:sldId id="292" r:id="rId35"/>
    <p:sldId id="293" r:id="rId36"/>
    <p:sldId id="294" r:id="rId37"/>
    <p:sldId id="297" r:id="rId38"/>
    <p:sldId id="295" r:id="rId39"/>
    <p:sldId id="296" r:id="rId40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8BA"/>
    <a:srgbClr val="7EBF8D"/>
    <a:srgbClr val="2F998A"/>
    <a:srgbClr val="009949"/>
    <a:srgbClr val="17448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86482"/>
  </p:normalViewPr>
  <p:slideViewPr>
    <p:cSldViewPr snapToGrid="0" snapToObjects="1">
      <p:cViewPr varScale="1">
        <p:scale>
          <a:sx n="81" d="100"/>
          <a:sy n="81" d="100"/>
        </p:scale>
        <p:origin x="120" y="540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499904"/>
        <c:axId val="302493632"/>
      </c:barChart>
      <c:catAx>
        <c:axId val="30249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3632"/>
        <c:crosses val="autoZero"/>
        <c:auto val="1"/>
        <c:lblAlgn val="ctr"/>
        <c:lblOffset val="100"/>
        <c:noMultiLvlLbl val="0"/>
      </c:catAx>
      <c:valAx>
        <c:axId val="3024936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49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996624"/>
        <c:axId val="345999760"/>
      </c:barChart>
      <c:catAx>
        <c:axId val="34599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999760"/>
        <c:crosses val="autoZero"/>
        <c:auto val="1"/>
        <c:lblAlgn val="ctr"/>
        <c:lblOffset val="100"/>
        <c:noMultiLvlLbl val="0"/>
      </c:catAx>
      <c:valAx>
        <c:axId val="34599976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4599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496376"/>
        <c:axId val="302494024"/>
      </c:barChart>
      <c:catAx>
        <c:axId val="30249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4024"/>
        <c:crosses val="autoZero"/>
        <c:auto val="1"/>
        <c:lblAlgn val="ctr"/>
        <c:lblOffset val="100"/>
        <c:noMultiLvlLbl val="0"/>
      </c:catAx>
      <c:valAx>
        <c:axId val="30249402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49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Captar recursos para infraestrutura turística - FUNDTUR</c:v>
                </c:pt>
                <c:pt idx="1">
                  <c:v>Viabilizar investimentos para melhorias das instalações do Centro de Convenções Rubens Gil de Camilo - FUNDTUR</c:v>
                </c:pt>
                <c:pt idx="2">
                  <c:v>Promover e apoiar a comercialização dos destinos turísticos de Mato Grosso do Sul - FUNDTUR</c:v>
                </c:pt>
                <c:pt idx="3">
                  <c:v>Fortalecer a gestão descentralizada do turismo de Mato Grosso do Sul - FUNDTUR</c:v>
                </c:pt>
                <c:pt idx="4">
                  <c:v>Viabilizar a realização de evento de repercussão nacional - FUNDTUR</c:v>
                </c:pt>
                <c:pt idx="5">
                  <c:v>Fomentar a profissionalização da gestão pública municipal - FUNDTUR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6.8599999999999994E-2</c:v>
                </c:pt>
                <c:pt idx="1">
                  <c:v>1E-3</c:v>
                </c:pt>
                <c:pt idx="2">
                  <c:v>1.18E-2</c:v>
                </c:pt>
                <c:pt idx="3">
                  <c:v>0.57540000000000002</c:v>
                </c:pt>
                <c:pt idx="4">
                  <c:v>0.75</c:v>
                </c:pt>
                <c:pt idx="5">
                  <c:v>0.11509999999999999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496768"/>
        <c:axId val="302497160"/>
      </c:barChart>
      <c:catAx>
        <c:axId val="30249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7160"/>
        <c:crosses val="autoZero"/>
        <c:auto val="1"/>
        <c:lblAlgn val="ctr"/>
        <c:lblOffset val="100"/>
        <c:noMultiLvlLbl val="0"/>
      </c:catAx>
      <c:valAx>
        <c:axId val="30249716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4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Captar recursos para infraestrutura turística - FUNDTUR</c:v>
                </c:pt>
                <c:pt idx="1">
                  <c:v>Viabilizar investimentos para melhorias das instalações do Centro de Convenções Rubens Gil de Camilo - FUNDTUR</c:v>
                </c:pt>
                <c:pt idx="2">
                  <c:v>Promover e apoiar a comercialização dos destinos turísticos de Mato Grosso do Sul - FUNDTUR</c:v>
                </c:pt>
                <c:pt idx="3">
                  <c:v>Fortalecer a gestão descentralizada do turismo de Mato Grosso do Sul - FUNDTUR</c:v>
                </c:pt>
                <c:pt idx="4">
                  <c:v>Viabilizar a realização de evento de repercussão nacional - FUNDTUR</c:v>
                </c:pt>
                <c:pt idx="5">
                  <c:v>Fomentar a profissionalização da gestão pública municipal - FUNDTUR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6.8599999999999994E-2</c:v>
                </c:pt>
                <c:pt idx="1">
                  <c:v>1E-3</c:v>
                </c:pt>
                <c:pt idx="2">
                  <c:v>1.18E-2</c:v>
                </c:pt>
                <c:pt idx="3">
                  <c:v>0.57540000000000002</c:v>
                </c:pt>
                <c:pt idx="4">
                  <c:v>0.75</c:v>
                </c:pt>
                <c:pt idx="5">
                  <c:v>0.11509999999999999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498728"/>
        <c:axId val="302498336"/>
      </c:barChart>
      <c:catAx>
        <c:axId val="30249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8336"/>
        <c:crosses val="autoZero"/>
        <c:auto val="1"/>
        <c:lblAlgn val="ctr"/>
        <c:lblOffset val="100"/>
        <c:noMultiLvlLbl val="0"/>
      </c:catAx>
      <c:valAx>
        <c:axId val="3024983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49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Captar recursos para infraestrutura turística - FUNDTUR</c:v>
                </c:pt>
                <c:pt idx="1">
                  <c:v>Viabilizar investimentos para melhorias das instalações do Centro de Convenções Rubens Gil de Camilo - FUNDTUR</c:v>
                </c:pt>
                <c:pt idx="2">
                  <c:v>Promover e apoiar a comercialização dos destinos turísticos de Mato Grosso do Sul - FUNDTUR</c:v>
                </c:pt>
                <c:pt idx="3">
                  <c:v>Fortalecer a gestão descentralizada do turismo de Mato Grosso do Sul - FUNDTUR</c:v>
                </c:pt>
                <c:pt idx="4">
                  <c:v>Viabilizar a realização de evento de repercussão nacional - FUNDTUR</c:v>
                </c:pt>
                <c:pt idx="5">
                  <c:v>Fomentar a profissionalização da gestão pública municipal - FUNDTUR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6.8599999999999994E-2</c:v>
                </c:pt>
                <c:pt idx="1">
                  <c:v>1E-3</c:v>
                </c:pt>
                <c:pt idx="2">
                  <c:v>1.18E-2</c:v>
                </c:pt>
                <c:pt idx="3">
                  <c:v>0.57540000000000002</c:v>
                </c:pt>
                <c:pt idx="4">
                  <c:v>0.75</c:v>
                </c:pt>
                <c:pt idx="5">
                  <c:v>0.11509999999999999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492848"/>
        <c:axId val="302493240"/>
      </c:barChart>
      <c:catAx>
        <c:axId val="30249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3240"/>
        <c:crosses val="autoZero"/>
        <c:auto val="1"/>
        <c:lblAlgn val="ctr"/>
        <c:lblOffset val="100"/>
        <c:noMultiLvlLbl val="0"/>
      </c:catAx>
      <c:valAx>
        <c:axId val="30249324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49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Captar recursos para infraestrutura turística - FUNDTUR</c:v>
                </c:pt>
                <c:pt idx="1">
                  <c:v>Viabilizar investimentos para melhorias das instalações do Centro de Convenções Rubens Gil de Camilo - FUNDTUR</c:v>
                </c:pt>
                <c:pt idx="2">
                  <c:v>Promover e apoiar a comercialização dos destinos turísticos de Mato Grosso do Sul - FUNDTUR</c:v>
                </c:pt>
                <c:pt idx="3">
                  <c:v>Fortalecer a gestão descentralizada do turismo de Mato Grosso do Sul - FUNDTUR</c:v>
                </c:pt>
                <c:pt idx="4">
                  <c:v>Viabilizar a realização de evento de repercussão nacional - FUNDTUR</c:v>
                </c:pt>
                <c:pt idx="5">
                  <c:v>Fomentar a profissionalização da gestão pública municipal - FUNDTUR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6.8599999999999994E-2</c:v>
                </c:pt>
                <c:pt idx="1">
                  <c:v>1E-3</c:v>
                </c:pt>
                <c:pt idx="2">
                  <c:v>1.18E-2</c:v>
                </c:pt>
                <c:pt idx="3">
                  <c:v>0.57540000000000002</c:v>
                </c:pt>
                <c:pt idx="4">
                  <c:v>0.75</c:v>
                </c:pt>
                <c:pt idx="5">
                  <c:v>0.11509999999999999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632136"/>
        <c:axId val="302633312"/>
      </c:barChart>
      <c:catAx>
        <c:axId val="302632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33312"/>
        <c:crosses val="autoZero"/>
        <c:auto val="1"/>
        <c:lblAlgn val="ctr"/>
        <c:lblOffset val="100"/>
        <c:noMultiLvlLbl val="0"/>
      </c:catAx>
      <c:valAx>
        <c:axId val="30263331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63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Captar recursos para infraestrutura turística - FUNDTUR</c:v>
                </c:pt>
                <c:pt idx="1">
                  <c:v>Viabilizar investimentos para melhorias das instalações do Centro de Convenções Rubens Gil de Camilo - FUNDTUR</c:v>
                </c:pt>
                <c:pt idx="2">
                  <c:v>Promover e apoiar a comercialização dos destinos turísticos de Mato Grosso do Sul - FUNDTUR</c:v>
                </c:pt>
                <c:pt idx="3">
                  <c:v>Fortalecer a gestão descentralizada do turismo de Mato Grosso do Sul - FUNDTUR</c:v>
                </c:pt>
                <c:pt idx="4">
                  <c:v>Viabilizar a realização de evento de repercussão nacional - FUNDTUR</c:v>
                </c:pt>
                <c:pt idx="5">
                  <c:v>Fomentar a profissionalização da gestão pública municipal - FUNDTUR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6.8599999999999994E-2</c:v>
                </c:pt>
                <c:pt idx="1">
                  <c:v>1E-3</c:v>
                </c:pt>
                <c:pt idx="2">
                  <c:v>1.18E-2</c:v>
                </c:pt>
                <c:pt idx="3">
                  <c:v>0.57540000000000002</c:v>
                </c:pt>
                <c:pt idx="4">
                  <c:v>0.75</c:v>
                </c:pt>
                <c:pt idx="5">
                  <c:v>0.11509999999999999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634096"/>
        <c:axId val="302634488"/>
      </c:barChart>
      <c:catAx>
        <c:axId val="30263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34488"/>
        <c:crosses val="autoZero"/>
        <c:auto val="1"/>
        <c:lblAlgn val="ctr"/>
        <c:lblOffset val="100"/>
        <c:noMultiLvlLbl val="0"/>
      </c:catAx>
      <c:valAx>
        <c:axId val="30263448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63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Captar recursos para infraestrutura turística - FUNDTUR</c:v>
                </c:pt>
                <c:pt idx="1">
                  <c:v>Viabilizar investimentos para melhorias das instalações do Centro de Convenções Rubens Gil de Camilo - FUNDTUR</c:v>
                </c:pt>
                <c:pt idx="2">
                  <c:v>Promover e apoiar a comercialização dos destinos turísticos de Mato Grosso do Sul - FUNDTUR</c:v>
                </c:pt>
                <c:pt idx="3">
                  <c:v>Fortalecer a gestão descentralizada do turismo de Mato Grosso do Sul - FUNDTUR</c:v>
                </c:pt>
                <c:pt idx="4">
                  <c:v>Viabilizar a realização de evento de repercussão nacional - FUNDTUR</c:v>
                </c:pt>
                <c:pt idx="5">
                  <c:v>Fomentar a profissionalização da gestão pública municipal - FUNDTUR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6.8599999999999994E-2</c:v>
                </c:pt>
                <c:pt idx="1">
                  <c:v>1E-3</c:v>
                </c:pt>
                <c:pt idx="2">
                  <c:v>1.18E-2</c:v>
                </c:pt>
                <c:pt idx="3">
                  <c:v>0.57540000000000002</c:v>
                </c:pt>
                <c:pt idx="4">
                  <c:v>0.75</c:v>
                </c:pt>
                <c:pt idx="5">
                  <c:v>0.11509999999999999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631744"/>
        <c:axId val="302630960"/>
      </c:barChart>
      <c:catAx>
        <c:axId val="30263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630960"/>
        <c:crosses val="autoZero"/>
        <c:auto val="1"/>
        <c:lblAlgn val="ctr"/>
        <c:lblOffset val="100"/>
        <c:noMultiLvlLbl val="0"/>
      </c:catAx>
      <c:valAx>
        <c:axId val="30263096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63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Modernizar o atendimento no Centro de Reabilitação de Animais Silvestres - IMASUL</c:v>
                </c:pt>
                <c:pt idx="1">
                  <c:v>Consolidar o portal de informações do SIG - IMASUL</c:v>
                </c:pt>
                <c:pt idx="2">
                  <c:v>Aprimorar estrutura física do Parque das Nações Indígenas - IMASUL</c:v>
                </c:pt>
                <c:pt idx="3">
                  <c:v>Implantar novos procedimentos e otimização do processo de licenciamento ambiental - IMASUL</c:v>
                </c:pt>
                <c:pt idx="4">
                  <c:v>Formular ações para recuperação da Sub-bacia do taquari - IMASUL</c:v>
                </c:pt>
                <c:pt idx="5">
                  <c:v>Normatizar os procedimentos para a Compensação de Reserva Legal em Unidades de Conservação - IMASUL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0.1104</c:v>
                </c:pt>
                <c:pt idx="1">
                  <c:v>0.82730000000000004</c:v>
                </c:pt>
                <c:pt idx="2">
                  <c:v>0.65680000000000005</c:v>
                </c:pt>
                <c:pt idx="3">
                  <c:v>0.68259999999999998</c:v>
                </c:pt>
                <c:pt idx="4">
                  <c:v>7.8799999999999995E-2</c:v>
                </c:pt>
                <c:pt idx="5">
                  <c:v>0.54279999999999995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632920"/>
        <c:axId val="299332896"/>
      </c:barChart>
      <c:catAx>
        <c:axId val="30263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332896"/>
        <c:crosses val="autoZero"/>
        <c:auto val="1"/>
        <c:lblAlgn val="ctr"/>
        <c:lblOffset val="100"/>
        <c:noMultiLvlLbl val="0"/>
      </c:catAx>
      <c:valAx>
        <c:axId val="29933289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63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Modernizar o atendimento no Centro de Reabilitação de Animais Silvestres - IMASUL</c:v>
                </c:pt>
                <c:pt idx="1">
                  <c:v>Consolidar o portal de informações do SIG - IMASUL</c:v>
                </c:pt>
                <c:pt idx="2">
                  <c:v>Aprimorar estrutura física do Parque das Nações Indígenas - IMASUL</c:v>
                </c:pt>
                <c:pt idx="3">
                  <c:v>Implantar novos procedimentos e otimização do processo de licenciamento ambiental - IMASUL</c:v>
                </c:pt>
                <c:pt idx="4">
                  <c:v>Formular ações para recuperação da Sub-bacia do taquari - IMASUL</c:v>
                </c:pt>
                <c:pt idx="5">
                  <c:v>Normatizar os procedimentos para a Compensação de Reserva Legal em Unidades de Conservação - IMASUL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0.1104</c:v>
                </c:pt>
                <c:pt idx="1">
                  <c:v>0.82730000000000004</c:v>
                </c:pt>
                <c:pt idx="2">
                  <c:v>0.65680000000000005</c:v>
                </c:pt>
                <c:pt idx="3">
                  <c:v>0.68259999999999998</c:v>
                </c:pt>
                <c:pt idx="4">
                  <c:v>7.8799999999999995E-2</c:v>
                </c:pt>
                <c:pt idx="5">
                  <c:v>0.54279999999999995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416424"/>
        <c:axId val="301417208"/>
      </c:barChart>
      <c:catAx>
        <c:axId val="301416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417208"/>
        <c:crosses val="autoZero"/>
        <c:auto val="1"/>
        <c:lblAlgn val="ctr"/>
        <c:lblOffset val="100"/>
        <c:noMultiLvlLbl val="0"/>
      </c:catAx>
      <c:valAx>
        <c:axId val="30141720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141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Modernizar o atendimento no Centro de Reabilitação de Animais Silvestres - IMASUL</c:v>
                </c:pt>
                <c:pt idx="1">
                  <c:v>Consolidar o portal de informações do SIG - IMASUL</c:v>
                </c:pt>
                <c:pt idx="2">
                  <c:v>Aprimorar estrutura física do Parque das Nações Indígenas - IMASUL</c:v>
                </c:pt>
                <c:pt idx="3">
                  <c:v>Implantar novos procedimentos e otimização do processo de licenciamento ambiental - IMASUL</c:v>
                </c:pt>
                <c:pt idx="4">
                  <c:v>Formular ações para recuperação da Sub-bacia do taquari - IMASUL</c:v>
                </c:pt>
                <c:pt idx="5">
                  <c:v>Normatizar os procedimentos para a Compensação de Reserva Legal em Unidades de Conservação - IMASUL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0.1104</c:v>
                </c:pt>
                <c:pt idx="1">
                  <c:v>0.82730000000000004</c:v>
                </c:pt>
                <c:pt idx="2">
                  <c:v>0.65680000000000005</c:v>
                </c:pt>
                <c:pt idx="3">
                  <c:v>0.68259999999999998</c:v>
                </c:pt>
                <c:pt idx="4">
                  <c:v>7.8799999999999995E-2</c:v>
                </c:pt>
                <c:pt idx="5">
                  <c:v>0.54279999999999995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423088"/>
        <c:axId val="301418384"/>
      </c:barChart>
      <c:catAx>
        <c:axId val="30142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418384"/>
        <c:crosses val="autoZero"/>
        <c:auto val="1"/>
        <c:lblAlgn val="ctr"/>
        <c:lblOffset val="100"/>
        <c:noMultiLvlLbl val="0"/>
      </c:catAx>
      <c:valAx>
        <c:axId val="3014183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142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Modernizar o atendimento no Centro de Reabilitação de Animais Silvestres - IMASUL</c:v>
                </c:pt>
                <c:pt idx="1">
                  <c:v>Consolidar o portal de informações do SIG - IMASUL</c:v>
                </c:pt>
                <c:pt idx="2">
                  <c:v>Aprimorar estrutura física do Parque das Nações Indígenas - IMASUL</c:v>
                </c:pt>
                <c:pt idx="3">
                  <c:v>Implantar novos procedimentos e otimização do processo de licenciamento ambiental - IMASUL</c:v>
                </c:pt>
                <c:pt idx="4">
                  <c:v>Formular ações para recuperação da Sub-bacia do taquari - IMASUL</c:v>
                </c:pt>
                <c:pt idx="5">
                  <c:v>Normatizar os procedimentos para a Compensação de Reserva Legal em Unidades de Conservação - IMASUL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0.1104</c:v>
                </c:pt>
                <c:pt idx="1">
                  <c:v>0.82730000000000004</c:v>
                </c:pt>
                <c:pt idx="2">
                  <c:v>0.65680000000000005</c:v>
                </c:pt>
                <c:pt idx="3">
                  <c:v>0.68259999999999998</c:v>
                </c:pt>
                <c:pt idx="4">
                  <c:v>7.8799999999999995E-2</c:v>
                </c:pt>
                <c:pt idx="5">
                  <c:v>0.54279999999999995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419560"/>
        <c:axId val="301416816"/>
      </c:barChart>
      <c:catAx>
        <c:axId val="301419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416816"/>
        <c:crosses val="autoZero"/>
        <c:auto val="1"/>
        <c:lblAlgn val="ctr"/>
        <c:lblOffset val="100"/>
        <c:noMultiLvlLbl val="0"/>
      </c:catAx>
      <c:valAx>
        <c:axId val="30141681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141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419952"/>
        <c:axId val="301420736"/>
      </c:barChart>
      <c:catAx>
        <c:axId val="30141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420736"/>
        <c:crosses val="autoZero"/>
        <c:auto val="1"/>
        <c:lblAlgn val="ctr"/>
        <c:lblOffset val="100"/>
        <c:noMultiLvlLbl val="0"/>
      </c:catAx>
      <c:valAx>
        <c:axId val="3014207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141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422696"/>
        <c:axId val="301416032"/>
      </c:barChart>
      <c:catAx>
        <c:axId val="30142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416032"/>
        <c:crosses val="autoZero"/>
        <c:auto val="1"/>
        <c:lblAlgn val="ctr"/>
        <c:lblOffset val="100"/>
        <c:noMultiLvlLbl val="0"/>
      </c:catAx>
      <c:valAx>
        <c:axId val="3014160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142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338384"/>
        <c:axId val="304101536"/>
      </c:barChart>
      <c:catAx>
        <c:axId val="29933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101536"/>
        <c:crosses val="autoZero"/>
        <c:auto val="1"/>
        <c:lblAlgn val="ctr"/>
        <c:lblOffset val="100"/>
        <c:noMultiLvlLbl val="0"/>
      </c:catAx>
      <c:valAx>
        <c:axId val="3041015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33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4100752"/>
        <c:axId val="304098400"/>
      </c:barChart>
      <c:catAx>
        <c:axId val="30410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098400"/>
        <c:crosses val="autoZero"/>
        <c:auto val="1"/>
        <c:lblAlgn val="ctr"/>
        <c:lblOffset val="100"/>
        <c:noMultiLvlLbl val="0"/>
      </c:catAx>
      <c:valAx>
        <c:axId val="30409840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410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4099576"/>
        <c:axId val="304099184"/>
      </c:barChart>
      <c:catAx>
        <c:axId val="30409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099184"/>
        <c:crosses val="autoZero"/>
        <c:auto val="1"/>
        <c:lblAlgn val="ctr"/>
        <c:lblOffset val="100"/>
        <c:noMultiLvlLbl val="0"/>
      </c:catAx>
      <c:valAx>
        <c:axId val="3040991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409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4103496"/>
        <c:axId val="304105064"/>
      </c:barChart>
      <c:catAx>
        <c:axId val="304103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105064"/>
        <c:crosses val="autoZero"/>
        <c:auto val="1"/>
        <c:lblAlgn val="ctr"/>
        <c:lblOffset val="100"/>
        <c:noMultiLvlLbl val="0"/>
      </c:catAx>
      <c:valAx>
        <c:axId val="30410506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410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Apoiar eventos - AGE</c:v>
                </c:pt>
                <c:pt idx="1">
                  <c:v>Elaborar o projeto executivo e avaliar o modelo de negocio de fibra ótica em todo o MS (Estado Digital) - SUMAPRO</c:v>
                </c:pt>
                <c:pt idx="2">
                  <c:v>Utilizar recurso do FAI em projetos de infraestrutura para competitividade da indústria - SICTUR</c:v>
                </c:pt>
                <c:pt idx="3">
                  <c:v>Captar propostas de Investimentos com recursos do FCO  - SICTUR</c:v>
                </c:pt>
                <c:pt idx="4">
                  <c:v>Atrair investimentos - SICTUR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0.51300000000000001</c:v>
                </c:pt>
                <c:pt idx="1">
                  <c:v>0.504</c:v>
                </c:pt>
                <c:pt idx="2">
                  <c:v>0.25540000000000002</c:v>
                </c:pt>
                <c:pt idx="3">
                  <c:v>5.1200000000000002E-2</c:v>
                </c:pt>
                <c:pt idx="4">
                  <c:v>0.755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945656"/>
        <c:axId val="300950752"/>
      </c:barChart>
      <c:catAx>
        <c:axId val="30094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950752"/>
        <c:crosses val="autoZero"/>
        <c:auto val="1"/>
        <c:lblAlgn val="ctr"/>
        <c:lblOffset val="100"/>
        <c:noMultiLvlLbl val="0"/>
      </c:catAx>
      <c:valAx>
        <c:axId val="30095075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094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7"/>
                <c:pt idx="0">
                  <c:v>Elaborar mapas de legendas preliminares de classificação dos solos de Zoneamento Agroecológico (ZAE) - IMASUL</c:v>
                </c:pt>
                <c:pt idx="1">
                  <c:v>Implantar estações meteorológicas - SUMAPRO</c:v>
                </c:pt>
                <c:pt idx="2">
                  <c:v>Ampliar o acesso do produtor da agricultura familiar a mercados - CEASA/Dourados - MS - AGRAER</c:v>
                </c:pt>
                <c:pt idx="3">
                  <c:v>Cooperação Técnica Internacional - SICTUR</c:v>
                </c:pt>
                <c:pt idx="4">
                  <c:v> Implantar instrumento de gestão de resíduos sólidos - IMASUL</c:v>
                </c:pt>
                <c:pt idx="5">
                  <c:v>Implantar o Laboratório de Verificação de Medidores de Umidade de Grãos - AEM</c:v>
                </c:pt>
                <c:pt idx="6">
                  <c:v>Aprimorar a infraestrutura do CAR/MS para atendimento aos proprietários rurais de imóveis abaixo de 4 módulos fiscais - IMASUL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7.0000000000000007E-2</c:v>
                </c:pt>
                <c:pt idx="6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205040"/>
        <c:axId val="299331328"/>
      </c:barChart>
      <c:catAx>
        <c:axId val="29920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331328"/>
        <c:crosses val="autoZero"/>
        <c:auto val="1"/>
        <c:lblAlgn val="ctr"/>
        <c:lblOffset val="100"/>
        <c:noMultiLvlLbl val="0"/>
      </c:catAx>
      <c:valAx>
        <c:axId val="29933132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20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/>
              <a:t>Planos</a:t>
            </a:r>
            <a:r>
              <a:rPr lang="en-US" sz="1600" cap="small" baseline="0" dirty="0"/>
              <a:t> de </a:t>
            </a:r>
            <a:r>
              <a:rPr lang="en-US" sz="1600" cap="small" baseline="0" dirty="0" err="1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Consolidar a implementação da REDESIM - JUCEMS</c:v>
                </c:pt>
                <c:pt idx="1">
                  <c:v>Executar Termos de Cooperação Técnica para o fomento de ciência e tecnologia no MS - FUNDECT</c:v>
                </c:pt>
                <c:pt idx="2">
                  <c:v>Modernizar e ampliar o portfólio de serviços digitais - IAGRO</c:v>
                </c:pt>
                <c:pt idx="3">
                  <c:v>Ampliar a assistência técnica para agriultura familiar - AGRAER </c:v>
                </c:pt>
                <c:pt idx="4">
                  <c:v>Gerar adaptar e transferir tecnologias de produçao - AGRAER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0.68359999999999999</c:v>
                </c:pt>
                <c:pt idx="1">
                  <c:v>0.14829999999999999</c:v>
                </c:pt>
                <c:pt idx="2">
                  <c:v>0</c:v>
                </c:pt>
                <c:pt idx="3">
                  <c:v>0.50839999999999996</c:v>
                </c:pt>
                <c:pt idx="4">
                  <c:v>0.49380000000000002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24-4C04-891D-73F02A3A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946440"/>
        <c:axId val="300946832"/>
      </c:barChart>
      <c:catAx>
        <c:axId val="300946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946832"/>
        <c:crosses val="autoZero"/>
        <c:auto val="1"/>
        <c:lblAlgn val="ctr"/>
        <c:lblOffset val="100"/>
        <c:noMultiLvlLbl val="0"/>
      </c:catAx>
      <c:valAx>
        <c:axId val="300946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094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/>
              <a:t>Planos</a:t>
            </a:r>
            <a:r>
              <a:rPr lang="en-US" sz="1600" cap="small" baseline="0" dirty="0"/>
              <a:t> de </a:t>
            </a:r>
            <a:r>
              <a:rPr lang="en-US" sz="1600" cap="small" baseline="0" dirty="0" err="1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Consolidar a implementação da REDESIM - JUCEMS</c:v>
                </c:pt>
                <c:pt idx="1">
                  <c:v>Executar Termos de Cooperação Técnica para o fomento de ciência e tecnologia no MS - FUNDECT</c:v>
                </c:pt>
                <c:pt idx="2">
                  <c:v>Modernizar e ampliar o portfólio de serviços digitais - IAGRO</c:v>
                </c:pt>
                <c:pt idx="3">
                  <c:v>Ampliar a assistência técnica para agriultura familiar - AGRAER </c:v>
                </c:pt>
                <c:pt idx="4">
                  <c:v>Gerar adaptar e transferir tecnologias de produçao - AGRAER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0.68359999999999999</c:v>
                </c:pt>
                <c:pt idx="1">
                  <c:v>0.14829999999999999</c:v>
                </c:pt>
                <c:pt idx="2">
                  <c:v>0</c:v>
                </c:pt>
                <c:pt idx="3">
                  <c:v>0.50839999999999996</c:v>
                </c:pt>
                <c:pt idx="4">
                  <c:v>0.49380000000000002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24-4C04-891D-73F02A3A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947224"/>
        <c:axId val="300943696"/>
      </c:barChart>
      <c:catAx>
        <c:axId val="300947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943696"/>
        <c:crosses val="autoZero"/>
        <c:auto val="1"/>
        <c:lblAlgn val="ctr"/>
        <c:lblOffset val="100"/>
        <c:noMultiLvlLbl val="0"/>
      </c:catAx>
      <c:valAx>
        <c:axId val="30094369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094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/>
              <a:t>Planos</a:t>
            </a:r>
            <a:r>
              <a:rPr lang="en-US" sz="1600" cap="small" baseline="0" dirty="0"/>
              <a:t> de </a:t>
            </a:r>
            <a:r>
              <a:rPr lang="en-US" sz="1600" cap="small" baseline="0" dirty="0" err="1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Consolidar a implementação da REDESIM - JUCEMS</c:v>
                </c:pt>
                <c:pt idx="1">
                  <c:v>Executar Termos de Cooperação Técnica para o fomento de ciência e tecnologia no MS - FUNDECT</c:v>
                </c:pt>
                <c:pt idx="2">
                  <c:v>Modernizar e ampliar o portfólio de serviços digitais - IAGRO</c:v>
                </c:pt>
                <c:pt idx="3">
                  <c:v>Ampliar a assistência técnica para agricultura familiar - AGRAER </c:v>
                </c:pt>
                <c:pt idx="4">
                  <c:v>Gerar adaptar e transferir tecnologias de produção - AGRAER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0.68359999999999999</c:v>
                </c:pt>
                <c:pt idx="1">
                  <c:v>0.14829999999999999</c:v>
                </c:pt>
                <c:pt idx="2">
                  <c:v>0</c:v>
                </c:pt>
                <c:pt idx="3">
                  <c:v>0.50839999999999996</c:v>
                </c:pt>
                <c:pt idx="4">
                  <c:v>0.49380000000000002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24-4C04-891D-73F02A3A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421520"/>
        <c:axId val="301422304"/>
      </c:barChart>
      <c:catAx>
        <c:axId val="30142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422304"/>
        <c:crosses val="autoZero"/>
        <c:auto val="1"/>
        <c:lblAlgn val="ctr"/>
        <c:lblOffset val="100"/>
        <c:noMultiLvlLbl val="0"/>
      </c:catAx>
      <c:valAx>
        <c:axId val="30142230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142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/>
              <a:t>Planos</a:t>
            </a:r>
            <a:r>
              <a:rPr lang="en-US" sz="1600" cap="small" baseline="0" dirty="0"/>
              <a:t> de </a:t>
            </a:r>
            <a:r>
              <a:rPr lang="en-US" sz="1600" cap="small" baseline="0" dirty="0" err="1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Consolidar a implementação da REDESIM - JUCEMS</c:v>
                </c:pt>
                <c:pt idx="1">
                  <c:v>Executar Termos de Cooperação Técnica para o fomento de ciência e tecnologia no MS - FUNDECT</c:v>
                </c:pt>
                <c:pt idx="2">
                  <c:v>Modernizar e ampliar o portfólio de serviços digitais - IAGRO</c:v>
                </c:pt>
                <c:pt idx="3">
                  <c:v>Ampliar a assistência técnica para agricultura familiar - AGRAER </c:v>
                </c:pt>
                <c:pt idx="4">
                  <c:v>Gerar adaptar e transferir tecnologias de produção - AGRAER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0.68359999999999999</c:v>
                </c:pt>
                <c:pt idx="1">
                  <c:v>0.14829999999999999</c:v>
                </c:pt>
                <c:pt idx="2">
                  <c:v>0</c:v>
                </c:pt>
                <c:pt idx="3">
                  <c:v>0.50839999999999996</c:v>
                </c:pt>
                <c:pt idx="4">
                  <c:v>0.49380000000000002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24-4C04-891D-73F02A3A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4100360"/>
        <c:axId val="304103104"/>
      </c:barChart>
      <c:catAx>
        <c:axId val="30410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103104"/>
        <c:crosses val="autoZero"/>
        <c:auto val="1"/>
        <c:lblAlgn val="ctr"/>
        <c:lblOffset val="100"/>
        <c:noMultiLvlLbl val="0"/>
      </c:catAx>
      <c:valAx>
        <c:axId val="30410310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410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/>
              <a:t>Planos</a:t>
            </a:r>
            <a:r>
              <a:rPr lang="en-US" sz="1600" cap="small" baseline="0" dirty="0"/>
              <a:t> de </a:t>
            </a:r>
            <a:r>
              <a:rPr lang="en-US" sz="1600" cap="small" baseline="0" dirty="0" err="1"/>
              <a:t>ação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Consolidar a implementação da REDESIM - JUCEMS</c:v>
                </c:pt>
                <c:pt idx="1">
                  <c:v>Executar Termos de Cooperação Técnica para o fomento de ciência e tecnologia no MS - FUNDECT</c:v>
                </c:pt>
                <c:pt idx="2">
                  <c:v>Modernizar e ampliar o portfólio de serviços digitais - IAGRO</c:v>
                </c:pt>
                <c:pt idx="3">
                  <c:v>Ampliar a assistência técnica para agricultura familiar - AGRAER </c:v>
                </c:pt>
                <c:pt idx="4">
                  <c:v>Gerar adaptar e transferir tecnologias de produção - AGRAER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0.68359999999999999</c:v>
                </c:pt>
                <c:pt idx="1">
                  <c:v>0.14829999999999999</c:v>
                </c:pt>
                <c:pt idx="2">
                  <c:v>0</c:v>
                </c:pt>
                <c:pt idx="3">
                  <c:v>0.50839999999999996</c:v>
                </c:pt>
                <c:pt idx="4">
                  <c:v>0.49380000000000002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24-4C04-891D-73F02A3A7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4105456"/>
        <c:axId val="304102320"/>
      </c:barChart>
      <c:catAx>
        <c:axId val="30410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102320"/>
        <c:crosses val="autoZero"/>
        <c:auto val="1"/>
        <c:lblAlgn val="ctr"/>
        <c:lblOffset val="100"/>
        <c:noMultiLvlLbl val="0"/>
      </c:catAx>
      <c:valAx>
        <c:axId val="3041023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410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Elaborar mapas de legendas preliminares de classificação dos solos de Zoneamento Agroecológico (ZAE) - IMASUL</c:v>
                </c:pt>
                <c:pt idx="1">
                  <c:v>Implantar estações meteorológicas - SUMAPRO</c:v>
                </c:pt>
                <c:pt idx="2">
                  <c:v>Ampliar o acesso do produtor da agricultura familiar a mercados - CEASA/Dourados - MS - AGRAER</c:v>
                </c:pt>
                <c:pt idx="3">
                  <c:v>Cooperação Técnica Internacional - SICTUR</c:v>
                </c:pt>
                <c:pt idx="4">
                  <c:v> Implantar instrumento de gestão de resíduos sólidos - IMASUL</c:v>
                </c:pt>
                <c:pt idx="5">
                  <c:v>Implantar o Laboratório de Verificação de Medidores de Umidade de Grãos - AEM</c:v>
                </c:pt>
                <c:pt idx="6">
                  <c:v>Aprimorar a infraestrutura do CAR/MS para atendimento aos proprietários rurais de imóveis abaixo de 4 módulos fiscais - IMASUL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7.0000000000000007E-2</c:v>
                </c:pt>
                <c:pt idx="6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334072"/>
        <c:axId val="299336816"/>
      </c:barChart>
      <c:catAx>
        <c:axId val="299334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336816"/>
        <c:crosses val="autoZero"/>
        <c:auto val="1"/>
        <c:lblAlgn val="ctr"/>
        <c:lblOffset val="100"/>
        <c:noMultiLvlLbl val="0"/>
      </c:catAx>
      <c:valAx>
        <c:axId val="29933681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33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Elaborar mapas de legendas preliminares de classificação dos solos de Zoneamento Agroecológico (ZAE) - IMASUL</c:v>
                </c:pt>
                <c:pt idx="1">
                  <c:v>Implantar estações meteorológicas - SUMAPRO</c:v>
                </c:pt>
                <c:pt idx="2">
                  <c:v>Ampliar o acesso do produtor da agricultura familiar a mercados - CEASA/Dourados - MS - AGRAER</c:v>
                </c:pt>
                <c:pt idx="3">
                  <c:v>Cooperação Técnica Internacional - SICTUR</c:v>
                </c:pt>
                <c:pt idx="4">
                  <c:v> Implantar instrumento de gestão de resíduos sólidos - IMASUL</c:v>
                </c:pt>
                <c:pt idx="5">
                  <c:v>Implantar o Laboratório de Verificação de Medidores de Umidade de Grãos - AEM</c:v>
                </c:pt>
                <c:pt idx="6">
                  <c:v>Aprimorar a infraestrutura do CAR/MS para atendimento aos proprietários rurais de imóveis abaixo de 4 módulos fiscais - IMASUL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7.0000000000000007E-2</c:v>
                </c:pt>
                <c:pt idx="6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335640"/>
        <c:axId val="299331720"/>
      </c:barChart>
      <c:catAx>
        <c:axId val="29933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331720"/>
        <c:crosses val="autoZero"/>
        <c:auto val="1"/>
        <c:lblAlgn val="ctr"/>
        <c:lblOffset val="100"/>
        <c:noMultiLvlLbl val="0"/>
      </c:catAx>
      <c:valAx>
        <c:axId val="2993317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33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Projetos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Elaborar mapas de legendas preliminares de classificação dos solos de Zoneamento Agroecológico (ZAE) - IMASUL</c:v>
                </c:pt>
                <c:pt idx="1">
                  <c:v>Implantar estações meteorológicas - SUMAPRO</c:v>
                </c:pt>
                <c:pt idx="2">
                  <c:v>Ampliar o acesso do produtor da agricultura familiar a mercados - CEASA/Dourados - MS - AGRAER</c:v>
                </c:pt>
                <c:pt idx="3">
                  <c:v>Cooperação Técnica Internacional - SICTUR</c:v>
                </c:pt>
                <c:pt idx="4">
                  <c:v> Implantar instrumento de gestão de resíduos sólidos - IMASUL</c:v>
                </c:pt>
                <c:pt idx="5">
                  <c:v>Implantar o Laboratório de Verificação de Medidores de Umidade de Grãos - AEM</c:v>
                </c:pt>
                <c:pt idx="6">
                  <c:v>Aprimorar a infraestrutura do CAR/MS para atendimento aos proprietários rurais de imóveis abaixo de 4 módulos fiscais - IMASUL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7.0000000000000007E-2</c:v>
                </c:pt>
                <c:pt idx="6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338776"/>
        <c:axId val="299337600"/>
      </c:barChart>
      <c:catAx>
        <c:axId val="299338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337600"/>
        <c:crosses val="autoZero"/>
        <c:auto val="1"/>
        <c:lblAlgn val="ctr"/>
        <c:lblOffset val="100"/>
        <c:noMultiLvlLbl val="0"/>
      </c:catAx>
      <c:valAx>
        <c:axId val="29933760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33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333288"/>
        <c:axId val="299335248"/>
      </c:barChart>
      <c:catAx>
        <c:axId val="299333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335248"/>
        <c:crosses val="autoZero"/>
        <c:auto val="1"/>
        <c:lblAlgn val="ctr"/>
        <c:lblOffset val="100"/>
        <c:noMultiLvlLbl val="0"/>
      </c:catAx>
      <c:valAx>
        <c:axId val="29933524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33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9332112"/>
        <c:axId val="302495200"/>
      </c:barChart>
      <c:catAx>
        <c:axId val="29933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5200"/>
        <c:crosses val="autoZero"/>
        <c:auto val="1"/>
        <c:lblAlgn val="ctr"/>
        <c:lblOffset val="100"/>
        <c:noMultiLvlLbl val="0"/>
      </c:catAx>
      <c:valAx>
        <c:axId val="30249520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9933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63"/>
          <c:y val="0.11840424492219755"/>
          <c:w val="0.47822396846887133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Reclassificar os municípios turísticos de MS através do programa dos municípios da FUNDTUR/MS</c:v>
                </c:pt>
                <c:pt idx="1">
                  <c:v>Modernizar os processos produtivos dos agricultores familiares  - AGRAER</c:v>
                </c:pt>
                <c:pt idx="2">
                  <c:v>Implantar assentamentos pelo Programa Nacional de Crédito Fundiário - AGRAER</c:v>
                </c:pt>
                <c:pt idx="3">
                  <c:v>Incrementar o número de indústrias aderidas ao SISBI-POA - IAGRO</c:v>
                </c:pt>
                <c:pt idx="4">
                  <c:v>Recuperar áreas degradadas no âmbito das deliberações do conselho do FCO - SUMAPRO</c:v>
                </c:pt>
                <c:pt idx="5">
                  <c:v>Aumentar o número de abates do PRECOCE/MS (PROAPE) - SUMAPRO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5.8000000000000003E-2</c:v>
                </c:pt>
                <c:pt idx="3">
                  <c:v>0.375</c:v>
                </c:pt>
                <c:pt idx="4">
                  <c:v>0.42</c:v>
                </c:pt>
                <c:pt idx="5">
                  <c:v>0.67530000000000001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495984"/>
        <c:axId val="302497944"/>
      </c:barChart>
      <c:catAx>
        <c:axId val="30249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2497944"/>
        <c:crosses val="autoZero"/>
        <c:auto val="1"/>
        <c:lblAlgn val="ctr"/>
        <c:lblOffset val="100"/>
        <c:noMultiLvlLbl val="0"/>
      </c:catAx>
      <c:valAx>
        <c:axId val="30249794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249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21/07/2017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21/07/2017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MEIO AMBIENTE, DESENVOLVIMENTO ECONÔMICO, PRODUÇÃO E AGRICULTURA FAMILIAR</a:t>
            </a:r>
          </a:p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6097" y="2055056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77916238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Ampliar o acesso do produtor de agricultura familiar a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Início do Ceasa em Dourados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Gisele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Aguardando liberação do tesouro para executar o projeto executivo R$ 14.000,00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11008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21470202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72250970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 o número de abates do Precoce MS (PROAPE)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Abater 80 mil cabeças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Marivaldo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miranda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9668213" y="546566"/>
            <a:ext cx="3123035" cy="929076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54.025 cabeças abatidas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601" y="396913"/>
            <a:ext cx="325858" cy="29930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648" y="1806118"/>
            <a:ext cx="4743451" cy="16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907464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7681701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4" y="91233"/>
            <a:ext cx="32748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Recuperar áreas degradadas no âmbito do FCO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821833"/>
            <a:ext cx="32036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 mil hectares (30 mil pecuária + 20 mil agricultura)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Altamiro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62435" y="1880078"/>
            <a:ext cx="3123035" cy="160977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Total: 20.987 hectares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19.243 pecuária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1.744 agricultura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39" y="1812314"/>
            <a:ext cx="325858" cy="2993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940" y="57522"/>
            <a:ext cx="2796862" cy="1620000"/>
          </a:xfrm>
          <a:prstGeom prst="rect">
            <a:avLst/>
          </a:prstGeom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275" y="1843910"/>
            <a:ext cx="2791964" cy="1656000"/>
          </a:xfrm>
          <a:prstGeom prst="rect">
            <a:avLst/>
          </a:prstGeom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9923348" y="57522"/>
            <a:ext cx="3043476" cy="276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Áreas recuperadas (agricultura)</a:t>
            </a:r>
            <a:endParaRPr lang="pt-BR" sz="12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893269" y="1880078"/>
            <a:ext cx="3043476" cy="276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Áreas recuperadas (pecuária)</a:t>
            </a:r>
            <a:endParaRPr lang="pt-BR" sz="1200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1398783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8470425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Incrementar o número de indústrias aderidas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ao SISBI-POA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Adesão de 8 indústrias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Cristianne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545178" y="988321"/>
            <a:ext cx="3123035" cy="241608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Total: 3 indústrias</a:t>
            </a:r>
          </a:p>
          <a:p>
            <a:pPr lvl="1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Guarani (CG)</a:t>
            </a:r>
          </a:p>
          <a:p>
            <a:pPr lvl="1"/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Frigomar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(Deodápolis)</a:t>
            </a:r>
          </a:p>
          <a:p>
            <a:pPr lvl="1"/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Frigofranca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(Bonito)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em negociação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pelo menos 20 manifestaram interesse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694" y="1818174"/>
            <a:ext cx="2479322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1885673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assentamentos pelo programa nacional de credito fundiário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1.000 famílias assentadas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Tânia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Regina Mello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Minussi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545178" y="988321"/>
            <a:ext cx="3123035" cy="241608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58 Famílias beneficiadas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 Imóveis avaliados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769 Entrevistas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119 CCIR emitidos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405 Beneficiários inseridos no sistema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9752764" y="965260"/>
            <a:ext cx="3123035" cy="2416089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está suspenso, aguardando posição da federal</a:t>
            </a:r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139" y="111008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2859101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24698950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Reclassificar os municípios turísticos de MS através do programa dos municípios da FUNDTUR/MS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municípios classificados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Geancarlo Merighi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545178" y="1263664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Conversas avançando com a SGI. Ainda sem previsão para e entrega do sistema atualizado.</a:t>
            </a: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reclassificação começará em agosto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151027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04256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4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41613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04256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Fomentar a profissionalização da gestão pública municipal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Curso de aperfeiçoamento dos gestores públicos municipais de turismo realizado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Geancarlo Merighi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45178" y="1263664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UEMS ainda não retornou 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modificações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foram solicitadas.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Aguardaremos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até o final do mês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151027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90746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1710771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Viabilizar a realização de evento de repercussão nacional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Rally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dos Sertões</a:t>
            </a:r>
            <a:b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Geancarlo Merighi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708955" y="1869743"/>
            <a:ext cx="2735300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dia 10/07 foi assinado o contrato de repasse de recursos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16" y="1763999"/>
            <a:ext cx="325858" cy="299305"/>
          </a:xfrm>
          <a:prstGeom prst="rect">
            <a:avLst/>
          </a:prstGeom>
        </p:spPr>
      </p:pic>
      <p:pic>
        <p:nvPicPr>
          <p:cNvPr id="2" name="Imagem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 b="9759"/>
          <a:stretch/>
        </p:blipFill>
        <p:spPr>
          <a:xfrm>
            <a:off x="9720350" y="1800450"/>
            <a:ext cx="324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139877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54053451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a gestão descentralizada do turismo de Mato Grosso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Planos de ação e fortalecimento para 4 instâncias de governança regional elaborados; conselho de turismo ativado e em funcionamento</a:t>
            </a:r>
            <a:b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Geancarlo Merighi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708954" y="1869743"/>
            <a:ext cx="6092645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Foi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ativado o fórum da Rota Norte. O fórum do Caminho dos Ipês será reativado dia 09 de agosto. Os outros dois estão ativados com diretoria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eleita.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Há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convênio com o SEBRAE e foi inscrito em um chamamento do SICONV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827" y="1773975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2381421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80287183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Viabilizar investimentos para melhorias das instalações do Centro de Convenções Rubens Gil de Camilo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71954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Revitalização parcial do Centro de Convenções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Geancarlo Merighi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708954" y="1869743"/>
            <a:ext cx="6092645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 resposta quanto ao cadastramento da proposta no SICONV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Alguns reparos estão sendo feitos sem recursos federais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19" y="1738437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97" y="287274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7094429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Captar recursos para infraestrutura turística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55774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R$ 2,5 milhões em investimento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Geancarlo Merighi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708954" y="1869743"/>
            <a:ext cx="6092645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três propostas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Terminal hidroviário de Corumbá: foi empenhada mas não foi publicada ainda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Outras duas ainda não foram empenhadas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19" y="1738437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494436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3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6097" y="907461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5723551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Formular ações para recuperação da </a:t>
            </a:r>
            <a:r>
              <a:rPr lang="pt-BR" sz="16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Sub-bacia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taquari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Mapeamento de áreas prioritárias, diagnóstico e início das ações na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Sub-bacia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Rio Coxim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Osvaldo R dos Santos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08955" y="1869743"/>
            <a:ext cx="2735300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Aquisição de imagens da região em 50% .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16" y="1763999"/>
            <a:ext cx="325858" cy="2993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061" y="950195"/>
            <a:ext cx="1725060" cy="25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6097" y="141242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494436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 novos procedimentos e otimização do processo de licenciamento ambiental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Acompanhamento das Licenças Ambientais via internet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André Borges de Araújo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08955" y="1276749"/>
            <a:ext cx="2844478" cy="218978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Etapa de busca de capacitação para uso de ferramentas para otimização e melhorias da fiscalização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realizada,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Paulo -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técnicos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445" y="1194002"/>
            <a:ext cx="325858" cy="29930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180" y="604110"/>
            <a:ext cx="1926494" cy="27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6097" y="1903751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494436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Aprimorar estrutura física do Parque das Nações Indígenas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Quiosques, portarias, banheiros e gradil reformados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Thais Barbosa Azambuja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Caramori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08955" y="1903751"/>
            <a:ext cx="2735300" cy="1585406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 autorizada.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Parceria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Famasul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realizar Bosque com plantas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nativas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702" y="1801047"/>
            <a:ext cx="325858" cy="29930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365" y="1844963"/>
            <a:ext cx="2017450" cy="1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47072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4" y="91233"/>
            <a:ext cx="30763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Atrair investimentos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R$ 3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bilhões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Eli Sandra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45179" y="1322312"/>
            <a:ext cx="3012968" cy="2144223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Lançamento do Programa Rede de Cooperação para o Desenvolvimento Sustentável do Mato Grosso do Sul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Viagens de prospecção: Cianorte, Curitiba, Loanda (PR)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BrazilInvestment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289" y="1196217"/>
            <a:ext cx="325858" cy="2993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605" y="-3267"/>
            <a:ext cx="1163613" cy="17642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8704" y="-38968"/>
            <a:ext cx="1264202" cy="1800000"/>
          </a:xfrm>
          <a:prstGeom prst="rect">
            <a:avLst/>
          </a:prstGeom>
        </p:spPr>
      </p:pic>
      <p:pic>
        <p:nvPicPr>
          <p:cNvPr id="13" name="Picture 2" descr="http://www.semagro.ms.gov.br/wp-content/uploads/sites/157/2017/06/2017-05-30-PHOTO-00000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761" y="1833157"/>
            <a:ext cx="2208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36097" y="1071233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Captar propostas de investimento com recursos do FCO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100% dos recursos disponíveis em 2017 (R$ 2,3 bilhões)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 Sandra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91774" y="1043481"/>
            <a:ext cx="6182529" cy="650057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torno de R$ 740 milhões já contratadas 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58" y="827549"/>
            <a:ext cx="325858" cy="2993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23" y="1784451"/>
            <a:ext cx="4207540" cy="18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750348" y="338115"/>
            <a:ext cx="0" cy="3036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845505" y="2805255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845505" y="2244029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3845505" y="1714896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845505" y="1192529"/>
            <a:ext cx="5540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558500" y="2970623"/>
            <a:ext cx="83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58500" y="2360430"/>
            <a:ext cx="13116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368064" y="2836631"/>
            <a:ext cx="1230832" cy="657196"/>
          </a:xfrm>
          <a:prstGeom prst="roundRect">
            <a:avLst/>
          </a:prstGeom>
          <a:solidFill>
            <a:srgbClr val="1D8E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Preenchimento </a:t>
            </a:r>
            <a:r>
              <a:rPr lang="pt-BR" sz="1400" b="1" dirty="0"/>
              <a:t>contínuo </a:t>
            </a:r>
            <a:endParaRPr lang="pt-BR" sz="1200" b="1" dirty="0"/>
          </a:p>
          <a:p>
            <a:pPr algn="ctr"/>
            <a:r>
              <a:rPr lang="pt-BR" sz="1200" dirty="0"/>
              <a:t>no sistema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694866" y="1806094"/>
            <a:ext cx="841893" cy="1569019"/>
          </a:xfrm>
          <a:prstGeom prst="roundRect">
            <a:avLst/>
          </a:prstGeom>
          <a:solidFill>
            <a:srgbClr val="108E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Rodada de </a:t>
            </a:r>
            <a:r>
              <a:rPr lang="pt-BR" sz="1200" i="1" dirty="0"/>
              <a:t>feedback</a:t>
            </a:r>
            <a:r>
              <a:rPr lang="pt-BR" sz="1200" dirty="0"/>
              <a:t> mensal</a:t>
            </a:r>
          </a:p>
          <a:p>
            <a:pPr algn="ctr"/>
            <a:r>
              <a:rPr lang="pt-BR" sz="1200" dirty="0"/>
              <a:t>por iniciativa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932296" y="1316125"/>
            <a:ext cx="1031664" cy="2058988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29566" y="773463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dirty="0" err="1"/>
              <a:t>Reunião</a:t>
            </a:r>
            <a:r>
              <a:rPr lang="fr-FR" sz="1400" dirty="0"/>
              <a:t> de </a:t>
            </a:r>
            <a:r>
              <a:rPr lang="fr-FR" sz="1400" dirty="0" err="1"/>
              <a:t>Gestão</a:t>
            </a:r>
            <a:r>
              <a:rPr lang="fr-FR" sz="1400" dirty="0"/>
              <a:t> </a:t>
            </a:r>
            <a:r>
              <a:rPr lang="fr-FR" sz="1400" dirty="0" err="1"/>
              <a:t>Executiva</a:t>
            </a:r>
            <a:endParaRPr lang="fr-FR" sz="1400" dirty="0"/>
          </a:p>
          <a:p>
            <a:pPr lvl="0" algn="ctr"/>
            <a:r>
              <a:rPr lang="fr-FR" sz="1100" dirty="0"/>
              <a:t>(</a:t>
            </a:r>
            <a:r>
              <a:rPr lang="fr-FR" sz="1100" dirty="0" err="1"/>
              <a:t>bimestral</a:t>
            </a:r>
            <a:r>
              <a:rPr lang="fr-FR" sz="1100" dirty="0"/>
              <a:t>)</a:t>
            </a:r>
            <a:endParaRPr lang="pt-BR" sz="1400" dirty="0"/>
          </a:p>
        </p:txBody>
      </p:sp>
      <p:sp>
        <p:nvSpPr>
          <p:cNvPr id="20" name="Seta para baixo 19"/>
          <p:cNvSpPr/>
          <p:nvPr/>
        </p:nvSpPr>
        <p:spPr>
          <a:xfrm>
            <a:off x="5489443" y="2624177"/>
            <a:ext cx="173132" cy="126689"/>
          </a:xfrm>
          <a:prstGeom prst="downArrow">
            <a:avLst/>
          </a:prstGeom>
          <a:solidFill>
            <a:srgbClr val="139CC1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21" name="Seta para baixo 20"/>
          <p:cNvSpPr/>
          <p:nvPr/>
        </p:nvSpPr>
        <p:spPr>
          <a:xfrm>
            <a:off x="6662987" y="1722940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8004904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870171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023233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324261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558500" y="1845299"/>
            <a:ext cx="13116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558500" y="1340272"/>
            <a:ext cx="1311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558500" y="846475"/>
            <a:ext cx="131167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0" name="Conector reto 26"/>
          <p:cNvCxnSpPr/>
          <p:nvPr/>
        </p:nvCxnSpPr>
        <p:spPr>
          <a:xfrm>
            <a:off x="8091810" y="338115"/>
            <a:ext cx="0" cy="3036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9745" y="165808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Utilizar recurso do FAI em projetos de infraestrutura para competitividade da indústria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60% das receitas do FAI aplicadas em projetos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Fernanda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08955" y="1208252"/>
            <a:ext cx="2735300" cy="230766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90% do polo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iguel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aterielo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97% do polo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ndustrial Fátima do sul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 do polo de dourados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Aproximação com sec. Municipais de desenvolvimento - rede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906" y="1085142"/>
            <a:ext cx="325858" cy="299305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9949218" y="1181492"/>
            <a:ext cx="2852381" cy="230766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Informação dos status das obras fornecidas pela AGESUL</a:t>
            </a: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28" y="1058382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9745" y="165808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Utilizar recurso do FAI em projetos de infraestrutura para competitividade da indústria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60% das receitas do FAI aplicadas em projetos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Fernanda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85" y="1867897"/>
            <a:ext cx="6242089" cy="15975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8" y="422792"/>
            <a:ext cx="1906770" cy="12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9745" y="2244946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Elaborar projeto executivo e avaliar o modelo de negócio de fibra ótica em todo MS (Estado Digital)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81803" y="71954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Projeto executivo e licitação para a PPP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aberta</a:t>
            </a:r>
            <a:b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Valdecir Alves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08955" y="1869743"/>
            <a:ext cx="2735300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Estudo técnico elaborado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16" y="1763999"/>
            <a:ext cx="325858" cy="299305"/>
          </a:xfrm>
          <a:prstGeom prst="rect">
            <a:avLst/>
          </a:prstGeom>
        </p:spPr>
      </p:pic>
      <p:pic>
        <p:nvPicPr>
          <p:cNvPr id="2" name="Imagem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50" y="1800450"/>
            <a:ext cx="324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9745" y="2818155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4734704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APOIAR EVENTOS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20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eventos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apoiados financeiramente e/ou institucionalmente 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Amanda Irie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08955" y="1869743"/>
            <a:ext cx="2735300" cy="1619414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eventos já executados de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fev-jul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Beef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Week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Intercorte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516" y="1763999"/>
            <a:ext cx="325858" cy="2993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58" y="508510"/>
            <a:ext cx="2012992" cy="30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5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9"/>
          <p:cNvSpPr/>
          <p:nvPr/>
        </p:nvSpPr>
        <p:spPr>
          <a:xfrm>
            <a:off x="36097" y="472509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Gerar, adaptar e transferir tecnologias de produção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Assistir com regularidade 30.000 agricultores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Araquem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Ibrahin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Midon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6"/>
          <p:cNvSpPr/>
          <p:nvPr/>
        </p:nvSpPr>
        <p:spPr>
          <a:xfrm>
            <a:off x="8238583" y="1055198"/>
            <a:ext cx="3123035" cy="230552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Janeiro a Maio: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301 projetos contratados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1.619 capacitados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7.364 visitas técnicas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Junho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442 projetos elaborados</a:t>
            </a: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971" y="905545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9"/>
          <p:cNvSpPr/>
          <p:nvPr/>
        </p:nvSpPr>
        <p:spPr>
          <a:xfrm>
            <a:off x="36097" y="1066276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Ampliar a assistência técnica para agricultura familiar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5.000 hectares de cultivo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Araquem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Ibrahin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Midon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6"/>
          <p:cNvSpPr/>
          <p:nvPr/>
        </p:nvSpPr>
        <p:spPr>
          <a:xfrm>
            <a:off x="6673932" y="1043323"/>
            <a:ext cx="6053347" cy="230552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 mil litros de óleo diesel para indígenas beneficiados pelo Programa PROACIN.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distribuídas 33.360 Kg de sementes para os agricultores familiares (11.560 Kg feijão e 21.800 Kg milho)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Foram implantados 1.600 hectares com as sementes entregues aos agricultores familiares no MS.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632" y="893670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9"/>
          <p:cNvSpPr/>
          <p:nvPr/>
        </p:nvSpPr>
        <p:spPr>
          <a:xfrm>
            <a:off x="36097" y="164390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98579563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Modernizar e ampliar o portfólio de serviços digitais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Sistemas de cadastros, controles e informes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Roberto Bueno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6"/>
          <p:cNvSpPr/>
          <p:nvPr/>
        </p:nvSpPr>
        <p:spPr>
          <a:xfrm>
            <a:off x="6673933" y="1192975"/>
            <a:ext cx="2968832" cy="215586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controle de registro de comércio de defensivos agrícolas (60% de execução)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cadastro de grandes culturas (30% de execução)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07" y="1043322"/>
            <a:ext cx="325858" cy="299305"/>
          </a:xfrm>
          <a:prstGeom prst="rect">
            <a:avLst/>
          </a:prstGeom>
        </p:spPr>
      </p:pic>
      <p:pic>
        <p:nvPicPr>
          <p:cNvPr id="2" name="Imagem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30041" y="1791532"/>
            <a:ext cx="3240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9"/>
          <p:cNvSpPr/>
          <p:nvPr/>
        </p:nvSpPr>
        <p:spPr>
          <a:xfrm>
            <a:off x="36097" y="224192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Executar Termos de Cooperação Técnica para o fomento de C&amp;T no MS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Termos de cooperação assinados com Alemanha e Austrália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>
                <a:solidFill>
                  <a:schemeClr val="tx1">
                    <a:lumMod val="75000"/>
                    <a:lumOff val="25000"/>
                  </a:schemeClr>
                </a:solidFill>
              </a:rPr>
              <a:t>Diogo Rondon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6"/>
          <p:cNvSpPr/>
          <p:nvPr/>
        </p:nvSpPr>
        <p:spPr>
          <a:xfrm>
            <a:off x="6673932" y="1043323"/>
            <a:ext cx="6053347" cy="230552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Etapa de negociação com Alemanha e Austrália em evolução, ainda será definido se será pago pela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Fundect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se as bolsas de estudos serão para mestrado, doutorado e pós-doutorado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Orçamento previsto: R$ 140.000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632" y="893670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3784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Amanda </a:t>
            </a:r>
            <a:r>
              <a:rPr lang="pt-BR" sz="16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Irie – Ponto Focal</a:t>
            </a:r>
          </a:p>
          <a:p>
            <a:r>
              <a:rPr lang="pt-BR" sz="16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Luiz Hideo - </a:t>
            </a:r>
            <a:r>
              <a:rPr lang="pt-BR" sz="16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6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FEEDBACK DA ÚLTIMA REUNIÃO</a:t>
            </a:r>
          </a:p>
        </p:txBody>
      </p:sp>
    </p:spTree>
    <p:extLst>
      <p:ext uri="{BB962C8B-B14F-4D97-AF65-F5344CB8AC3E}">
        <p14:creationId xmlns:p14="http://schemas.microsoft.com/office/powerpoint/2010/main" val="10235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SISTEMA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3267471" y="799309"/>
            <a:ext cx="6473268" cy="627178"/>
            <a:chOff x="-71406" y="1356924"/>
            <a:chExt cx="8799456" cy="627178"/>
          </a:xfrm>
        </p:grpSpPr>
        <p:sp>
          <p:nvSpPr>
            <p:cNvPr id="12" name="TextBox 32"/>
            <p:cNvSpPr txBox="1"/>
            <p:nvPr/>
          </p:nvSpPr>
          <p:spPr>
            <a:xfrm>
              <a:off x="-71406" y="1356924"/>
              <a:ext cx="24070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1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2505708" y="1411795"/>
              <a:ext cx="1802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1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4497803" y="1383938"/>
              <a:ext cx="2055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1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6694564" y="1466387"/>
              <a:ext cx="2033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1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1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16" name="Chevron 36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7" name="Chevron 37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8" name="Chevron 38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9" name="Gráfico 6"/>
          <p:cNvGraphicFramePr/>
          <p:nvPr>
            <p:extLst>
              <p:ext uri="{D42A27DB-BD31-4B8C-83A1-F6EECF244321}">
                <p14:modId xmlns:p14="http://schemas.microsoft.com/office/powerpoint/2010/main" val="1188698790"/>
              </p:ext>
            </p:extLst>
          </p:nvPr>
        </p:nvGraphicFramePr>
        <p:xfrm>
          <a:off x="6980002" y="1812813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6"/>
          <p:cNvGraphicFramePr/>
          <p:nvPr>
            <p:extLst>
              <p:ext uri="{D42A27DB-BD31-4B8C-83A1-F6EECF244321}">
                <p14:modId xmlns:p14="http://schemas.microsoft.com/office/powerpoint/2010/main" val="2393677393"/>
              </p:ext>
            </p:extLst>
          </p:nvPr>
        </p:nvGraphicFramePr>
        <p:xfrm>
          <a:off x="3700193" y="1800919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489245" y="1799165"/>
            <a:ext cx="12626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Julho 2017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16063" y="1800919"/>
            <a:ext cx="12626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Junho 2017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PRINCIPAIS DIFICULDADES PARA CADASTRO NO SISTEMA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89361" y="910849"/>
            <a:ext cx="56911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módulo plano de </a:t>
            </a:r>
            <a:r>
              <a:rPr lang="pt-BR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ação, </a:t>
            </a: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 no preenchimento do item %real.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 em anexar os documentos de comprovação e acompanhamento.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todos os módulos mesmo que a atividade registrada no período ainda não tenha sido concluída é importante que o gerente registre um percentual de andamento da atividade.</a:t>
            </a:r>
          </a:p>
        </p:txBody>
      </p:sp>
    </p:spTree>
    <p:extLst>
      <p:ext uri="{BB962C8B-B14F-4D97-AF65-F5344CB8AC3E}">
        <p14:creationId xmlns:p14="http://schemas.microsoft.com/office/powerpoint/2010/main" val="179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01955690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6097" y="387806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51196588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Aprimorar a infraestrutura do CAR-MS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Inscrição de 26.155 imóveis rurais</a:t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Marcelo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 com o BNDES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Ações em desenvolvimento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291" y="855805"/>
            <a:ext cx="1861560" cy="25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6097" y="81310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36474529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laboratório de verificação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medidores de umidade de </a:t>
            </a:r>
            <a:r>
              <a:rPr lang="pt-BR" sz="16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grãos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81803" y="446589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Laboratório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João Alfredo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Aguardando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diretrizes nacionais que serão repassadas de 7 a 9 de agosto para determinar os equipamentos corretos para o inicio do processo de compras.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mage result for ATENÇÃ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33" y="1110083"/>
            <a:ext cx="54728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26179BDCA6A94C94D2AA96B1637D34" ma:contentTypeVersion="0" ma:contentTypeDescription="Crie um novo documento." ma:contentTypeScope="" ma:versionID="f6957231c9edb31f9264ec1623bd9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83A1CF-39D3-48EB-85BA-35ED861B0E7E}"/>
</file>

<file path=customXml/itemProps2.xml><?xml version="1.0" encoding="utf-8"?>
<ds:datastoreItem xmlns:ds="http://schemas.openxmlformats.org/officeDocument/2006/customXml" ds:itemID="{25DFBF98-E7E9-4483-99A2-A9CFF8C9B217}"/>
</file>

<file path=customXml/itemProps3.xml><?xml version="1.0" encoding="utf-8"?>
<ds:datastoreItem xmlns:ds="http://schemas.openxmlformats.org/officeDocument/2006/customXml" ds:itemID="{3D43D2FC-E7A2-404D-A439-78CA1D7A9B5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1339</Words>
  <Application>Microsoft Office PowerPoint</Application>
  <PresentationFormat>Personalizar</PresentationFormat>
  <Paragraphs>287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SGI</cp:lastModifiedBy>
  <cp:revision>62</cp:revision>
  <dcterms:created xsi:type="dcterms:W3CDTF">2017-03-23T22:08:08Z</dcterms:created>
  <dcterms:modified xsi:type="dcterms:W3CDTF">2017-07-21T13:05:48Z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0x0101006326179BDCA6A94C94D2AA96B1637D34</vt:lpwstr>
  </property>
</Properties>
</file>