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305" r:id="rId3"/>
    <p:sldId id="307" r:id="rId4"/>
    <p:sldId id="360" r:id="rId5"/>
    <p:sldId id="314" r:id="rId6"/>
    <p:sldId id="368" r:id="rId7"/>
    <p:sldId id="327" r:id="rId8"/>
    <p:sldId id="369" r:id="rId9"/>
    <p:sldId id="331" r:id="rId10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55E"/>
    <a:srgbClr val="8FAADC"/>
    <a:srgbClr val="A6A6A6"/>
    <a:srgbClr val="70AD47"/>
    <a:srgbClr val="DF6715"/>
    <a:srgbClr val="DD6616"/>
    <a:srgbClr val="1D8EA7"/>
    <a:srgbClr val="6FAD46"/>
    <a:srgbClr val="FDD966"/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20" d="100"/>
        <a:sy n="220" d="100"/>
      </p:scale>
      <p:origin x="0" y="-13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Plan1!$A$2:$A$6</c:f>
              <c:strCache>
                <c:ptCount val="5"/>
                <c:pt idx="0">
                  <c:v>Não cadastrado</c:v>
                </c:pt>
                <c:pt idx="1">
                  <c:v>Em planejamento</c:v>
                </c:pt>
                <c:pt idx="2">
                  <c:v>Em análise</c:v>
                </c:pt>
                <c:pt idx="3">
                  <c:v>Em execução</c:v>
                </c:pt>
                <c:pt idx="4">
                  <c:v>Encerrado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17</c:v>
                </c:pt>
                <c:pt idx="1">
                  <c:v>12</c:v>
                </c:pt>
                <c:pt idx="2">
                  <c:v>1</c:v>
                </c:pt>
                <c:pt idx="3">
                  <c:v>14</c:v>
                </c:pt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Não cadastrado</c:v>
                </c:pt>
              </c:strCache>
            </c:strRef>
          </c:tx>
          <c:spPr>
            <a:solidFill>
              <a:srgbClr val="DF671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PGE</c:v>
                </c:pt>
                <c:pt idx="1">
                  <c:v>SEGOV</c:v>
                </c:pt>
                <c:pt idx="2">
                  <c:v>SAD</c:v>
                </c:pt>
                <c:pt idx="3">
                  <c:v>SEFAZ</c:v>
                </c:pt>
                <c:pt idx="4">
                  <c:v>CGE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3">
                  <c:v>4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Em preenchimento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PGE</c:v>
                </c:pt>
                <c:pt idx="1">
                  <c:v>SEGOV</c:v>
                </c:pt>
                <c:pt idx="2">
                  <c:v>SAD</c:v>
                </c:pt>
                <c:pt idx="3">
                  <c:v>SEFAZ</c:v>
                </c:pt>
                <c:pt idx="4">
                  <c:v>CGE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Em análise</c:v>
                </c:pt>
              </c:strCache>
            </c:strRef>
          </c:tx>
          <c:spPr>
            <a:solidFill>
              <a:srgbClr val="E5C55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PGE</c:v>
                </c:pt>
                <c:pt idx="1">
                  <c:v>SEGOV</c:v>
                </c:pt>
                <c:pt idx="2">
                  <c:v>SAD</c:v>
                </c:pt>
                <c:pt idx="3">
                  <c:v>SEFAZ</c:v>
                </c:pt>
                <c:pt idx="4">
                  <c:v>CGE</c:v>
                </c:pt>
              </c:strCache>
            </c:strRef>
          </c:cat>
          <c:val>
            <c:numRef>
              <c:f>Plan1!$D$2:$D$6</c:f>
              <c:numCache>
                <c:formatCode>General</c:formatCode>
                <c:ptCount val="5"/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Em operação</c:v>
                </c:pt>
              </c:strCache>
            </c:strRef>
          </c:tx>
          <c:spPr>
            <a:solidFill>
              <a:srgbClr val="8FAADC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PGE</c:v>
                </c:pt>
                <c:pt idx="1">
                  <c:v>SEGOV</c:v>
                </c:pt>
                <c:pt idx="2">
                  <c:v>SAD</c:v>
                </c:pt>
                <c:pt idx="3">
                  <c:v>SEFAZ</c:v>
                </c:pt>
                <c:pt idx="4">
                  <c:v>CGE</c:v>
                </c:pt>
              </c:strCache>
            </c:strRef>
          </c:cat>
          <c:val>
            <c:numRef>
              <c:f>Plan1!$E$2:$E$6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Encerrado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PGE</c:v>
                </c:pt>
                <c:pt idx="1">
                  <c:v>SEGOV</c:v>
                </c:pt>
                <c:pt idx="2">
                  <c:v>SAD</c:v>
                </c:pt>
                <c:pt idx="3">
                  <c:v>SEFAZ</c:v>
                </c:pt>
                <c:pt idx="4">
                  <c:v>CGE</c:v>
                </c:pt>
              </c:strCache>
            </c:strRef>
          </c:cat>
          <c:val>
            <c:numRef>
              <c:f>Plan1!$F$2:$F$6</c:f>
              <c:numCache>
                <c:formatCode>General</c:formatCode>
                <c:ptCount val="5"/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1943608"/>
        <c:axId val="321947136"/>
      </c:barChart>
      <c:catAx>
        <c:axId val="32194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1947136"/>
        <c:crosses val="autoZero"/>
        <c:auto val="1"/>
        <c:lblAlgn val="ctr"/>
        <c:lblOffset val="100"/>
        <c:noMultiLvlLbl val="0"/>
      </c:catAx>
      <c:valAx>
        <c:axId val="321947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194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9753-B525-478D-AEDC-9FCFC38CA108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4B9FF-2A4F-4A25-A873-B80197CB6B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2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2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93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72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7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86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6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63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DF4C-8A94-41E7-AD39-838212FA30A5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-2" y="3754213"/>
            <a:ext cx="9143999" cy="1122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EIXO GESTÃO</a:t>
            </a:r>
          </a:p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SAD/ SEFAZ/ SEGOV/ PGE/ CGE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Junho de 2017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12110" y="2444292"/>
            <a:ext cx="6719777" cy="7931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REUNIÃO MENSAL</a:t>
            </a:r>
          </a:p>
        </p:txBody>
      </p:sp>
    </p:spTree>
    <p:extLst>
      <p:ext uri="{BB962C8B-B14F-4D97-AF65-F5344CB8AC3E}">
        <p14:creationId xmlns:p14="http://schemas.microsoft.com/office/powerpoint/2010/main" val="32318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90" y="1673534"/>
            <a:ext cx="8444218" cy="468136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12760"/>
            <a:ext cx="7886700" cy="109020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Mapa Estratégico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367691" y="5586284"/>
            <a:ext cx="8444218" cy="768615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ector reto 26"/>
          <p:cNvCxnSpPr/>
          <p:nvPr/>
        </p:nvCxnSpPr>
        <p:spPr>
          <a:xfrm>
            <a:off x="4705018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551285" y="5177432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551285" y="4340173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551285" y="3550791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551285" y="2771504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58335" y="5424135"/>
            <a:ext cx="117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Gerente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91720" y="4513825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Ponto Focal</a:t>
            </a: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564884" y="5224240"/>
            <a:ext cx="1539651" cy="803329"/>
          </a:xfrm>
          <a:prstGeom prst="roundRect">
            <a:avLst/>
          </a:prstGeom>
          <a:solidFill>
            <a:srgbClr val="1D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Preenchimento </a:t>
            </a:r>
            <a:r>
              <a:rPr lang="pt-BR" sz="1600" b="1" dirty="0" smtClean="0"/>
              <a:t>contínuo </a:t>
            </a:r>
            <a:endParaRPr lang="pt-BR" sz="1400" b="1" dirty="0" smtClean="0"/>
          </a:p>
          <a:p>
            <a:pPr algn="ctr"/>
            <a:r>
              <a:rPr lang="pt-BR" sz="1400" dirty="0" smtClean="0"/>
              <a:t>no sistema</a:t>
            </a:r>
            <a:endParaRPr lang="pt-BR" sz="1400" dirty="0"/>
          </a:p>
        </p:txBody>
      </p:sp>
      <p:sp>
        <p:nvSpPr>
          <p:cNvPr id="59" name="Retângulo de cantos arredondados 58"/>
          <p:cNvSpPr/>
          <p:nvPr/>
        </p:nvSpPr>
        <p:spPr>
          <a:xfrm>
            <a:off x="3338524" y="3686844"/>
            <a:ext cx="1181644" cy="2340725"/>
          </a:xfrm>
          <a:prstGeom prst="roundRect">
            <a:avLst/>
          </a:prstGeom>
          <a:solidFill>
            <a:srgbClr val="10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Rodada de </a:t>
            </a:r>
            <a:r>
              <a:rPr lang="pt-BR" sz="1400" i="1" dirty="0"/>
              <a:t>feedback</a:t>
            </a:r>
            <a:r>
              <a:rPr lang="pt-BR" sz="1400" dirty="0"/>
              <a:t> </a:t>
            </a:r>
            <a:r>
              <a:rPr lang="pt-BR" sz="1400" dirty="0" smtClean="0"/>
              <a:t>mensal</a:t>
            </a:r>
          </a:p>
          <a:p>
            <a:pPr algn="ctr"/>
            <a:r>
              <a:rPr lang="pt-BR" sz="1400" dirty="0" smtClean="0"/>
              <a:t>por </a:t>
            </a:r>
            <a:r>
              <a:rPr lang="pt-BR" sz="1400" dirty="0"/>
              <a:t>iniciativa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941236" y="2955889"/>
            <a:ext cx="1310928" cy="3071680"/>
          </a:xfrm>
          <a:prstGeom prst="roundRect">
            <a:avLst/>
          </a:prstGeom>
          <a:solidFill>
            <a:srgbClr val="9BB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Reunião </a:t>
            </a:r>
            <a:r>
              <a:rPr lang="pt-BR" sz="1600" dirty="0" smtClean="0"/>
              <a:t>mensal por Secretaria</a:t>
            </a:r>
            <a:endParaRPr lang="pt-BR" sz="1600" dirty="0"/>
          </a:p>
        </p:txBody>
      </p:sp>
      <p:sp>
        <p:nvSpPr>
          <p:cNvPr id="61" name="Retângulo de cantos arredondados 60"/>
          <p:cNvSpPr/>
          <p:nvPr/>
        </p:nvSpPr>
        <p:spPr>
          <a:xfrm>
            <a:off x="6704561" y="2211436"/>
            <a:ext cx="1436409" cy="1327926"/>
          </a:xfrm>
          <a:prstGeom prst="roundRect">
            <a:avLst/>
          </a:prstGeom>
          <a:solidFill>
            <a:srgbClr val="409A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600" dirty="0" err="1" smtClean="0"/>
              <a:t>Reunião</a:t>
            </a:r>
            <a:r>
              <a:rPr lang="fr-FR" sz="1600" dirty="0" smtClean="0"/>
              <a:t> de </a:t>
            </a:r>
            <a:r>
              <a:rPr lang="fr-FR" sz="1600" dirty="0" err="1" smtClean="0"/>
              <a:t>Gestão</a:t>
            </a:r>
            <a:r>
              <a:rPr lang="fr-FR" sz="1600" dirty="0" smtClean="0"/>
              <a:t> </a:t>
            </a:r>
            <a:r>
              <a:rPr lang="fr-FR" sz="1600" dirty="0" err="1" smtClean="0"/>
              <a:t>Executiva</a:t>
            </a:r>
            <a:endParaRPr lang="fr-FR" sz="1600" dirty="0" smtClean="0"/>
          </a:p>
          <a:p>
            <a:pPr lvl="0" algn="ctr"/>
            <a:r>
              <a:rPr lang="fr-FR" sz="1200" dirty="0" smtClean="0"/>
              <a:t>(</a:t>
            </a:r>
            <a:r>
              <a:rPr lang="fr-FR" sz="1200" dirty="0" err="1" smtClean="0"/>
              <a:t>bimestral</a:t>
            </a:r>
            <a:r>
              <a:rPr lang="fr-FR" sz="1200" dirty="0" smtClean="0"/>
              <a:t>)</a:t>
            </a:r>
            <a:endParaRPr lang="pt-BR" sz="1600" dirty="0"/>
          </a:p>
        </p:txBody>
      </p:sp>
      <p:sp>
        <p:nvSpPr>
          <p:cNvPr id="63" name="Seta para baixo 62"/>
          <p:cNvSpPr/>
          <p:nvPr/>
        </p:nvSpPr>
        <p:spPr>
          <a:xfrm>
            <a:off x="3050202" y="4907293"/>
            <a:ext cx="243000" cy="189000"/>
          </a:xfrm>
          <a:prstGeom prst="downArrow">
            <a:avLst/>
          </a:prstGeom>
          <a:solidFill>
            <a:srgbClr val="139CC1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/>
          </a:p>
        </p:txBody>
      </p:sp>
      <p:sp>
        <p:nvSpPr>
          <p:cNvPr id="64" name="Seta para baixo 63"/>
          <p:cNvSpPr/>
          <p:nvPr/>
        </p:nvSpPr>
        <p:spPr>
          <a:xfrm>
            <a:off x="4582402" y="3562792"/>
            <a:ext cx="243000" cy="189000"/>
          </a:xfrm>
          <a:prstGeom prst="downArrow">
            <a:avLst/>
          </a:prstGeom>
          <a:solidFill>
            <a:srgbClr val="108EA7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5" name="Seta para baixo 64"/>
          <p:cNvSpPr/>
          <p:nvPr/>
        </p:nvSpPr>
        <p:spPr>
          <a:xfrm>
            <a:off x="6389235" y="3104731"/>
            <a:ext cx="243000" cy="189000"/>
          </a:xfrm>
          <a:prstGeom prst="downArrow">
            <a:avLst/>
          </a:prstGeom>
          <a:solidFill>
            <a:srgbClr val="9BB72E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7" name="CaixaDeTexto 66"/>
          <p:cNvSpPr txBox="1"/>
          <p:nvPr/>
        </p:nvSpPr>
        <p:spPr>
          <a:xfrm>
            <a:off x="576324" y="1855643"/>
            <a:ext cx="7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u="sng" cap="small" dirty="0"/>
              <a:t>Atores</a:t>
            </a:r>
            <a:endParaRPr lang="pt-BR" u="sng" cap="small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2515107" y="1461303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Operacional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11405" y="14818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Tático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6837470" y="15234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Estratégico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148457" y="3745332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 err="1"/>
              <a:t>Setorialista</a:t>
            </a:r>
            <a:endParaRPr lang="pt-BR" sz="1600" cap="small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547346" y="2991912"/>
            <a:ext cx="184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Secretário  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217037" y="2255246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Governador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719575"/>
            <a:ext cx="7886700" cy="109020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Monitoramento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Conector reto 26"/>
          <p:cNvCxnSpPr/>
          <p:nvPr/>
        </p:nvCxnSpPr>
        <p:spPr>
          <a:xfrm>
            <a:off x="6511212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8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3733" y="1681694"/>
            <a:ext cx="7886700" cy="361767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45 INICIATIVAS (classificação):</a:t>
            </a:r>
          </a:p>
          <a:p>
            <a:pPr>
              <a:lnSpc>
                <a:spcPct val="170000"/>
              </a:lnSpc>
            </a:pPr>
            <a:r>
              <a:rPr lang="pt-BR" dirty="0" smtClean="0">
                <a:solidFill>
                  <a:srgbClr val="0B89A7"/>
                </a:solidFill>
              </a:rPr>
              <a:t>Planos de Ação – 20;</a:t>
            </a:r>
          </a:p>
          <a:p>
            <a:pPr>
              <a:lnSpc>
                <a:spcPct val="170000"/>
              </a:lnSpc>
            </a:pPr>
            <a:r>
              <a:rPr lang="pt-BR" dirty="0" smtClean="0">
                <a:solidFill>
                  <a:srgbClr val="0B89A7"/>
                </a:solidFill>
              </a:rPr>
              <a:t>Projetos – 23;</a:t>
            </a:r>
          </a:p>
          <a:p>
            <a:pPr>
              <a:lnSpc>
                <a:spcPct val="170000"/>
              </a:lnSpc>
            </a:pPr>
            <a:r>
              <a:rPr lang="pt-BR" dirty="0" smtClean="0">
                <a:solidFill>
                  <a:srgbClr val="0B89A7"/>
                </a:solidFill>
              </a:rPr>
              <a:t>Processos – 02</a:t>
            </a:r>
            <a:endParaRPr lang="pt-BR" dirty="0">
              <a:solidFill>
                <a:srgbClr val="0B89A7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6"/>
          <p:cNvGraphicFramePr/>
          <p:nvPr>
            <p:extLst>
              <p:ext uri="{D42A27DB-BD31-4B8C-83A1-F6EECF244321}">
                <p14:modId xmlns:p14="http://schemas.microsoft.com/office/powerpoint/2010/main" val="816651448"/>
              </p:ext>
            </p:extLst>
          </p:nvPr>
        </p:nvGraphicFramePr>
        <p:xfrm>
          <a:off x="2144745" y="2245809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DAS INICIATIVAS </a:t>
            </a:r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32"/>
          <p:cNvSpPr txBox="1"/>
          <p:nvPr/>
        </p:nvSpPr>
        <p:spPr>
          <a:xfrm>
            <a:off x="1710397" y="1330338"/>
            <a:ext cx="2190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A6A6A6"/>
                </a:solidFill>
                <a:latin typeface="Arial" charset="0"/>
                <a:ea typeface="Arial" charset="0"/>
                <a:cs typeface="Arial" charset="0"/>
              </a:rPr>
              <a:t>EM PREENCHIMENTO NO SISTEMA</a:t>
            </a:r>
          </a:p>
          <a:p>
            <a:pPr algn="ctr"/>
            <a:r>
              <a:rPr lang="pt-BR" sz="1600" dirty="0" smtClean="0">
                <a:solidFill>
                  <a:srgbClr val="A6A6A6"/>
                </a:solidFill>
                <a:latin typeface="Arial" charset="0"/>
                <a:ea typeface="Arial" charset="0"/>
                <a:cs typeface="Arial" charset="0"/>
              </a:rPr>
              <a:t>(Gerente da iniciativa)</a:t>
            </a:r>
            <a:endParaRPr lang="pt-BR" sz="1600" dirty="0">
              <a:solidFill>
                <a:srgbClr val="A6A6A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33"/>
          <p:cNvSpPr txBox="1"/>
          <p:nvPr/>
        </p:nvSpPr>
        <p:spPr>
          <a:xfrm>
            <a:off x="4044692" y="1595588"/>
            <a:ext cx="1449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EM ANÁLISE</a:t>
            </a:r>
          </a:p>
          <a:p>
            <a:pPr algn="ctr"/>
            <a:r>
              <a:rPr lang="pt-BR" sz="16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pt-BR" sz="1600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SEGOV)</a:t>
            </a:r>
            <a:endParaRPr lang="pt-BR" sz="1600" dirty="0">
              <a:solidFill>
                <a:srgbClr val="E5C5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34"/>
          <p:cNvSpPr txBox="1"/>
          <p:nvPr/>
        </p:nvSpPr>
        <p:spPr>
          <a:xfrm>
            <a:off x="5473842" y="1349366"/>
            <a:ext cx="2055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EM OPERAÇÃO NO SISTEMA</a:t>
            </a:r>
          </a:p>
          <a:p>
            <a:pPr algn="ctr"/>
            <a:r>
              <a:rPr lang="pt-BR" sz="1600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(Equipe da iniciativa)</a:t>
            </a:r>
            <a:endParaRPr lang="pt-BR" sz="1600" dirty="0">
              <a:solidFill>
                <a:srgbClr val="8FAAD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35"/>
          <p:cNvSpPr txBox="1"/>
          <p:nvPr/>
        </p:nvSpPr>
        <p:spPr>
          <a:xfrm>
            <a:off x="-41317" y="1330338"/>
            <a:ext cx="16609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000" b="1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pt-BR" sz="1600" dirty="0" smtClean="0"/>
              <a:t>NÃO CADASTRADO</a:t>
            </a:r>
          </a:p>
          <a:p>
            <a:pPr algn="ctr"/>
            <a:r>
              <a:rPr lang="pt-BR" sz="1600" b="0" dirty="0" smtClean="0"/>
              <a:t>(Gerente da iniciativa)</a:t>
            </a:r>
            <a:endParaRPr lang="pt-BR" sz="1600" b="0" dirty="0"/>
          </a:p>
        </p:txBody>
      </p:sp>
      <p:sp>
        <p:nvSpPr>
          <p:cNvPr id="17" name="Chevron 36"/>
          <p:cNvSpPr/>
          <p:nvPr/>
        </p:nvSpPr>
        <p:spPr>
          <a:xfrm>
            <a:off x="1582602" y="1677313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8" name="Chevron 37"/>
          <p:cNvSpPr/>
          <p:nvPr/>
        </p:nvSpPr>
        <p:spPr>
          <a:xfrm>
            <a:off x="3824055" y="1677312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19" name="Chevron 38"/>
          <p:cNvSpPr/>
          <p:nvPr/>
        </p:nvSpPr>
        <p:spPr>
          <a:xfrm>
            <a:off x="5490440" y="1677312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174489"/>
              </a:solidFill>
            </a:endParaRPr>
          </a:p>
        </p:txBody>
      </p:sp>
      <p:sp>
        <p:nvSpPr>
          <p:cNvPr id="20" name="Chevron 38"/>
          <p:cNvSpPr/>
          <p:nvPr/>
        </p:nvSpPr>
        <p:spPr>
          <a:xfrm>
            <a:off x="7276254" y="1677312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174489"/>
              </a:solidFill>
            </a:endParaRPr>
          </a:p>
        </p:txBody>
      </p:sp>
      <p:sp>
        <p:nvSpPr>
          <p:cNvPr id="21" name="TextBox 33"/>
          <p:cNvSpPr txBox="1"/>
          <p:nvPr/>
        </p:nvSpPr>
        <p:spPr>
          <a:xfrm>
            <a:off x="7500902" y="1644752"/>
            <a:ext cx="156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70AD47"/>
                </a:solidFill>
                <a:latin typeface="Arial" charset="0"/>
                <a:ea typeface="Arial" charset="0"/>
                <a:cs typeface="Arial" charset="0"/>
              </a:rPr>
              <a:t>ENCERRADO</a:t>
            </a:r>
          </a:p>
        </p:txBody>
      </p:sp>
    </p:spTree>
    <p:extLst>
      <p:ext uri="{BB962C8B-B14F-4D97-AF65-F5344CB8AC3E}">
        <p14:creationId xmlns:p14="http://schemas.microsoft.com/office/powerpoint/2010/main" val="15509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DAS INICIATIVAS </a:t>
            </a:r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10397" y="1330338"/>
            <a:ext cx="2190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A6A6A6"/>
                </a:solidFill>
                <a:latin typeface="Arial" charset="0"/>
                <a:ea typeface="Arial" charset="0"/>
                <a:cs typeface="Arial" charset="0"/>
              </a:rPr>
              <a:t>EM PREENCHIMENTO NO SISTEMA</a:t>
            </a:r>
          </a:p>
          <a:p>
            <a:pPr algn="ctr"/>
            <a:r>
              <a:rPr lang="pt-BR" sz="1600" dirty="0" smtClean="0">
                <a:solidFill>
                  <a:srgbClr val="A6A6A6"/>
                </a:solidFill>
                <a:latin typeface="Arial" charset="0"/>
                <a:ea typeface="Arial" charset="0"/>
                <a:cs typeface="Arial" charset="0"/>
              </a:rPr>
              <a:t>(Gerente da iniciativa)</a:t>
            </a:r>
            <a:endParaRPr lang="pt-BR" sz="1600" dirty="0">
              <a:solidFill>
                <a:srgbClr val="A6A6A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4692" y="1595588"/>
            <a:ext cx="1449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EM ANÁLISE</a:t>
            </a:r>
          </a:p>
          <a:p>
            <a:pPr algn="ctr"/>
            <a:r>
              <a:rPr lang="pt-BR" sz="1600" b="1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pt-BR" sz="1600" dirty="0" smtClean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rPr>
              <a:t>SEGOV)</a:t>
            </a:r>
            <a:endParaRPr lang="pt-BR" sz="1600" dirty="0">
              <a:solidFill>
                <a:srgbClr val="E5C5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73842" y="1349366"/>
            <a:ext cx="2055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EM OPERAÇÃO NO SISTEMA</a:t>
            </a:r>
          </a:p>
          <a:p>
            <a:pPr algn="ctr"/>
            <a:r>
              <a:rPr lang="pt-BR" sz="1600" dirty="0" smtClean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rPr>
              <a:t>(Equipe da iniciativa)</a:t>
            </a:r>
            <a:endParaRPr lang="pt-BR" sz="1600" dirty="0">
              <a:solidFill>
                <a:srgbClr val="8FAAD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41317" y="1330338"/>
            <a:ext cx="16609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000" b="1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pt-BR" sz="1600" dirty="0" smtClean="0"/>
              <a:t>NÃO CADASTRADO</a:t>
            </a:r>
          </a:p>
          <a:p>
            <a:pPr algn="ctr"/>
            <a:r>
              <a:rPr lang="pt-BR" sz="1600" b="0" dirty="0" smtClean="0"/>
              <a:t>(Gerente da iniciativa)</a:t>
            </a:r>
            <a:endParaRPr lang="pt-BR" sz="1600" b="0" dirty="0"/>
          </a:p>
        </p:txBody>
      </p:sp>
      <p:sp>
        <p:nvSpPr>
          <p:cNvPr id="37" name="Chevron 36"/>
          <p:cNvSpPr/>
          <p:nvPr/>
        </p:nvSpPr>
        <p:spPr>
          <a:xfrm>
            <a:off x="1582602" y="1677313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38" name="Chevron 37"/>
          <p:cNvSpPr/>
          <p:nvPr/>
        </p:nvSpPr>
        <p:spPr>
          <a:xfrm>
            <a:off x="3824055" y="1677312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174489"/>
              </a:solidFill>
            </a:endParaRPr>
          </a:p>
        </p:txBody>
      </p:sp>
      <p:sp>
        <p:nvSpPr>
          <p:cNvPr id="39" name="Chevron 38"/>
          <p:cNvSpPr/>
          <p:nvPr/>
        </p:nvSpPr>
        <p:spPr>
          <a:xfrm>
            <a:off x="5490440" y="1677312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174489"/>
              </a:solidFill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789328906"/>
              </p:ext>
            </p:extLst>
          </p:nvPr>
        </p:nvGraphicFramePr>
        <p:xfrm>
          <a:off x="799070" y="2361139"/>
          <a:ext cx="7315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hevron 38"/>
          <p:cNvSpPr/>
          <p:nvPr/>
        </p:nvSpPr>
        <p:spPr>
          <a:xfrm>
            <a:off x="7276254" y="1677312"/>
            <a:ext cx="253527" cy="305994"/>
          </a:xfrm>
          <a:prstGeom prst="chevron">
            <a:avLst/>
          </a:prstGeom>
          <a:solidFill>
            <a:srgbClr val="174489">
              <a:alpha val="5921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174489"/>
              </a:solidFill>
            </a:endParaRPr>
          </a:p>
        </p:txBody>
      </p:sp>
      <p:sp>
        <p:nvSpPr>
          <p:cNvPr id="13" name="TextBox 33"/>
          <p:cNvSpPr txBox="1"/>
          <p:nvPr/>
        </p:nvSpPr>
        <p:spPr>
          <a:xfrm>
            <a:off x="7500902" y="1644752"/>
            <a:ext cx="156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70AD47"/>
                </a:solidFill>
                <a:latin typeface="Arial" charset="0"/>
                <a:ea typeface="Arial" charset="0"/>
                <a:cs typeface="Arial" charset="0"/>
              </a:rPr>
              <a:t>ENCERRADO</a:t>
            </a:r>
          </a:p>
        </p:txBody>
      </p:sp>
    </p:spTree>
    <p:extLst>
      <p:ext uri="{BB962C8B-B14F-4D97-AF65-F5344CB8AC3E}">
        <p14:creationId xmlns:p14="http://schemas.microsoft.com/office/powerpoint/2010/main" val="20407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PRINCIPAIS DIFICULDADES PARA CADASTRO NO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pt-BR" dirty="0" smtClean="0">
                <a:solidFill>
                  <a:srgbClr val="70AD47"/>
                </a:solidFill>
              </a:rPr>
              <a:t>Instabilidade do sistema SE Suíte – infraestrutura de tecnologia do Estado</a:t>
            </a:r>
            <a:r>
              <a:rPr lang="pt-BR" dirty="0" smtClean="0">
                <a:solidFill>
                  <a:srgbClr val="70AD47"/>
                </a:solidFill>
              </a:rPr>
              <a:t>;</a:t>
            </a:r>
          </a:p>
          <a:p>
            <a:r>
              <a:rPr lang="pt-BR" dirty="0">
                <a:solidFill>
                  <a:srgbClr val="70AD47"/>
                </a:solidFill>
              </a:rPr>
              <a:t>Disponibilidade da equipe SGE para </a:t>
            </a:r>
            <a:r>
              <a:rPr lang="pt-BR" dirty="0" smtClean="0">
                <a:solidFill>
                  <a:srgbClr val="70AD47"/>
                </a:solidFill>
              </a:rPr>
              <a:t>auxílio</a:t>
            </a:r>
            <a:endParaRPr lang="pt-BR" dirty="0">
              <a:solidFill>
                <a:srgbClr val="70AD47"/>
              </a:solidFill>
            </a:endParaRPr>
          </a:p>
          <a:p>
            <a:r>
              <a:rPr lang="pt-BR" dirty="0" smtClean="0">
                <a:solidFill>
                  <a:srgbClr val="70AD47"/>
                </a:solidFill>
              </a:rPr>
              <a:t>Gestor </a:t>
            </a:r>
            <a:r>
              <a:rPr lang="pt-BR" dirty="0">
                <a:solidFill>
                  <a:srgbClr val="70AD47"/>
                </a:solidFill>
              </a:rPr>
              <a:t>não tem acesso </a:t>
            </a:r>
            <a:r>
              <a:rPr lang="pt-BR" dirty="0" smtClean="0">
                <a:solidFill>
                  <a:srgbClr val="70AD47"/>
                </a:solidFill>
              </a:rPr>
              <a:t>a todas as informações para cadastro no sistema;</a:t>
            </a:r>
          </a:p>
          <a:p>
            <a:r>
              <a:rPr lang="pt-BR" dirty="0" smtClean="0">
                <a:solidFill>
                  <a:srgbClr val="70AD47"/>
                </a:solidFill>
              </a:rPr>
              <a:t>Agenda concorrida do </a:t>
            </a:r>
            <a:r>
              <a:rPr lang="pt-BR" dirty="0">
                <a:solidFill>
                  <a:srgbClr val="70AD47"/>
                </a:solidFill>
              </a:rPr>
              <a:t>gerente (priorização).</a:t>
            </a:r>
          </a:p>
        </p:txBody>
      </p:sp>
    </p:spTree>
    <p:extLst>
      <p:ext uri="{BB962C8B-B14F-4D97-AF65-F5344CB8AC3E}">
        <p14:creationId xmlns:p14="http://schemas.microsoft.com/office/powerpoint/2010/main" val="1237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237604" y="911043"/>
            <a:ext cx="7169003" cy="8271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Exemplo de iniciativa em execução (</a:t>
            </a:r>
            <a:r>
              <a:rPr lang="pt-BR" sz="2800" b="1" i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case</a:t>
            </a:r>
            <a:r>
              <a:rPr lang="pt-BR" sz="28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):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2894657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16965A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16965A"/>
                </a:solidFill>
              </a:rPr>
              <a:t>Processo (PGE)</a:t>
            </a:r>
            <a:endParaRPr lang="pt-BR" dirty="0" smtClean="0">
              <a:solidFill>
                <a:srgbClr val="16965A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700" dirty="0" smtClean="0">
                <a:solidFill>
                  <a:srgbClr val="16965A"/>
                </a:solidFill>
              </a:rPr>
              <a:t>       Expandir a cobrança de créditos fiscais por meio do protesto extrajudicial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700" dirty="0" smtClean="0">
                <a:solidFill>
                  <a:srgbClr val="16965A"/>
                </a:solidFill>
              </a:rPr>
              <a:t>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16965A"/>
                </a:solidFill>
              </a:rPr>
              <a:t>Projeto (</a:t>
            </a:r>
            <a:r>
              <a:rPr lang="pt-BR" dirty="0" err="1" smtClean="0">
                <a:solidFill>
                  <a:srgbClr val="16965A"/>
                </a:solidFill>
              </a:rPr>
              <a:t>Segov</a:t>
            </a:r>
            <a:r>
              <a:rPr lang="pt-BR" dirty="0" smtClean="0">
                <a:solidFill>
                  <a:srgbClr val="16965A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700" dirty="0">
                <a:solidFill>
                  <a:srgbClr val="16965A"/>
                </a:solidFill>
              </a:rPr>
              <a:t>       Desenvolver o sistema integrado de Ouvidoria dos serviços de           regulação - </a:t>
            </a:r>
            <a:r>
              <a:rPr lang="pt-BR" sz="2700" dirty="0" err="1">
                <a:solidFill>
                  <a:srgbClr val="16965A"/>
                </a:solidFill>
              </a:rPr>
              <a:t>eOuvidoria</a:t>
            </a:r>
            <a:endParaRPr lang="pt-BR" sz="2700" dirty="0">
              <a:solidFill>
                <a:srgbClr val="16965A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pt-BR" dirty="0">
              <a:solidFill>
                <a:srgbClr val="169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61137" y="2838650"/>
            <a:ext cx="902172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 smtClean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Obrigado!</a:t>
            </a:r>
            <a:endParaRPr lang="pt-BR" sz="2800" b="1" dirty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26179BDCA6A94C94D2AA96B1637D34" ma:contentTypeVersion="0" ma:contentTypeDescription="Crie um novo documento." ma:contentTypeScope="" ma:versionID="f6957231c9edb31f9264ec1623bd91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b358bd3c4937f8c29cf3e1e72186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E3CCC7-79A9-4054-9079-6A38DE5247FF}"/>
</file>

<file path=customXml/itemProps2.xml><?xml version="1.0" encoding="utf-8"?>
<ds:datastoreItem xmlns:ds="http://schemas.openxmlformats.org/officeDocument/2006/customXml" ds:itemID="{2716F2CB-96F0-4895-83A7-17266D087855}"/>
</file>

<file path=customXml/itemProps3.xml><?xml version="1.0" encoding="utf-8"?>
<ds:datastoreItem xmlns:ds="http://schemas.openxmlformats.org/officeDocument/2006/customXml" ds:itemID="{1392ED89-B33F-44D5-ADBD-6BD547A1FCF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2520</TotalTime>
  <Words>240</Words>
  <Application>Microsoft Office PowerPoint</Application>
  <PresentationFormat>Apresentação na tela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Breno Resende Coelho</dc:creator>
  <cp:lastModifiedBy>Geová Ferreira Queiroz</cp:lastModifiedBy>
  <cp:revision>223</cp:revision>
  <cp:lastPrinted>2017-01-17T20:27:33Z</cp:lastPrinted>
  <dcterms:created xsi:type="dcterms:W3CDTF">2016-11-23T18:16:06Z</dcterms:created>
  <dcterms:modified xsi:type="dcterms:W3CDTF">2017-06-30T21:19:02Z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0x0101006326179BDCA6A94C94D2AA96B1637D34</vt:lpwstr>
  </property>
</Properties>
</file>