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305" r:id="rId3"/>
    <p:sldId id="307" r:id="rId4"/>
    <p:sldId id="360" r:id="rId5"/>
    <p:sldId id="314" r:id="rId6"/>
    <p:sldId id="368" r:id="rId7"/>
    <p:sldId id="327" r:id="rId8"/>
    <p:sldId id="369" r:id="rId9"/>
    <p:sldId id="331" r:id="rId10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55E"/>
    <a:srgbClr val="8FAADC"/>
    <a:srgbClr val="A6A6A6"/>
    <a:srgbClr val="70AD47"/>
    <a:srgbClr val="DF6715"/>
    <a:srgbClr val="DD6616"/>
    <a:srgbClr val="1D8EA7"/>
    <a:srgbClr val="6FAD46"/>
    <a:srgbClr val="FDD966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Plan1!$A$2:$A$6</c:f>
              <c:strCache>
                <c:ptCount val="5"/>
                <c:pt idx="0">
                  <c:v>Não cadastrado</c:v>
                </c:pt>
                <c:pt idx="1">
                  <c:v>Em planejamento</c:v>
                </c:pt>
                <c:pt idx="2">
                  <c:v>Em análise</c:v>
                </c:pt>
                <c:pt idx="3">
                  <c:v>Em execução</c:v>
                </c:pt>
                <c:pt idx="4">
                  <c:v>Encerrado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17</c:v>
                </c:pt>
                <c:pt idx="1">
                  <c:v>12</c:v>
                </c:pt>
                <c:pt idx="2">
                  <c:v>1</c:v>
                </c:pt>
                <c:pt idx="3">
                  <c:v>14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Não cadastrado</c:v>
                </c:pt>
              </c:strCache>
            </c:strRef>
          </c:tx>
          <c:spPr>
            <a:solidFill>
              <a:srgbClr val="DF671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PGE</c:v>
                </c:pt>
                <c:pt idx="1">
                  <c:v>SEGOV</c:v>
                </c:pt>
                <c:pt idx="2">
                  <c:v>SAD</c:v>
                </c:pt>
                <c:pt idx="3">
                  <c:v>SEFAZ</c:v>
                </c:pt>
                <c:pt idx="4">
                  <c:v>CGE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3">
                  <c:v>4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Em preenchimento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PGE</c:v>
                </c:pt>
                <c:pt idx="1">
                  <c:v>SEGOV</c:v>
                </c:pt>
                <c:pt idx="2">
                  <c:v>SAD</c:v>
                </c:pt>
                <c:pt idx="3">
                  <c:v>SEFAZ</c:v>
                </c:pt>
                <c:pt idx="4">
                  <c:v>CGE</c:v>
                </c:pt>
              </c:strCache>
            </c:strRef>
          </c:cat>
          <c:val>
            <c:numRef>
              <c:f>Plan1!$C$2:$C$6</c:f>
              <c:numCache>
                <c:formatCode>General</c:formatCode>
                <c:ptCount val="5"/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Em análise</c:v>
                </c:pt>
              </c:strCache>
            </c:strRef>
          </c:tx>
          <c:spPr>
            <a:solidFill>
              <a:srgbClr val="E5C55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PGE</c:v>
                </c:pt>
                <c:pt idx="1">
                  <c:v>SEGOV</c:v>
                </c:pt>
                <c:pt idx="2">
                  <c:v>SAD</c:v>
                </c:pt>
                <c:pt idx="3">
                  <c:v>SEFAZ</c:v>
                </c:pt>
                <c:pt idx="4">
                  <c:v>CGE</c:v>
                </c:pt>
              </c:strCache>
            </c:strRef>
          </c:cat>
          <c:val>
            <c:numRef>
              <c:f>Plan1!$D$2:$D$6</c:f>
              <c:numCache>
                <c:formatCode>General</c:formatCode>
                <c:ptCount val="5"/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Em operação</c:v>
                </c:pt>
              </c:strCache>
            </c:strRef>
          </c:tx>
          <c:spPr>
            <a:solidFill>
              <a:srgbClr val="8FAADC"/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PGE</c:v>
                </c:pt>
                <c:pt idx="1">
                  <c:v>SEGOV</c:v>
                </c:pt>
                <c:pt idx="2">
                  <c:v>SAD</c:v>
                </c:pt>
                <c:pt idx="3">
                  <c:v>SEFAZ</c:v>
                </c:pt>
                <c:pt idx="4">
                  <c:v>CGE</c:v>
                </c:pt>
              </c:strCache>
            </c:strRef>
          </c:cat>
          <c:val>
            <c:numRef>
              <c:f>Plan1!$E$2:$E$6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Plan1!$F$1</c:f>
              <c:strCache>
                <c:ptCount val="1"/>
                <c:pt idx="0">
                  <c:v>Encerrado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PGE</c:v>
                </c:pt>
                <c:pt idx="1">
                  <c:v>SEGOV</c:v>
                </c:pt>
                <c:pt idx="2">
                  <c:v>SAD</c:v>
                </c:pt>
                <c:pt idx="3">
                  <c:v>SEFAZ</c:v>
                </c:pt>
                <c:pt idx="4">
                  <c:v>CGE</c:v>
                </c:pt>
              </c:strCache>
            </c:strRef>
          </c:cat>
          <c:val>
            <c:numRef>
              <c:f>Plan1!$F$2:$F$6</c:f>
              <c:numCache>
                <c:formatCode>General</c:formatCode>
                <c:ptCount val="5"/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21943608"/>
        <c:axId val="321947136"/>
      </c:barChart>
      <c:catAx>
        <c:axId val="32194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1947136"/>
        <c:crosses val="autoZero"/>
        <c:auto val="1"/>
        <c:lblAlgn val="ctr"/>
        <c:lblOffset val="100"/>
        <c:noMultiLvlLbl val="0"/>
      </c:catAx>
      <c:valAx>
        <c:axId val="321947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1943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30/06/2017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754213"/>
            <a:ext cx="9143999" cy="1122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EIXO GESTÃO</a:t>
            </a: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SAD/ SEFAZ/ SEGOV/ PGE/ CGE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7931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367691" y="5586284"/>
            <a:ext cx="8444218" cy="768615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 smtClean="0"/>
              <a:t>Reunião</a:t>
            </a:r>
            <a:r>
              <a:rPr lang="fr-FR" sz="1600" dirty="0" smtClean="0"/>
              <a:t> de </a:t>
            </a:r>
            <a:r>
              <a:rPr lang="fr-FR" sz="1600" dirty="0" err="1" smtClean="0"/>
              <a:t>Gestão</a:t>
            </a:r>
            <a:r>
              <a:rPr lang="fr-FR" sz="1600" dirty="0" smtClean="0"/>
              <a:t> </a:t>
            </a:r>
            <a:r>
              <a:rPr lang="fr-FR" sz="1600" dirty="0" err="1" smtClean="0"/>
              <a:t>Executiva</a:t>
            </a:r>
            <a:endParaRPr lang="fr-FR" sz="1600" dirty="0" smtClean="0"/>
          </a:p>
          <a:p>
            <a:pPr lvl="0" algn="ctr"/>
            <a:r>
              <a:rPr lang="fr-FR" sz="1200" dirty="0" smtClean="0"/>
              <a:t>(</a:t>
            </a:r>
            <a:r>
              <a:rPr lang="fr-FR" sz="1200" dirty="0" err="1" smtClean="0"/>
              <a:t>bimestral</a:t>
            </a:r>
            <a:r>
              <a:rPr lang="fr-FR" sz="1200" dirty="0" smtClean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3733" y="1681694"/>
            <a:ext cx="7886700" cy="36176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45 INICIATIVAS (classificação):</a:t>
            </a:r>
          </a:p>
          <a:p>
            <a:pPr>
              <a:lnSpc>
                <a:spcPct val="170000"/>
              </a:lnSpc>
            </a:pPr>
            <a:r>
              <a:rPr lang="pt-BR" dirty="0" smtClean="0">
                <a:solidFill>
                  <a:srgbClr val="0B89A7"/>
                </a:solidFill>
              </a:rPr>
              <a:t>Planos de Ação – 20;</a:t>
            </a:r>
          </a:p>
          <a:p>
            <a:pPr>
              <a:lnSpc>
                <a:spcPct val="170000"/>
              </a:lnSpc>
            </a:pPr>
            <a:r>
              <a:rPr lang="pt-BR" dirty="0" smtClean="0">
                <a:solidFill>
                  <a:srgbClr val="0B89A7"/>
                </a:solidFill>
              </a:rPr>
              <a:t>Projetos – 23;</a:t>
            </a:r>
          </a:p>
          <a:p>
            <a:pPr>
              <a:lnSpc>
                <a:spcPct val="170000"/>
              </a:lnSpc>
            </a:pPr>
            <a:r>
              <a:rPr lang="pt-BR" dirty="0" smtClean="0">
                <a:solidFill>
                  <a:srgbClr val="0B89A7"/>
                </a:solidFill>
              </a:rPr>
              <a:t>Processos – 02</a:t>
            </a:r>
            <a:endParaRPr lang="pt-BR" dirty="0">
              <a:solidFill>
                <a:srgbClr val="0B89A7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816651448"/>
              </p:ext>
            </p:extLst>
          </p:nvPr>
        </p:nvGraphicFramePr>
        <p:xfrm>
          <a:off x="2144745" y="2245809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DAS INICIATIVAS </a:t>
            </a:r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32"/>
          <p:cNvSpPr txBox="1"/>
          <p:nvPr/>
        </p:nvSpPr>
        <p:spPr>
          <a:xfrm>
            <a:off x="1710397" y="1330338"/>
            <a:ext cx="21903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A6A6A6"/>
                </a:solidFill>
                <a:latin typeface="Arial" charset="0"/>
                <a:ea typeface="Arial" charset="0"/>
                <a:cs typeface="Arial" charset="0"/>
              </a:rPr>
              <a:t>EM PREENCHIMENTO NO SISTEMA</a:t>
            </a:r>
          </a:p>
          <a:p>
            <a:pPr algn="ctr"/>
            <a:r>
              <a:rPr lang="pt-BR" sz="1600" dirty="0" smtClean="0">
                <a:solidFill>
                  <a:srgbClr val="A6A6A6"/>
                </a:solidFill>
                <a:latin typeface="Arial" charset="0"/>
                <a:ea typeface="Arial" charset="0"/>
                <a:cs typeface="Arial" charset="0"/>
              </a:rPr>
              <a:t>(Gerente da iniciativa)</a:t>
            </a:r>
            <a:endParaRPr lang="pt-BR" sz="1600" dirty="0">
              <a:solidFill>
                <a:srgbClr val="A6A6A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33"/>
          <p:cNvSpPr txBox="1"/>
          <p:nvPr/>
        </p:nvSpPr>
        <p:spPr>
          <a:xfrm>
            <a:off x="4044692" y="1595588"/>
            <a:ext cx="1449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</a:p>
          <a:p>
            <a:pPr algn="ctr"/>
            <a:r>
              <a:rPr lang="pt-BR" sz="16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pt-BR" sz="1600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SEGOV)</a:t>
            </a:r>
            <a:endParaRPr lang="pt-BR" sz="1600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34"/>
          <p:cNvSpPr txBox="1"/>
          <p:nvPr/>
        </p:nvSpPr>
        <p:spPr>
          <a:xfrm>
            <a:off x="5473842" y="1349366"/>
            <a:ext cx="2055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OPERAÇÃO NO SISTEMA</a:t>
            </a:r>
          </a:p>
          <a:p>
            <a:pPr algn="ctr"/>
            <a:r>
              <a:rPr lang="pt-BR" sz="1600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(Equipe da iniciativa)</a:t>
            </a:r>
            <a:endParaRPr lang="pt-BR" sz="1600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35"/>
          <p:cNvSpPr txBox="1"/>
          <p:nvPr/>
        </p:nvSpPr>
        <p:spPr>
          <a:xfrm>
            <a:off x="-41317" y="1330338"/>
            <a:ext cx="16609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pt-BR" sz="1600" dirty="0" smtClean="0"/>
              <a:t>NÃO CADASTRADO</a:t>
            </a:r>
          </a:p>
          <a:p>
            <a:pPr algn="ctr"/>
            <a:r>
              <a:rPr lang="pt-BR" sz="1600" b="0" dirty="0" smtClean="0"/>
              <a:t>(Gerente da iniciativa)</a:t>
            </a:r>
            <a:endParaRPr lang="pt-BR" sz="1600" b="0" dirty="0"/>
          </a:p>
        </p:txBody>
      </p:sp>
      <p:sp>
        <p:nvSpPr>
          <p:cNvPr id="17" name="Chevron 36"/>
          <p:cNvSpPr/>
          <p:nvPr/>
        </p:nvSpPr>
        <p:spPr>
          <a:xfrm>
            <a:off x="1582602" y="1677313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8" name="Chevron 37"/>
          <p:cNvSpPr/>
          <p:nvPr/>
        </p:nvSpPr>
        <p:spPr>
          <a:xfrm>
            <a:off x="3824055" y="1677312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9" name="Chevron 38"/>
          <p:cNvSpPr/>
          <p:nvPr/>
        </p:nvSpPr>
        <p:spPr>
          <a:xfrm>
            <a:off x="5490440" y="1677312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174489"/>
              </a:solidFill>
            </a:endParaRPr>
          </a:p>
        </p:txBody>
      </p:sp>
      <p:sp>
        <p:nvSpPr>
          <p:cNvPr id="20" name="Chevron 38"/>
          <p:cNvSpPr/>
          <p:nvPr/>
        </p:nvSpPr>
        <p:spPr>
          <a:xfrm>
            <a:off x="7276254" y="1677312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174489"/>
              </a:solidFill>
            </a:endParaRPr>
          </a:p>
        </p:txBody>
      </p:sp>
      <p:sp>
        <p:nvSpPr>
          <p:cNvPr id="21" name="TextBox 33"/>
          <p:cNvSpPr txBox="1"/>
          <p:nvPr/>
        </p:nvSpPr>
        <p:spPr>
          <a:xfrm>
            <a:off x="7500902" y="1644752"/>
            <a:ext cx="1561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70AD47"/>
                </a:solidFill>
                <a:latin typeface="Arial" charset="0"/>
                <a:ea typeface="Arial" charset="0"/>
                <a:cs typeface="Arial" charset="0"/>
              </a:rPr>
              <a:t>ENCERRADO</a:t>
            </a:r>
          </a:p>
        </p:txBody>
      </p: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DAS INICIATIVAS </a:t>
            </a:r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0397" y="1330338"/>
            <a:ext cx="21903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A6A6A6"/>
                </a:solidFill>
                <a:latin typeface="Arial" charset="0"/>
                <a:ea typeface="Arial" charset="0"/>
                <a:cs typeface="Arial" charset="0"/>
              </a:rPr>
              <a:t>EM PREENCHIMENTO NO SISTEMA</a:t>
            </a:r>
          </a:p>
          <a:p>
            <a:pPr algn="ctr"/>
            <a:r>
              <a:rPr lang="pt-BR" sz="1600" dirty="0" smtClean="0">
                <a:solidFill>
                  <a:srgbClr val="A6A6A6"/>
                </a:solidFill>
                <a:latin typeface="Arial" charset="0"/>
                <a:ea typeface="Arial" charset="0"/>
                <a:cs typeface="Arial" charset="0"/>
              </a:rPr>
              <a:t>(Gerente da iniciativa)</a:t>
            </a:r>
            <a:endParaRPr lang="pt-BR" sz="1600" dirty="0">
              <a:solidFill>
                <a:srgbClr val="A6A6A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4692" y="1595588"/>
            <a:ext cx="1449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</a:p>
          <a:p>
            <a:pPr algn="ctr"/>
            <a:r>
              <a:rPr lang="pt-BR" sz="16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pt-BR" sz="1600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SEGOV)</a:t>
            </a:r>
            <a:endParaRPr lang="pt-BR" sz="1600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73842" y="1349366"/>
            <a:ext cx="2055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OPERAÇÃO NO SISTEMA</a:t>
            </a:r>
          </a:p>
          <a:p>
            <a:pPr algn="ctr"/>
            <a:r>
              <a:rPr lang="pt-BR" sz="1600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(Equipe da iniciativa)</a:t>
            </a:r>
            <a:endParaRPr lang="pt-BR" sz="1600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41317" y="1330338"/>
            <a:ext cx="16609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pt-BR" sz="1600" dirty="0" smtClean="0"/>
              <a:t>NÃO CADASTRADO</a:t>
            </a:r>
          </a:p>
          <a:p>
            <a:pPr algn="ctr"/>
            <a:r>
              <a:rPr lang="pt-BR" sz="1600" b="0" dirty="0" smtClean="0"/>
              <a:t>(Gerente da iniciativa)</a:t>
            </a:r>
            <a:endParaRPr lang="pt-BR" sz="1600" b="0" dirty="0"/>
          </a:p>
        </p:txBody>
      </p:sp>
      <p:sp>
        <p:nvSpPr>
          <p:cNvPr id="37" name="Chevron 36"/>
          <p:cNvSpPr/>
          <p:nvPr/>
        </p:nvSpPr>
        <p:spPr>
          <a:xfrm>
            <a:off x="1582602" y="1677313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38" name="Chevron 37"/>
          <p:cNvSpPr/>
          <p:nvPr/>
        </p:nvSpPr>
        <p:spPr>
          <a:xfrm>
            <a:off x="3824055" y="1677312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39" name="Chevron 38"/>
          <p:cNvSpPr/>
          <p:nvPr/>
        </p:nvSpPr>
        <p:spPr>
          <a:xfrm>
            <a:off x="5490440" y="1677312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174489"/>
              </a:solidFill>
            </a:endParaRP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789328906"/>
              </p:ext>
            </p:extLst>
          </p:nvPr>
        </p:nvGraphicFramePr>
        <p:xfrm>
          <a:off x="799070" y="2361139"/>
          <a:ext cx="7315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hevron 38"/>
          <p:cNvSpPr/>
          <p:nvPr/>
        </p:nvSpPr>
        <p:spPr>
          <a:xfrm>
            <a:off x="7276254" y="1677312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174489"/>
              </a:solidFill>
            </a:endParaRPr>
          </a:p>
        </p:txBody>
      </p:sp>
      <p:sp>
        <p:nvSpPr>
          <p:cNvPr id="13" name="TextBox 33"/>
          <p:cNvSpPr txBox="1"/>
          <p:nvPr/>
        </p:nvSpPr>
        <p:spPr>
          <a:xfrm>
            <a:off x="7500902" y="1644752"/>
            <a:ext cx="1561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70AD47"/>
                </a:solidFill>
                <a:latin typeface="Arial" charset="0"/>
                <a:ea typeface="Arial" charset="0"/>
                <a:cs typeface="Arial" charset="0"/>
              </a:rPr>
              <a:t>ENCERRADO</a:t>
            </a:r>
          </a:p>
        </p:txBody>
      </p:sp>
    </p:spTree>
    <p:extLst>
      <p:ext uri="{BB962C8B-B14F-4D97-AF65-F5344CB8AC3E}">
        <p14:creationId xmlns:p14="http://schemas.microsoft.com/office/powerpoint/2010/main" val="20407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pt-BR" dirty="0" smtClean="0">
                <a:solidFill>
                  <a:srgbClr val="70AD47"/>
                </a:solidFill>
              </a:rPr>
              <a:t>Instabilidade do sistema SE Suíte – infraestrutura de tecnologia do Estado</a:t>
            </a:r>
            <a:r>
              <a:rPr lang="pt-BR" dirty="0" smtClean="0">
                <a:solidFill>
                  <a:srgbClr val="70AD47"/>
                </a:solidFill>
              </a:rPr>
              <a:t>;</a:t>
            </a:r>
          </a:p>
          <a:p>
            <a:r>
              <a:rPr lang="pt-BR" dirty="0">
                <a:solidFill>
                  <a:srgbClr val="70AD47"/>
                </a:solidFill>
              </a:rPr>
              <a:t>Disponibilidade da equipe SGE para </a:t>
            </a:r>
            <a:r>
              <a:rPr lang="pt-BR" dirty="0" smtClean="0">
                <a:solidFill>
                  <a:srgbClr val="70AD47"/>
                </a:solidFill>
              </a:rPr>
              <a:t>auxílio</a:t>
            </a:r>
            <a:endParaRPr lang="pt-BR" dirty="0">
              <a:solidFill>
                <a:srgbClr val="70AD47"/>
              </a:solidFill>
            </a:endParaRPr>
          </a:p>
          <a:p>
            <a:r>
              <a:rPr lang="pt-BR" dirty="0" smtClean="0">
                <a:solidFill>
                  <a:srgbClr val="70AD47"/>
                </a:solidFill>
              </a:rPr>
              <a:t>Gestor </a:t>
            </a:r>
            <a:r>
              <a:rPr lang="pt-BR" dirty="0">
                <a:solidFill>
                  <a:srgbClr val="70AD47"/>
                </a:solidFill>
              </a:rPr>
              <a:t>não tem acesso </a:t>
            </a:r>
            <a:r>
              <a:rPr lang="pt-BR" dirty="0" smtClean="0">
                <a:solidFill>
                  <a:srgbClr val="70AD47"/>
                </a:solidFill>
              </a:rPr>
              <a:t>a todas as informações para cadastro no sistema;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Agenda concorrida do </a:t>
            </a:r>
            <a:r>
              <a:rPr lang="pt-BR" dirty="0">
                <a:solidFill>
                  <a:srgbClr val="70AD47"/>
                </a:solidFill>
              </a:rPr>
              <a:t>gerente (priorização).</a:t>
            </a: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237604" y="911043"/>
            <a:ext cx="7169003" cy="8271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Exemplo de iniciativa em execução (</a:t>
            </a:r>
            <a:r>
              <a:rPr lang="pt-BR" sz="2800" b="1" i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case</a:t>
            </a:r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):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2894657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16965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16965A"/>
                </a:solidFill>
              </a:rPr>
              <a:t>Processo (PGE)</a:t>
            </a:r>
            <a:endParaRPr lang="pt-BR" dirty="0" smtClean="0">
              <a:solidFill>
                <a:srgbClr val="16965A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700" dirty="0" smtClean="0">
                <a:solidFill>
                  <a:srgbClr val="16965A"/>
                </a:solidFill>
              </a:rPr>
              <a:t>       Expandir a cobrança de créditos fiscais por meio do protesto extrajudicial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700" dirty="0" smtClean="0">
                <a:solidFill>
                  <a:srgbClr val="16965A"/>
                </a:solidFill>
              </a:rPr>
              <a:t> 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6965A"/>
                </a:solidFill>
              </a:rPr>
              <a:t>Projeto (</a:t>
            </a:r>
            <a:r>
              <a:rPr lang="pt-BR" dirty="0" err="1" smtClean="0">
                <a:solidFill>
                  <a:srgbClr val="16965A"/>
                </a:solidFill>
              </a:rPr>
              <a:t>Segov</a:t>
            </a:r>
            <a:r>
              <a:rPr lang="pt-BR" dirty="0" smtClean="0">
                <a:solidFill>
                  <a:srgbClr val="16965A"/>
                </a:solidFill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700" dirty="0">
                <a:solidFill>
                  <a:srgbClr val="16965A"/>
                </a:solidFill>
              </a:rPr>
              <a:t>       Desenvolver o sistema integrado de Ouvidoria dos serviços de           regulação - </a:t>
            </a:r>
            <a:r>
              <a:rPr lang="pt-BR" sz="2700" dirty="0" err="1">
                <a:solidFill>
                  <a:srgbClr val="16965A"/>
                </a:solidFill>
              </a:rPr>
              <a:t>eOuvidoria</a:t>
            </a:r>
            <a:endParaRPr lang="pt-BR" sz="2700" dirty="0">
              <a:solidFill>
                <a:srgbClr val="16965A"/>
              </a:solidFill>
            </a:endParaRP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283865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Obrigado!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E3CCC7-79A9-4054-9079-6A38DE5247FF}"/>
</file>

<file path=customXml/itemProps2.xml><?xml version="1.0" encoding="utf-8"?>
<ds:datastoreItem xmlns:ds="http://schemas.openxmlformats.org/officeDocument/2006/customXml" ds:itemID="{2716F2CB-96F0-4895-83A7-17266D087855}"/>
</file>

<file path=customXml/itemProps3.xml><?xml version="1.0" encoding="utf-8"?>
<ds:datastoreItem xmlns:ds="http://schemas.openxmlformats.org/officeDocument/2006/customXml" ds:itemID="{1392ED89-B33F-44D5-ADBD-6BD547A1FCF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2520</TotalTime>
  <Words>240</Words>
  <Application>Microsoft Office PowerPoint</Application>
  <PresentationFormat>Apresentação na tela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Geová Ferreira Queiroz</cp:lastModifiedBy>
  <cp:revision>223</cp:revision>
  <cp:lastPrinted>2017-01-17T20:27:33Z</cp:lastPrinted>
  <dcterms:created xsi:type="dcterms:W3CDTF">2016-11-23T18:16:06Z</dcterms:created>
  <dcterms:modified xsi:type="dcterms:W3CDTF">2017-06-30T21:19:02Z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