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2.xml" ContentType="application/vnd.ms-office.chartstyle+xml"/>
  <Override PartName="/ppt/charts/colors2.xml" ContentType="application/vnd.ms-office.chartcolorstyle+xml"/>
  <Override PartName="/ppt/charts/colors1.xml" ContentType="application/vnd.ms-office.chartcolorstyle+xml"/>
  <Override PartName="/ppt/charts/style1.xml" ContentType="application/vnd.ms-office.chartstyle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9" r:id="rId2"/>
    <p:sldId id="305" r:id="rId3"/>
    <p:sldId id="307" r:id="rId4"/>
    <p:sldId id="354" r:id="rId5"/>
    <p:sldId id="314" r:id="rId6"/>
    <p:sldId id="327" r:id="rId7"/>
    <p:sldId id="330" r:id="rId8"/>
    <p:sldId id="358" r:id="rId9"/>
    <p:sldId id="361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31" r:id="rId18"/>
    <p:sldId id="370" r:id="rId19"/>
    <p:sldId id="371" r:id="rId20"/>
  </p:sldIdLst>
  <p:sldSz cx="9144000" cy="6858000" type="screen4x3"/>
  <p:notesSz cx="6735763" cy="98663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6616"/>
    <a:srgbClr val="1D8EA7"/>
    <a:srgbClr val="6FAD46"/>
    <a:srgbClr val="8FAADC"/>
    <a:srgbClr val="E5C55E"/>
    <a:srgbClr val="70AD47"/>
    <a:srgbClr val="FDD966"/>
    <a:srgbClr val="DF6715"/>
    <a:srgbClr val="174489"/>
    <a:srgbClr val="FF3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82" autoAdjust="0"/>
    <p:restoredTop sz="94660"/>
  </p:normalViewPr>
  <p:slideViewPr>
    <p:cSldViewPr snapToGrid="0">
      <p:cViewPr>
        <p:scale>
          <a:sx n="81" d="100"/>
          <a:sy n="81" d="100"/>
        </p:scale>
        <p:origin x="-9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20" d="100"/>
        <a:sy n="220" d="100"/>
      </p:scale>
      <p:origin x="0" y="-136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899"/>
          <c:y val="0.105782184289065"/>
          <c:w val="0.64070488845144302"/>
          <c:h val="0.77457328668657599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DD661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6FAD4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Plan1!$A$2:$A$5</c:f>
              <c:strCache>
                <c:ptCount val="4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  <c:pt idx="3">
                  <c:v>Encerramento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899"/>
          <c:y val="0.105782184289065"/>
          <c:w val="0.64070488845144302"/>
          <c:h val="0.77457328668657599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DD661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6FAD4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Plan1!$A$2:$A$5</c:f>
              <c:strCache>
                <c:ptCount val="4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  <c:pt idx="3">
                  <c:v>Encerramento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899"/>
          <c:y val="0.105782184289065"/>
          <c:w val="0.64070488845144302"/>
          <c:h val="0.77457328668657599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DD661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6FAD4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Plan1!$A$2:$A$5</c:f>
              <c:strCache>
                <c:ptCount val="4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  <c:pt idx="3">
                  <c:v>Encerramento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79753-B525-478D-AEDC-9FCFC38CA108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4B9FF-2A4F-4A25-A873-B80197CB6B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200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83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07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923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931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72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73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66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5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86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26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63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03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-2" y="3927211"/>
            <a:ext cx="9143999" cy="1563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SECRETARIA DE ESTADO DE CULTURA E CIDADANIA</a:t>
            </a:r>
          </a:p>
          <a:p>
            <a:pPr>
              <a:lnSpc>
                <a:spcPct val="100000"/>
              </a:lnSpc>
            </a:pPr>
            <a:endParaRPr lang="pt-BR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Junho de 2017</a:t>
            </a: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12110" y="2444292"/>
            <a:ext cx="671977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54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REUNIÃO MENSAL</a:t>
            </a:r>
          </a:p>
        </p:txBody>
      </p:sp>
    </p:spTree>
    <p:extLst>
      <p:ext uri="{BB962C8B-B14F-4D97-AF65-F5344CB8AC3E}">
        <p14:creationId xmlns:p14="http://schemas.microsoft.com/office/powerpoint/2010/main" val="323186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07978" y="1214036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ENTREGA: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 dias de programação artística variada no município de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Corumbá.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16965A"/>
                </a:solidFill>
              </a:rPr>
              <a:t>Realizar o Festival América do Sul</a:t>
            </a:r>
          </a:p>
          <a:p>
            <a:pPr algn="l"/>
            <a:r>
              <a:rPr lang="pt-BR" sz="2800" b="1" dirty="0" smtClean="0">
                <a:solidFill>
                  <a:srgbClr val="16965A"/>
                </a:solidFill>
              </a:rPr>
              <a:t> 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842141"/>
            <a:ext cx="4018208" cy="3429870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Edição Especial em comemoração aos 40 ANOS de MS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87911" y="2785473"/>
            <a:ext cx="4018208" cy="348653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Não avançou na 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alimentação das informações no 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sistema, tendo em vista a indefinição das atividades, bem como o cronograma.</a:t>
            </a:r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40810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Cristina Moura </a:t>
            </a:r>
            <a:endParaRPr lang="pt-BR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33321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174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246415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1: Apoio financeiro e estrutural ao carnaval de rua de 30 municípios do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interior</a:t>
            </a:r>
          </a:p>
          <a:p>
            <a:pPr algn="l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2: Apoio financeiro a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escolas de samba e blocos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carnavalescos.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16965A"/>
                </a:solidFill>
              </a:rPr>
              <a:t>Viabilizar o Carnaval 2018 </a:t>
            </a: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958238" y="236612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Melly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Sena</a:t>
            </a:r>
            <a:endParaRPr lang="pt-BR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91" y="2393670"/>
            <a:ext cx="517847" cy="35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de cantos arredondados 9"/>
          <p:cNvSpPr/>
          <p:nvPr/>
        </p:nvSpPr>
        <p:spPr>
          <a:xfrm>
            <a:off x="4789595" y="3044923"/>
            <a:ext cx="4122585" cy="3421997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b="1" dirty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</a:rPr>
              <a:t>Definição de quantas escolas e blocos serão apoiados em 2018</a:t>
            </a:r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pt-B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Picture 2" descr="Image result for ATENÇÃO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0316" y="2842141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de cantos arredondados 11"/>
          <p:cNvSpPr/>
          <p:nvPr/>
        </p:nvSpPr>
        <p:spPr>
          <a:xfrm>
            <a:off x="408866" y="3096390"/>
            <a:ext cx="4180547" cy="3267062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algn="ctr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3113" y="2810305"/>
            <a:ext cx="706482" cy="64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841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594630"/>
            <a:ext cx="8965805" cy="465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1: Aumentar em 30% o número de Organismos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Políticas Públicas para Mulheres no interior do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Estado (Considerando o total de 27 </a:t>
            </a:r>
            <a:r>
              <a:rPr lang="pt-B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OPMs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em Dez/2016)</a:t>
            </a:r>
          </a:p>
          <a:p>
            <a:pPr algn="l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2: Envolver 50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dos munícipios em campanhas diversas no decorrer do ano.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>
                <a:solidFill>
                  <a:srgbClr val="16965A"/>
                </a:solidFill>
              </a:rPr>
              <a:t>Interiorizar e fortalecer no interior do Estado os Organismos de Políticas para as Mulheres</a:t>
            </a:r>
            <a:endParaRPr lang="pt-BR" sz="2600" b="1" dirty="0">
              <a:solidFill>
                <a:srgbClr val="16965A"/>
              </a:solidFill>
            </a:endParaRP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831944" y="3060031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Rosana</a:t>
            </a:r>
            <a:endParaRPr lang="pt-BR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97" y="3058342"/>
            <a:ext cx="517847" cy="35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de cantos arredondados 9"/>
          <p:cNvSpPr/>
          <p:nvPr/>
        </p:nvSpPr>
        <p:spPr>
          <a:xfrm>
            <a:off x="4789595" y="3459219"/>
            <a:ext cx="4122585" cy="2804919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b="1" dirty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Problemas no acesso ao SE Suíte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Aguardando a gerente comparecer a SEGOV para alimentar o sistema com as informações da iniciativa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Picture 2" descr="Image result for ATENÇÃO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948" y="3235937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de cantos arredondados 11"/>
          <p:cNvSpPr/>
          <p:nvPr/>
        </p:nvSpPr>
        <p:spPr>
          <a:xfrm>
            <a:off x="336680" y="3518753"/>
            <a:ext cx="4180547" cy="2590449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algn="ctr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3113" y="3235937"/>
            <a:ext cx="706482" cy="64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596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25963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ENTREGA: Realização do Festival Jovem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Show com inscrição de no mínimo 500 participantes.</a:t>
            </a:r>
            <a:endParaRPr lang="pt-BR" sz="23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429171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16965A"/>
                </a:solidFill>
              </a:rPr>
              <a:t>Realizar o Festival Jovem Show</a:t>
            </a:r>
            <a:r>
              <a:rPr lang="pt-BR" sz="2800" b="1" dirty="0" smtClean="0">
                <a:solidFill>
                  <a:srgbClr val="16965A"/>
                </a:solidFill>
              </a:rPr>
              <a:t/>
            </a:r>
            <a:br>
              <a:rPr lang="pt-BR" sz="2800" b="1" dirty="0" smtClean="0">
                <a:solidFill>
                  <a:srgbClr val="16965A"/>
                </a:solidFill>
              </a:rPr>
            </a:br>
            <a:endParaRPr lang="pt-BR" sz="2800" b="1" dirty="0" smtClean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965024"/>
            <a:ext cx="4018208" cy="3306986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87911" y="2965023"/>
            <a:ext cx="4018208" cy="3306987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Após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análise e recomendação de ajustes no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cronograma o gerente não reencaminhou para aprovação da fase de planejamento.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43" y="2520842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0235" y="2704203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839620" y="2298751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Diego Mariano da Silva Souza</a:t>
            </a: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13" y="2246001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341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1" y="1320636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1: </a:t>
            </a: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 mil jovens atendidos com palestras sobre saúde e prevenção contra o uso de álcool e outras drogas </a:t>
            </a:r>
          </a:p>
          <a:p>
            <a:pPr algn="just"/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2: </a:t>
            </a: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Capacitação sobre empreendedorismo para 200 jovens</a:t>
            </a:r>
          </a:p>
          <a:p>
            <a:pPr algn="just"/>
            <a:endParaRPr lang="pt-B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17030" y="180977"/>
            <a:ext cx="7385739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50" b="1" dirty="0">
                <a:solidFill>
                  <a:srgbClr val="16965A"/>
                </a:solidFill>
              </a:rPr>
              <a:t>Fomentar a qualidade de vida do jovem e seu desenvolvimento para o mercado de trabalho</a:t>
            </a:r>
          </a:p>
          <a:p>
            <a:pPr algn="l"/>
            <a:r>
              <a:rPr lang="pt-BR" sz="2800" b="1" dirty="0">
                <a:solidFill>
                  <a:srgbClr val="16965A"/>
                </a:solidFill>
              </a:rPr>
              <a:t/>
            </a:r>
            <a:br>
              <a:rPr lang="pt-BR" sz="2800" b="1" dirty="0">
                <a:solidFill>
                  <a:srgbClr val="16965A"/>
                </a:solidFill>
              </a:rPr>
            </a:br>
            <a:endParaRPr lang="pt-BR" b="1" dirty="0" smtClean="0">
              <a:solidFill>
                <a:srgbClr val="16965A"/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08867" y="3320662"/>
            <a:ext cx="4018208" cy="29513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fomento a qualidade de vida dos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jovens acontecerá junto com a Caravana da Saúde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 desenvolvimento para o mercado acontecerá em parceria com o SEBRAE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4687911" y="3320662"/>
            <a:ext cx="4018208" cy="29513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alimentação das informações da iniciativa no sistema não avançou;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505" y="3192871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1429" y="3059962"/>
            <a:ext cx="706482" cy="648914"/>
          </a:xfrm>
          <a:prstGeom prst="rect">
            <a:avLst/>
          </a:prstGeom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1041852" y="2602203"/>
            <a:ext cx="5557252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Diego Mariano da Silva Souza</a:t>
            </a:r>
          </a:p>
        </p:txBody>
      </p:sp>
      <p:pic>
        <p:nvPicPr>
          <p:cNvPr id="11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67" y="2543811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291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256028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ENTREGA: Lançamento de Editais para projetos de cultura no valor total de R$ 7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milhões. 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16965A"/>
                </a:solidFill>
              </a:rPr>
              <a:t>Financiar </a:t>
            </a:r>
            <a:r>
              <a:rPr lang="pt-BR" sz="3200" b="1" dirty="0" smtClean="0">
                <a:solidFill>
                  <a:srgbClr val="16965A"/>
                </a:solidFill>
              </a:rPr>
              <a:t>Projetos Culturais</a:t>
            </a:r>
            <a:endParaRPr lang="pt-BR" sz="3200" b="1" dirty="0">
              <a:solidFill>
                <a:srgbClr val="16965A"/>
              </a:solidFill>
            </a:endParaRPr>
          </a:p>
          <a:p>
            <a:pPr algn="l"/>
            <a:r>
              <a:rPr lang="pt-BR" sz="2800" b="1" dirty="0">
                <a:solidFill>
                  <a:srgbClr val="16965A"/>
                </a:solidFill>
              </a:rPr>
              <a:t/>
            </a:r>
            <a:br>
              <a:rPr lang="pt-BR" sz="2800" b="1" dirty="0">
                <a:solidFill>
                  <a:srgbClr val="16965A"/>
                </a:solidFill>
              </a:rPr>
            </a:b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6" y="2704563"/>
            <a:ext cx="4108049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pPr algn="just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Fevereiro: Som da Concha (R$ 252.000,00)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Março: Boca de Cena        (R$ 150.000,00)</a:t>
            </a:r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87911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ATENÇÃO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alimentação das informações da iniciativa no sistema não avançou;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137644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Ricardo Maia dos Santos</a:t>
            </a:r>
            <a:endParaRPr lang="pt-BR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062758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063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34324" y="952904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1: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Show de aniversário de 40 anos do Estado.</a:t>
            </a:r>
          </a:p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2: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Selo “MS 40 anos”.</a:t>
            </a:r>
          </a:p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ENTRTEGA 3: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 livros publicados sobre história, arte e cultura do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Estado.</a:t>
            </a:r>
          </a:p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4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40 homenagens a artistas regionais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realizadas.</a:t>
            </a:r>
          </a:p>
          <a:p>
            <a:pPr algn="l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5: 40 eventos (feiras, oficinas, exposições, festas, festivais) apoiados pelo Estado com a marca “40 anos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”.</a:t>
            </a:r>
          </a:p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6: 40 shows e festivais no interior do Estado e na periferia de Campo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Grande.</a:t>
            </a: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4324" y="85422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16965A"/>
                </a:solidFill>
              </a:rPr>
              <a:t>Realizar o programa "MS 40 anos”</a:t>
            </a:r>
          </a:p>
          <a:p>
            <a:pPr algn="l"/>
            <a:r>
              <a:rPr lang="pt-BR" sz="2800" b="1" dirty="0">
                <a:solidFill>
                  <a:srgbClr val="16965A"/>
                </a:solidFill>
              </a:rPr>
              <a:t/>
            </a:r>
            <a:br>
              <a:rPr lang="pt-BR" sz="2800" b="1" dirty="0">
                <a:solidFill>
                  <a:srgbClr val="16965A"/>
                </a:solidFill>
              </a:rPr>
            </a:b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585913" y="3886908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Edgar Nazareth  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4" y="3878834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de cantos arredondados 5"/>
          <p:cNvSpPr/>
          <p:nvPr/>
        </p:nvSpPr>
        <p:spPr>
          <a:xfrm>
            <a:off x="364006" y="4450221"/>
            <a:ext cx="3596463" cy="1928547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Comemoração dos 40 anos de criação do Estado de 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6634" y="4284966"/>
            <a:ext cx="706482" cy="648914"/>
          </a:xfrm>
          <a:prstGeom prst="rect">
            <a:avLst/>
          </a:prstGeom>
        </p:spPr>
      </p:pic>
      <p:sp>
        <p:nvSpPr>
          <p:cNvPr id="8" name="Retângulo de cantos arredondados 7"/>
          <p:cNvSpPr/>
          <p:nvPr/>
        </p:nvSpPr>
        <p:spPr>
          <a:xfrm>
            <a:off x="4448180" y="4438609"/>
            <a:ext cx="3975462" cy="1940159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Aguardando definição das entregas pelo Governador</a:t>
            </a:r>
          </a:p>
        </p:txBody>
      </p:sp>
      <p:pic>
        <p:nvPicPr>
          <p:cNvPr id="9" name="Picture 2" descr="Image result for ATENÇÃO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642" y="4284966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309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61137" y="3046470"/>
            <a:ext cx="9021726" cy="765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000" b="1" dirty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Obrigado</a:t>
            </a:r>
            <a:endParaRPr lang="pt-BR" sz="2800" b="1" dirty="0">
              <a:solidFill>
                <a:srgbClr val="16965A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5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455" y="1825625"/>
            <a:ext cx="6197089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140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7" y="2091531"/>
            <a:ext cx="6600825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546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90" y="1673534"/>
            <a:ext cx="8444218" cy="4681365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912760"/>
            <a:ext cx="7886700" cy="1090202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Mapa Estratégico</a:t>
            </a:r>
            <a:endParaRPr lang="pt-BR" b="1" dirty="0">
              <a:solidFill>
                <a:srgbClr val="0B89A7"/>
              </a:solidFill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6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Conector reto 26"/>
          <p:cNvCxnSpPr/>
          <p:nvPr/>
        </p:nvCxnSpPr>
        <p:spPr>
          <a:xfrm>
            <a:off x="4705018" y="1496855"/>
            <a:ext cx="0" cy="45307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/>
          <p:nvPr/>
        </p:nvCxnSpPr>
        <p:spPr>
          <a:xfrm>
            <a:off x="551285" y="5177432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to 52"/>
          <p:cNvCxnSpPr/>
          <p:nvPr/>
        </p:nvCxnSpPr>
        <p:spPr>
          <a:xfrm>
            <a:off x="551285" y="4340173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/>
          <p:nvPr/>
        </p:nvCxnSpPr>
        <p:spPr>
          <a:xfrm>
            <a:off x="551285" y="3550791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>
            <a:off x="551285" y="2771504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ixaDeTexto 55"/>
          <p:cNvSpPr txBox="1"/>
          <p:nvPr/>
        </p:nvSpPr>
        <p:spPr>
          <a:xfrm>
            <a:off x="358335" y="5424135"/>
            <a:ext cx="1170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Gerente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191720" y="4513825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Ponto Focal</a:t>
            </a:r>
          </a:p>
        </p:txBody>
      </p:sp>
      <p:sp>
        <p:nvSpPr>
          <p:cNvPr id="58" name="Retângulo de cantos arredondados 57"/>
          <p:cNvSpPr/>
          <p:nvPr/>
        </p:nvSpPr>
        <p:spPr>
          <a:xfrm>
            <a:off x="1564884" y="5224240"/>
            <a:ext cx="1539651" cy="803329"/>
          </a:xfrm>
          <a:prstGeom prst="roundRect">
            <a:avLst/>
          </a:prstGeom>
          <a:solidFill>
            <a:srgbClr val="1D8EA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Preenchimento </a:t>
            </a:r>
            <a:r>
              <a:rPr lang="pt-BR" sz="1600" b="1" dirty="0" smtClean="0"/>
              <a:t>contínuo </a:t>
            </a:r>
            <a:endParaRPr lang="pt-BR" sz="1400" b="1" dirty="0" smtClean="0"/>
          </a:p>
          <a:p>
            <a:pPr algn="ctr"/>
            <a:r>
              <a:rPr lang="pt-BR" sz="1400" dirty="0" smtClean="0"/>
              <a:t>no sistema</a:t>
            </a:r>
            <a:endParaRPr lang="pt-BR" sz="1400" dirty="0"/>
          </a:p>
        </p:txBody>
      </p:sp>
      <p:sp>
        <p:nvSpPr>
          <p:cNvPr id="59" name="Retângulo de cantos arredondados 58"/>
          <p:cNvSpPr/>
          <p:nvPr/>
        </p:nvSpPr>
        <p:spPr>
          <a:xfrm>
            <a:off x="3338524" y="3686844"/>
            <a:ext cx="1181644" cy="2340725"/>
          </a:xfrm>
          <a:prstGeom prst="roundRect">
            <a:avLst/>
          </a:prstGeom>
          <a:solidFill>
            <a:srgbClr val="108EA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Rodada de </a:t>
            </a:r>
            <a:r>
              <a:rPr lang="pt-BR" sz="1400" i="1" dirty="0"/>
              <a:t>feedback</a:t>
            </a:r>
            <a:r>
              <a:rPr lang="pt-BR" sz="1400" dirty="0"/>
              <a:t> </a:t>
            </a:r>
            <a:r>
              <a:rPr lang="pt-BR" sz="1400" dirty="0" smtClean="0"/>
              <a:t>mensal</a:t>
            </a:r>
          </a:p>
          <a:p>
            <a:pPr algn="ctr"/>
            <a:r>
              <a:rPr lang="pt-BR" sz="1400" dirty="0" smtClean="0"/>
              <a:t>por </a:t>
            </a:r>
            <a:r>
              <a:rPr lang="pt-BR" sz="1400" dirty="0"/>
              <a:t>iniciativa</a:t>
            </a:r>
          </a:p>
        </p:txBody>
      </p:sp>
      <p:sp>
        <p:nvSpPr>
          <p:cNvPr id="60" name="Retângulo de cantos arredondados 59"/>
          <p:cNvSpPr/>
          <p:nvPr/>
        </p:nvSpPr>
        <p:spPr>
          <a:xfrm>
            <a:off x="4941236" y="2955889"/>
            <a:ext cx="1310928" cy="3071680"/>
          </a:xfrm>
          <a:prstGeom prst="roundRect">
            <a:avLst/>
          </a:prstGeom>
          <a:solidFill>
            <a:srgbClr val="9BB72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/>
              <a:t>Reunião </a:t>
            </a:r>
            <a:r>
              <a:rPr lang="pt-BR" sz="1600" dirty="0" smtClean="0"/>
              <a:t>mensal por Secretaria</a:t>
            </a:r>
            <a:endParaRPr lang="pt-BR" sz="1600" dirty="0"/>
          </a:p>
        </p:txBody>
      </p:sp>
      <p:sp>
        <p:nvSpPr>
          <p:cNvPr id="61" name="Retângulo de cantos arredondados 60"/>
          <p:cNvSpPr/>
          <p:nvPr/>
        </p:nvSpPr>
        <p:spPr>
          <a:xfrm>
            <a:off x="6704561" y="2211436"/>
            <a:ext cx="1436409" cy="1327926"/>
          </a:xfrm>
          <a:prstGeom prst="roundRect">
            <a:avLst/>
          </a:prstGeom>
          <a:solidFill>
            <a:srgbClr val="409A4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1600" dirty="0" err="1" smtClean="0"/>
              <a:t>Reunião</a:t>
            </a:r>
            <a:r>
              <a:rPr lang="fr-FR" sz="1600" dirty="0" smtClean="0"/>
              <a:t> de </a:t>
            </a:r>
            <a:r>
              <a:rPr lang="fr-FR" sz="1600" dirty="0" err="1" smtClean="0"/>
              <a:t>Gestão</a:t>
            </a:r>
            <a:r>
              <a:rPr lang="fr-FR" sz="1600" dirty="0" smtClean="0"/>
              <a:t> </a:t>
            </a:r>
            <a:r>
              <a:rPr lang="fr-FR" sz="1600" dirty="0" err="1" smtClean="0"/>
              <a:t>Executiva</a:t>
            </a:r>
            <a:endParaRPr lang="fr-FR" sz="1600" dirty="0" smtClean="0"/>
          </a:p>
          <a:p>
            <a:pPr lvl="0" algn="ctr"/>
            <a:r>
              <a:rPr lang="fr-FR" sz="1200" dirty="0" smtClean="0"/>
              <a:t>(</a:t>
            </a:r>
            <a:r>
              <a:rPr lang="fr-FR" sz="1200" dirty="0" err="1" smtClean="0"/>
              <a:t>bimestral</a:t>
            </a:r>
            <a:r>
              <a:rPr lang="fr-FR" sz="1200" dirty="0" smtClean="0"/>
              <a:t>)</a:t>
            </a:r>
            <a:endParaRPr lang="pt-BR" sz="1600" dirty="0"/>
          </a:p>
        </p:txBody>
      </p:sp>
      <p:sp>
        <p:nvSpPr>
          <p:cNvPr id="63" name="Seta para baixo 62"/>
          <p:cNvSpPr/>
          <p:nvPr/>
        </p:nvSpPr>
        <p:spPr>
          <a:xfrm>
            <a:off x="3050202" y="4907293"/>
            <a:ext cx="243000" cy="189000"/>
          </a:xfrm>
          <a:prstGeom prst="downArrow">
            <a:avLst/>
          </a:prstGeom>
          <a:solidFill>
            <a:srgbClr val="139CC1"/>
          </a:solidFill>
          <a:ln>
            <a:noFill/>
          </a:ln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 dirty="0"/>
          </a:p>
        </p:txBody>
      </p:sp>
      <p:sp>
        <p:nvSpPr>
          <p:cNvPr id="64" name="Seta para baixo 63"/>
          <p:cNvSpPr/>
          <p:nvPr/>
        </p:nvSpPr>
        <p:spPr>
          <a:xfrm>
            <a:off x="4582402" y="3562792"/>
            <a:ext cx="243000" cy="189000"/>
          </a:xfrm>
          <a:prstGeom prst="downArrow">
            <a:avLst/>
          </a:prstGeom>
          <a:solidFill>
            <a:srgbClr val="108EA7"/>
          </a:solidFill>
          <a:ln>
            <a:noFill/>
          </a:ln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65" name="Seta para baixo 64"/>
          <p:cNvSpPr/>
          <p:nvPr/>
        </p:nvSpPr>
        <p:spPr>
          <a:xfrm>
            <a:off x="6389235" y="3104731"/>
            <a:ext cx="243000" cy="189000"/>
          </a:xfrm>
          <a:prstGeom prst="downArrow">
            <a:avLst/>
          </a:prstGeom>
          <a:solidFill>
            <a:srgbClr val="9BB72E"/>
          </a:solidFill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67" name="CaixaDeTexto 66"/>
          <p:cNvSpPr txBox="1"/>
          <p:nvPr/>
        </p:nvSpPr>
        <p:spPr>
          <a:xfrm>
            <a:off x="576324" y="1855643"/>
            <a:ext cx="744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u="sng" cap="small" dirty="0"/>
              <a:t>Atores</a:t>
            </a:r>
            <a:endParaRPr lang="pt-BR" u="sng" cap="small" dirty="0"/>
          </a:p>
        </p:txBody>
      </p:sp>
      <p:sp>
        <p:nvSpPr>
          <p:cNvPr id="68" name="CaixaDeTexto 67"/>
          <p:cNvSpPr txBox="1"/>
          <p:nvPr/>
        </p:nvSpPr>
        <p:spPr>
          <a:xfrm>
            <a:off x="2515107" y="1461303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Operacional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5011405" y="1481875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</a:t>
            </a:r>
          </a:p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Tático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6837470" y="1523475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Estratégico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148457" y="3745332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 err="1"/>
              <a:t>Setorialista</a:t>
            </a:r>
            <a:endParaRPr lang="pt-BR" sz="1600" cap="small" dirty="0"/>
          </a:p>
        </p:txBody>
      </p:sp>
      <p:sp>
        <p:nvSpPr>
          <p:cNvPr id="72" name="CaixaDeTexto 71"/>
          <p:cNvSpPr txBox="1"/>
          <p:nvPr/>
        </p:nvSpPr>
        <p:spPr>
          <a:xfrm>
            <a:off x="547346" y="2991912"/>
            <a:ext cx="1841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Secretário  </a:t>
            </a:r>
          </a:p>
        </p:txBody>
      </p:sp>
      <p:sp>
        <p:nvSpPr>
          <p:cNvPr id="73" name="CaixaDeTexto 72"/>
          <p:cNvSpPr txBox="1"/>
          <p:nvPr/>
        </p:nvSpPr>
        <p:spPr>
          <a:xfrm>
            <a:off x="217037" y="2255246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Governador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28650" y="719575"/>
            <a:ext cx="7886700" cy="1090202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Monitoramento</a:t>
            </a:r>
            <a:endParaRPr lang="pt-BR" b="1" dirty="0">
              <a:solidFill>
                <a:srgbClr val="0B89A7"/>
              </a:solidFill>
            </a:endParaRPr>
          </a:p>
        </p:txBody>
      </p:sp>
      <p:sp>
        <p:nvSpPr>
          <p:cNvPr id="26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8" name="Conector reto 26"/>
          <p:cNvCxnSpPr/>
          <p:nvPr/>
        </p:nvCxnSpPr>
        <p:spPr>
          <a:xfrm>
            <a:off x="6511212" y="1496855"/>
            <a:ext cx="0" cy="45307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76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  <p:bldP spid="65" grpId="0" animBg="1"/>
      <p:bldP spid="68" grpId="0"/>
      <p:bldP spid="69" grpId="0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5" name="TextBox 4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  <a:endParaRPr lang="pt-BR" sz="1600" dirty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  <a:endParaRPr lang="pt-BR" sz="1600" dirty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  <a:endParaRPr lang="pt-BR" sz="1600" dirty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 smtClean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 smtClean="0">
                  <a:solidFill>
                    <a:srgbClr val="70AD47"/>
                  </a:solidFill>
                </a:rPr>
                <a:t>(Equipe da iniciativa)</a:t>
              </a:r>
              <a:endParaRPr lang="pt-BR" sz="1600" b="0" dirty="0">
                <a:solidFill>
                  <a:srgbClr val="70AD47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23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6"/>
          <p:cNvGraphicFramePr/>
          <p:nvPr>
            <p:extLst>
              <p:ext uri="{D42A27DB-BD31-4B8C-83A1-F6EECF244321}">
                <p14:modId xmlns:p14="http://schemas.microsoft.com/office/powerpoint/2010/main" val="1393152075"/>
              </p:ext>
            </p:extLst>
          </p:nvPr>
        </p:nvGraphicFramePr>
        <p:xfrm>
          <a:off x="2169459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33" name="TextBox 32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  <a:endParaRPr lang="pt-BR" sz="1600" dirty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  <a:endParaRPr lang="pt-BR" sz="1600" dirty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  <a:endParaRPr lang="pt-BR" sz="1600" dirty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 smtClean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 smtClean="0">
                  <a:solidFill>
                    <a:srgbClr val="70AD47"/>
                  </a:solidFill>
                </a:rPr>
                <a:t>(Equipe da iniciativa)</a:t>
              </a:r>
              <a:endParaRPr lang="pt-BR" sz="1600" b="0" dirty="0">
                <a:solidFill>
                  <a:srgbClr val="70AD47"/>
                </a:solidFill>
              </a:endParaRPr>
            </a:p>
          </p:txBody>
        </p:sp>
        <p:sp>
          <p:nvSpPr>
            <p:cNvPr id="37" name="Chevron 36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8" name="Chevron 37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9" name="Chevron 38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09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PRINCIPAIS DIFICULDADES PARA CADASTRO NO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pt-BR" dirty="0">
                <a:solidFill>
                  <a:srgbClr val="70AD47"/>
                </a:solidFill>
              </a:rPr>
              <a:t>Sistema SE </a:t>
            </a:r>
            <a:r>
              <a:rPr lang="pt-BR" dirty="0" err="1">
                <a:solidFill>
                  <a:srgbClr val="70AD47"/>
                </a:solidFill>
              </a:rPr>
              <a:t>Suite</a:t>
            </a:r>
            <a:r>
              <a:rPr lang="pt-BR" dirty="0">
                <a:solidFill>
                  <a:srgbClr val="70AD47"/>
                </a:solidFill>
              </a:rPr>
              <a:t> </a:t>
            </a:r>
            <a:r>
              <a:rPr lang="pt-BR" dirty="0" smtClean="0">
                <a:solidFill>
                  <a:srgbClr val="70AD47"/>
                </a:solidFill>
              </a:rPr>
              <a:t>instável</a:t>
            </a:r>
          </a:p>
          <a:p>
            <a:pPr algn="just"/>
            <a:r>
              <a:rPr lang="pt-BR" dirty="0" smtClean="0">
                <a:solidFill>
                  <a:srgbClr val="70AD47"/>
                </a:solidFill>
              </a:rPr>
              <a:t>Algumas ações dependem de definições e decisões em nível de Secretário e Governador</a:t>
            </a:r>
            <a:endParaRPr lang="pt-BR" dirty="0">
              <a:solidFill>
                <a:srgbClr val="70AD47"/>
              </a:solidFill>
            </a:endParaRPr>
          </a:p>
          <a:p>
            <a:pPr algn="just"/>
            <a:r>
              <a:rPr lang="pt-BR" dirty="0" smtClean="0">
                <a:solidFill>
                  <a:srgbClr val="70AD47"/>
                </a:solidFill>
              </a:rPr>
              <a:t>Indefinição quanto aos próximos passos de algumas iniciativas</a:t>
            </a:r>
          </a:p>
          <a:p>
            <a:pPr algn="just"/>
            <a:r>
              <a:rPr lang="pt-BR" dirty="0">
                <a:solidFill>
                  <a:srgbClr val="70AD47"/>
                </a:solidFill>
              </a:rPr>
              <a:t>Alimentação do sistema incompleta das informações já definidas </a:t>
            </a:r>
          </a:p>
        </p:txBody>
      </p:sp>
    </p:spTree>
    <p:extLst>
      <p:ext uri="{BB962C8B-B14F-4D97-AF65-F5344CB8AC3E}">
        <p14:creationId xmlns:p14="http://schemas.microsoft.com/office/powerpoint/2010/main" val="12378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706775" y="2711620"/>
            <a:ext cx="5160134" cy="3700174"/>
          </a:xfrm>
          <a:ln>
            <a:noFill/>
          </a:ln>
        </p:spPr>
        <p:txBody>
          <a:bodyPr anchor="t">
            <a:normAutofit/>
          </a:bodyPr>
          <a:lstStyle/>
          <a:p>
            <a:r>
              <a:rPr lang="pt-BR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 Realizar o Festival de Inverno de Bonito </a:t>
            </a:r>
            <a:r>
              <a:rPr lang="pt-BR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(Cristina Moura)</a:t>
            </a:r>
          </a:p>
          <a:p>
            <a:pPr algn="just"/>
            <a:r>
              <a:rPr lang="pt-BR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 Realizar o Festival América do Sul </a:t>
            </a:r>
            <a:r>
              <a:rPr lang="pt-BR" sz="2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(Cristina Moura)</a:t>
            </a:r>
            <a:endParaRPr lang="pt-BR" sz="22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pt-BR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 Viabilizar o Carnaval 2018 </a:t>
            </a:r>
            <a:r>
              <a:rPr lang="pt-BR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pt-BR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Melly</a:t>
            </a:r>
            <a:r>
              <a:rPr lang="pt-BR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Sena)</a:t>
            </a:r>
          </a:p>
          <a:p>
            <a:pPr algn="just"/>
            <a:r>
              <a:rPr lang="pt-BR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 </a:t>
            </a:r>
            <a:r>
              <a:rPr lang="pt-BR" sz="2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Interiorizar e fortalecer no interior do Estado os Organismos de Políticas para as </a:t>
            </a:r>
            <a:r>
              <a:rPr lang="pt-BR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Mulheres </a:t>
            </a:r>
            <a:r>
              <a:rPr lang="pt-BR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(Rosana) </a:t>
            </a:r>
          </a:p>
          <a:p>
            <a:endParaRPr lang="pt-BR" sz="22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pt-BR" sz="2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pt-BR" sz="3600" b="1" dirty="0">
              <a:solidFill>
                <a:srgbClr val="16965A"/>
              </a:solidFill>
            </a:endParaRPr>
          </a:p>
          <a:p>
            <a:endParaRPr lang="pt-BR" sz="2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6" name="Gráfico 6"/>
          <p:cNvGraphicFramePr/>
          <p:nvPr>
            <p:extLst>
              <p:ext uri="{D42A27DB-BD31-4B8C-83A1-F6EECF244321}">
                <p14:modId xmlns:p14="http://schemas.microsoft.com/office/powerpoint/2010/main" val="2720795489"/>
              </p:ext>
            </p:extLst>
          </p:nvPr>
        </p:nvGraphicFramePr>
        <p:xfrm>
          <a:off x="-694761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26" name="TextBox 25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  <a:endParaRPr lang="pt-BR" sz="1600" dirty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  <a:endParaRPr lang="pt-BR" sz="1600" dirty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  <a:endParaRPr lang="pt-BR" sz="1600" dirty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 smtClean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 smtClean="0">
                  <a:solidFill>
                    <a:srgbClr val="70AD47"/>
                  </a:solidFill>
                </a:rPr>
                <a:t>(Equipe da iniciativa)</a:t>
              </a:r>
              <a:endParaRPr lang="pt-BR" sz="1600" b="0" dirty="0">
                <a:solidFill>
                  <a:srgbClr val="70AD47"/>
                </a:solidFill>
              </a:endParaRPr>
            </a:p>
          </p:txBody>
        </p:sp>
        <p:sp>
          <p:nvSpPr>
            <p:cNvPr id="30" name="Chevron 29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1" name="Chevron 30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2" name="Chevron 31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706775" y="2711620"/>
            <a:ext cx="5160134" cy="3700174"/>
          </a:xfrm>
          <a:ln>
            <a:noFill/>
          </a:ln>
        </p:spPr>
        <p:txBody>
          <a:bodyPr anchor="t">
            <a:normAutofit/>
          </a:bodyPr>
          <a:lstStyle/>
          <a:p>
            <a:pPr algn="just"/>
            <a:r>
              <a:rPr lang="pt-BR" sz="2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 Realizar o Festival Jovem Show </a:t>
            </a:r>
            <a:r>
              <a:rPr lang="pt-BR" sz="2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(Diego Mariano da Silva Souza)</a:t>
            </a:r>
          </a:p>
          <a:p>
            <a:pPr algn="just"/>
            <a:r>
              <a:rPr lang="pt-BR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 Fomentar </a:t>
            </a:r>
            <a:r>
              <a:rPr lang="pt-BR" sz="2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qualidade de vida do jovem e seu desenvolvimento para o mercado </a:t>
            </a:r>
            <a:r>
              <a:rPr lang="pt-BR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 trabalho </a:t>
            </a:r>
            <a:r>
              <a:rPr lang="pt-BR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(Diego </a:t>
            </a:r>
            <a:r>
              <a:rPr lang="pt-BR" sz="2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Mariano da Silva Souza)</a:t>
            </a:r>
          </a:p>
          <a:p>
            <a:pPr algn="just"/>
            <a:r>
              <a:rPr lang="pt-BR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7 </a:t>
            </a:r>
            <a:r>
              <a:rPr lang="pt-BR" sz="2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Financiar projetos </a:t>
            </a:r>
            <a:r>
              <a:rPr lang="pt-BR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culturais </a:t>
            </a:r>
            <a:r>
              <a:rPr lang="pt-BR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pt-BR" sz="22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Ricardo Maia dos </a:t>
            </a:r>
            <a:r>
              <a:rPr lang="pt-BR" sz="2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Santos</a:t>
            </a:r>
            <a:r>
              <a:rPr lang="pt-BR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</a:t>
            </a:r>
          </a:p>
          <a:p>
            <a:pPr algn="just"/>
            <a:r>
              <a:rPr lang="pt-BR" sz="2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8</a:t>
            </a:r>
            <a:r>
              <a:rPr lang="pt-BR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Realizar o programa “MS 40 anos”</a:t>
            </a:r>
            <a:r>
              <a:rPr lang="pt-BR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pt-BR" sz="22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Edgar </a:t>
            </a:r>
            <a:r>
              <a:rPr lang="pt-BR" sz="2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Nazareth</a:t>
            </a:r>
            <a:r>
              <a:rPr lang="pt-BR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</a:t>
            </a:r>
          </a:p>
          <a:p>
            <a:endParaRPr lang="pt-BR" sz="2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pt-BR" sz="3600" b="1" dirty="0">
              <a:solidFill>
                <a:srgbClr val="16965A"/>
              </a:solidFill>
            </a:endParaRPr>
          </a:p>
          <a:p>
            <a:endParaRPr lang="pt-BR" sz="2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6" name="Gráfico 6"/>
          <p:cNvGraphicFramePr/>
          <p:nvPr>
            <p:extLst>
              <p:ext uri="{D42A27DB-BD31-4B8C-83A1-F6EECF244321}">
                <p14:modId xmlns:p14="http://schemas.microsoft.com/office/powerpoint/2010/main" val="4128942898"/>
              </p:ext>
            </p:extLst>
          </p:nvPr>
        </p:nvGraphicFramePr>
        <p:xfrm>
          <a:off x="-694761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26" name="TextBox 25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  <a:endParaRPr lang="pt-BR" sz="1600" dirty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  <a:endParaRPr lang="pt-BR" sz="1600" dirty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  <a:endParaRPr lang="pt-BR" sz="1600" dirty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 smtClean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 smtClean="0">
                  <a:solidFill>
                    <a:srgbClr val="70AD47"/>
                  </a:solidFill>
                </a:rPr>
                <a:t>(Equipe da iniciativa)</a:t>
              </a:r>
              <a:endParaRPr lang="pt-BR" sz="1600" b="0" dirty="0">
                <a:solidFill>
                  <a:srgbClr val="70AD47"/>
                </a:solidFill>
              </a:endParaRPr>
            </a:p>
          </p:txBody>
        </p:sp>
        <p:sp>
          <p:nvSpPr>
            <p:cNvPr id="30" name="Chevron 29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1" name="Chevron 30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2" name="Chevron 31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718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256445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: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 dias de programação artística variada na cidade de Bonito </a:t>
            </a:r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2122" y="19061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3200" b="1" dirty="0">
                <a:solidFill>
                  <a:srgbClr val="16965A"/>
                </a:solidFill>
              </a:rPr>
              <a:t>Realizar o Festival de Inverno de Bonito</a:t>
            </a:r>
          </a:p>
          <a:p>
            <a:pPr algn="l"/>
            <a:endParaRPr lang="pt-BR" sz="3200" b="1" dirty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347730" y="3397436"/>
            <a:ext cx="4069724" cy="2874574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Lançamento do Festival dia 26/06</a:t>
            </a:r>
          </a:p>
          <a:p>
            <a:pPr algn="ctr"/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01868" y="3419157"/>
            <a:ext cx="3988340" cy="2853692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Concluir a alimentação das informações no sistema;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Encaminhar para aprovação do planejamento;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289" y="3299432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3255699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807396" y="2046036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Cristina Moura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32" y="2045062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107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326179BDCA6A94C94D2AA96B1637D34" ma:contentTypeVersion="0" ma:contentTypeDescription="Crie um novo documento." ma:contentTypeScope="" ma:versionID="f6957231c9edb31f9264ec1623bd91b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cb358bd3c4937f8c29cf3e1e721863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47AE3E-3B7E-4606-847D-58D67EC088C0}"/>
</file>

<file path=customXml/itemProps2.xml><?xml version="1.0" encoding="utf-8"?>
<ds:datastoreItem xmlns:ds="http://schemas.openxmlformats.org/officeDocument/2006/customXml" ds:itemID="{1BC2C2E1-4C0E-40F1-9547-3F4D424D61E3}"/>
</file>

<file path=customXml/itemProps3.xml><?xml version="1.0" encoding="utf-8"?>
<ds:datastoreItem xmlns:ds="http://schemas.openxmlformats.org/officeDocument/2006/customXml" ds:itemID="{0899A95B-2E88-4F5A-9DEB-D7C629877A6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2384</TotalTime>
  <Words>935</Words>
  <Application>Microsoft Office PowerPoint</Application>
  <PresentationFormat>Apresentação na tela (4:3)</PresentationFormat>
  <Paragraphs>195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Breno Resende Coelho</dc:creator>
  <cp:lastModifiedBy>Ana Maria</cp:lastModifiedBy>
  <cp:revision>214</cp:revision>
  <cp:lastPrinted>2017-01-17T20:27:33Z</cp:lastPrinted>
  <dcterms:created xsi:type="dcterms:W3CDTF">2016-11-23T18:16:06Z</dcterms:created>
  <dcterms:modified xsi:type="dcterms:W3CDTF">2017-06-28T13:23:55Z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0x0101006326179BDCA6A94C94D2AA96B1637D34</vt:lpwstr>
  </property>
</Properties>
</file>