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3.xml" ContentType="application/vnd.openxmlformats-officedocument.drawingml.chart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charts/colors4.xml" ContentType="application/vnd.ms-office.chartcolorstyle+xml"/>
  <Override PartName="/ppt/charts/colors3.xml" ContentType="application/vnd.ms-office.chartcolorstyle+xml"/>
  <Override PartName="/ppt/charts/style4.xml" ContentType="application/vnd.ms-office.chartstyle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9" r:id="rId2"/>
    <p:sldId id="305" r:id="rId3"/>
    <p:sldId id="307" r:id="rId4"/>
    <p:sldId id="357" r:id="rId5"/>
    <p:sldId id="358" r:id="rId6"/>
    <p:sldId id="359" r:id="rId7"/>
    <p:sldId id="354" r:id="rId8"/>
    <p:sldId id="314" r:id="rId9"/>
    <p:sldId id="327" r:id="rId10"/>
    <p:sldId id="349" r:id="rId11"/>
    <p:sldId id="355" r:id="rId12"/>
    <p:sldId id="356" r:id="rId13"/>
    <p:sldId id="360" r:id="rId14"/>
    <p:sldId id="350" r:id="rId15"/>
    <p:sldId id="353" r:id="rId16"/>
    <p:sldId id="363" r:id="rId17"/>
    <p:sldId id="362" r:id="rId18"/>
    <p:sldId id="331" r:id="rId19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6616"/>
    <a:srgbClr val="1D8EA7"/>
    <a:srgbClr val="6FAD46"/>
    <a:srgbClr val="8FAADC"/>
    <a:srgbClr val="E5C55E"/>
    <a:srgbClr val="70AD47"/>
    <a:srgbClr val="FDD966"/>
    <a:srgbClr val="DF6715"/>
    <a:srgbClr val="174489"/>
    <a:srgbClr val="FF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39" autoAdjust="0"/>
    <p:restoredTop sz="94660"/>
  </p:normalViewPr>
  <p:slideViewPr>
    <p:cSldViewPr snapToGrid="0">
      <p:cViewPr>
        <p:scale>
          <a:sx n="90" d="100"/>
          <a:sy n="90" d="100"/>
        </p:scale>
        <p:origin x="33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6" Type="http://schemas.openxmlformats.org/officeDocument/2006/relationships/customXml" Target="../customXml/item2.xml"/><Relationship Id="rId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5" Type="http://schemas.openxmlformats.org/officeDocument/2006/relationships/customXml" Target="../customXml/item1.xml"/><Relationship Id="rId20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tableStyles" Target="tableStyle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7.0</c:v>
                </c:pt>
                <c:pt idx="1">
                  <c:v>0.0</c:v>
                </c:pt>
                <c:pt idx="2">
                  <c:v>3.0</c:v>
                </c:pt>
                <c:pt idx="3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7.0</c:v>
                </c:pt>
                <c:pt idx="1">
                  <c:v>0.0</c:v>
                </c:pt>
                <c:pt idx="2">
                  <c:v>3.0</c:v>
                </c:pt>
                <c:pt idx="3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7.0</c:v>
                </c:pt>
                <c:pt idx="1">
                  <c:v>0.0</c:v>
                </c:pt>
                <c:pt idx="2">
                  <c:v>3.0</c:v>
                </c:pt>
                <c:pt idx="3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9"/>
          <c:y val="0.105782184289065"/>
          <c:w val="0.640704888451443"/>
          <c:h val="0.77457328668657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7.0</c:v>
                </c:pt>
                <c:pt idx="1">
                  <c:v>0.0</c:v>
                </c:pt>
                <c:pt idx="2">
                  <c:v>3.0</c:v>
                </c:pt>
                <c:pt idx="3">
                  <c:v>0.0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29/06/17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563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DE </a:t>
            </a: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EDUCAÇÃO</a:t>
            </a: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6" name="Gráfico 6"/>
          <p:cNvGraphicFramePr/>
          <p:nvPr>
            <p:extLst>
              <p:ext uri="{D42A27DB-BD31-4B8C-83A1-F6EECF244321}">
                <p14:modId xmlns:p14="http://schemas.microsoft.com/office/powerpoint/2010/main" val="355549315"/>
              </p:ext>
            </p:extLst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 lnSpcReduction="10000"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Implementar e expandir a Educação em Tempo </a:t>
            </a:r>
            <a:r>
              <a:rPr lang="pt-BR" sz="2200" b="1" dirty="0" smtClean="0">
                <a:solidFill>
                  <a:srgbClr val="8FAADC"/>
                </a:solidFill>
              </a:rPr>
              <a:t>Integral </a:t>
            </a:r>
            <a:r>
              <a:rPr lang="pt-BR" sz="2200" dirty="0">
                <a:solidFill>
                  <a:srgbClr val="8FAADC"/>
                </a:solidFill>
              </a:rPr>
              <a:t>(Dayse Mara Alves e José Flávio Rodrigues </a:t>
            </a:r>
            <a:r>
              <a:rPr lang="pt-BR" sz="2200" dirty="0" smtClean="0">
                <a:solidFill>
                  <a:srgbClr val="8FAADC"/>
                </a:solidFill>
              </a:rPr>
              <a:t>Siqueira)</a:t>
            </a:r>
            <a:endParaRPr lang="pt-BR" sz="2200" dirty="0">
              <a:solidFill>
                <a:srgbClr val="8FAADC"/>
              </a:solidFill>
            </a:endParaRPr>
          </a:p>
          <a:p>
            <a:r>
              <a:rPr lang="pt-BR" sz="2200" b="1" dirty="0">
                <a:solidFill>
                  <a:srgbClr val="8FAADC"/>
                </a:solidFill>
              </a:rPr>
              <a:t>Construir, reformar, ampliar e inserir acessibilidade nas escolas da </a:t>
            </a:r>
            <a:r>
              <a:rPr lang="pt-BR" sz="2200" b="1" dirty="0" smtClean="0">
                <a:solidFill>
                  <a:srgbClr val="8FAADC"/>
                </a:solidFill>
              </a:rPr>
              <a:t>REE </a:t>
            </a:r>
            <a:r>
              <a:rPr lang="pt-BR" sz="2200" dirty="0">
                <a:solidFill>
                  <a:srgbClr val="8FAADC"/>
                </a:solidFill>
              </a:rPr>
              <a:t>(Roberto Cardoso e </a:t>
            </a:r>
            <a:r>
              <a:rPr lang="pt-BR" sz="2200" dirty="0" err="1">
                <a:solidFill>
                  <a:srgbClr val="8FAADC"/>
                </a:solidFill>
              </a:rPr>
              <a:t>Kelley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smtClean="0">
                <a:solidFill>
                  <a:srgbClr val="8FAADC"/>
                </a:solidFill>
              </a:rPr>
              <a:t>Pinheiro)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Implantar e manter a plataforma Escola Digital MS </a:t>
            </a:r>
            <a:r>
              <a:rPr lang="pt-BR" sz="2200" dirty="0">
                <a:solidFill>
                  <a:srgbClr val="8FAADC"/>
                </a:solidFill>
              </a:rPr>
              <a:t>(Paulo Cezar Rodrigues dos Santos e </a:t>
            </a:r>
            <a:r>
              <a:rPr lang="pt-BR" sz="2200" dirty="0" err="1">
                <a:solidFill>
                  <a:srgbClr val="8FAADC"/>
                </a:solidFill>
              </a:rPr>
              <a:t>Edione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err="1">
                <a:solidFill>
                  <a:srgbClr val="8FAADC"/>
                </a:solidFill>
              </a:rPr>
              <a:t>Lazzari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  <a:endParaRPr lang="pt-BR" sz="2200" dirty="0">
              <a:solidFill>
                <a:srgbClr val="8FAADC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6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6" name="Gráfico 6"/>
          <p:cNvGraphicFramePr/>
          <p:nvPr>
            <p:extLst/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>
                <a:solidFill>
                  <a:srgbClr val="8FAADC"/>
                </a:solidFill>
              </a:rPr>
              <a:t>Expandir e monitorar as escolas que ofertam os projetos de correção dos fluxos </a:t>
            </a:r>
            <a:r>
              <a:rPr lang="pt-BR" sz="2200" b="1" dirty="0" smtClean="0">
                <a:solidFill>
                  <a:srgbClr val="8FAADC"/>
                </a:solidFill>
              </a:rPr>
              <a:t>AJA/EJA </a:t>
            </a:r>
            <a:r>
              <a:rPr lang="pt-BR" sz="2200" dirty="0">
                <a:solidFill>
                  <a:srgbClr val="8FAADC"/>
                </a:solidFill>
              </a:rPr>
              <a:t>(Maria Joana </a:t>
            </a:r>
            <a:r>
              <a:rPr lang="pt-BR" sz="2200" dirty="0" err="1">
                <a:solidFill>
                  <a:srgbClr val="8FAADC"/>
                </a:solidFill>
              </a:rPr>
              <a:t>Durbem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err="1" smtClean="0">
                <a:solidFill>
                  <a:srgbClr val="8FAADC"/>
                </a:solidFill>
              </a:rPr>
              <a:t>Mareco</a:t>
            </a:r>
            <a:r>
              <a:rPr lang="pt-BR" sz="2200" dirty="0">
                <a:solidFill>
                  <a:srgbClr val="8FAADC"/>
                </a:solidFill>
              </a:rPr>
              <a:t> e Paola Lopes </a:t>
            </a:r>
            <a:r>
              <a:rPr lang="pt-BR" sz="2200" dirty="0" smtClean="0">
                <a:solidFill>
                  <a:srgbClr val="8FAADC"/>
                </a:solidFill>
              </a:rPr>
              <a:t>Nogueira)</a:t>
            </a:r>
          </a:p>
          <a:p>
            <a:r>
              <a:rPr lang="pt-BR" sz="2200" b="1" dirty="0" smtClean="0">
                <a:solidFill>
                  <a:srgbClr val="8FAADC"/>
                </a:solidFill>
              </a:rPr>
              <a:t>Formar </a:t>
            </a:r>
            <a:r>
              <a:rPr lang="pt-BR" sz="2200" b="1" dirty="0">
                <a:solidFill>
                  <a:srgbClr val="8FAADC"/>
                </a:solidFill>
              </a:rPr>
              <a:t>continuamente os profissionais da Educação Básica em suas etapas e modalidades na </a:t>
            </a:r>
            <a:r>
              <a:rPr lang="pt-BR" sz="2200" b="1" dirty="0" smtClean="0">
                <a:solidFill>
                  <a:srgbClr val="8FAADC"/>
                </a:solidFill>
              </a:rPr>
              <a:t>REE</a:t>
            </a:r>
            <a:r>
              <a:rPr lang="pt-BR" sz="2200" dirty="0" smtClean="0">
                <a:solidFill>
                  <a:srgbClr val="8FAADC"/>
                </a:solidFill>
              </a:rPr>
              <a:t> (</a:t>
            </a:r>
            <a:r>
              <a:rPr lang="pt-BR" sz="2200" dirty="0">
                <a:solidFill>
                  <a:srgbClr val="8FAADC"/>
                </a:solidFill>
              </a:rPr>
              <a:t>Everton </a:t>
            </a:r>
            <a:r>
              <a:rPr lang="pt-BR" sz="2200" dirty="0" err="1">
                <a:solidFill>
                  <a:srgbClr val="8FAADC"/>
                </a:solidFill>
              </a:rPr>
              <a:t>Paulínio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err="1" smtClean="0">
                <a:solidFill>
                  <a:srgbClr val="8FAADC"/>
                </a:solidFill>
              </a:rPr>
              <a:t>Damaceno</a:t>
            </a:r>
            <a:r>
              <a:rPr lang="pt-BR" sz="2200" dirty="0">
                <a:solidFill>
                  <a:srgbClr val="8FAADC"/>
                </a:solidFill>
              </a:rPr>
              <a:t> e </a:t>
            </a:r>
            <a:r>
              <a:rPr lang="pt-BR" sz="2200" dirty="0" err="1">
                <a:solidFill>
                  <a:srgbClr val="8FAADC"/>
                </a:solidFill>
              </a:rPr>
              <a:t>Eleida</a:t>
            </a:r>
            <a:r>
              <a:rPr lang="pt-BR" sz="2200" dirty="0">
                <a:solidFill>
                  <a:srgbClr val="8FAADC"/>
                </a:solidFill>
              </a:rPr>
              <a:t> </a:t>
            </a:r>
            <a:r>
              <a:rPr lang="pt-BR" sz="2200" dirty="0" smtClean="0">
                <a:solidFill>
                  <a:srgbClr val="8FAADC"/>
                </a:solidFill>
              </a:rPr>
              <a:t>Arce)</a:t>
            </a:r>
            <a:endParaRPr lang="pt-BR" sz="2200" dirty="0">
              <a:solidFill>
                <a:srgbClr val="8FAADC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117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6" name="Gráfico 6"/>
          <p:cNvGraphicFramePr/>
          <p:nvPr>
            <p:extLst/>
          </p:nvPr>
        </p:nvGraphicFramePr>
        <p:xfrm>
          <a:off x="-694761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06775" y="2711620"/>
            <a:ext cx="5160134" cy="3700174"/>
          </a:xfrm>
        </p:spPr>
        <p:txBody>
          <a:bodyPr>
            <a:normAutofit/>
          </a:bodyPr>
          <a:lstStyle/>
          <a:p>
            <a:r>
              <a:rPr lang="pt-BR" sz="2200" b="1" dirty="0" smtClean="0">
                <a:solidFill>
                  <a:srgbClr val="8FAADC"/>
                </a:solidFill>
              </a:rPr>
              <a:t>Fortalecer </a:t>
            </a:r>
            <a:r>
              <a:rPr lang="pt-BR" sz="2200" b="1" dirty="0">
                <a:solidFill>
                  <a:srgbClr val="8FAADC"/>
                </a:solidFill>
              </a:rPr>
              <a:t>os serviços da Educação Especial </a:t>
            </a:r>
            <a:r>
              <a:rPr lang="pt-BR" sz="2200" dirty="0">
                <a:solidFill>
                  <a:srgbClr val="8FAADC"/>
                </a:solidFill>
              </a:rPr>
              <a:t>(Adriana </a:t>
            </a:r>
            <a:r>
              <a:rPr lang="pt-BR" sz="2200" dirty="0" err="1">
                <a:solidFill>
                  <a:srgbClr val="8FAADC"/>
                </a:solidFill>
              </a:rPr>
              <a:t>Buytendorp</a:t>
            </a:r>
            <a:r>
              <a:rPr lang="pt-BR" sz="2200" dirty="0">
                <a:solidFill>
                  <a:srgbClr val="8FAADC"/>
                </a:solidFill>
              </a:rPr>
              <a:t> e Maria Auxiliadora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</a:p>
          <a:p>
            <a:r>
              <a:rPr lang="pt-BR" sz="2200" b="1" dirty="0">
                <a:solidFill>
                  <a:srgbClr val="8FAADC"/>
                </a:solidFill>
              </a:rPr>
              <a:t>Realizar o 3o Ciclo “Teia para Educação” </a:t>
            </a:r>
            <a:r>
              <a:rPr lang="pt-BR" sz="2200" dirty="0">
                <a:solidFill>
                  <a:srgbClr val="8FAADC"/>
                </a:solidFill>
              </a:rPr>
              <a:t>(Alessandra Ferreira </a:t>
            </a:r>
            <a:r>
              <a:rPr lang="pt-BR" sz="2200" dirty="0" err="1">
                <a:solidFill>
                  <a:srgbClr val="8FAADC"/>
                </a:solidFill>
              </a:rPr>
              <a:t>Beker</a:t>
            </a:r>
            <a:r>
              <a:rPr lang="pt-BR" sz="2200" dirty="0">
                <a:solidFill>
                  <a:srgbClr val="8FAADC"/>
                </a:solidFill>
              </a:rPr>
              <a:t> e Daniela </a:t>
            </a:r>
            <a:r>
              <a:rPr lang="pt-BR" sz="2200" dirty="0" err="1">
                <a:solidFill>
                  <a:srgbClr val="8FAADC"/>
                </a:solidFill>
              </a:rPr>
              <a:t>Kanitz</a:t>
            </a:r>
            <a:r>
              <a:rPr lang="pt-BR" sz="2200" dirty="0" smtClean="0">
                <a:solidFill>
                  <a:srgbClr val="8FAADC"/>
                </a:solidFill>
              </a:rPr>
              <a:t>)</a:t>
            </a:r>
            <a:endParaRPr lang="pt-BR" sz="2200" dirty="0">
              <a:solidFill>
                <a:srgbClr val="8FAADC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3" name="Chevron 32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068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COMO PROSSEGUIR NAS PRÓXIMAS SEMANAS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70AD47"/>
                </a:solidFill>
              </a:rPr>
              <a:t>Sugestões ou dúvidas?</a:t>
            </a:r>
            <a:endParaRPr lang="pt-BR" dirty="0" smtClean="0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0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D6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Iniciativas em operação 	dentro do sistema</a:t>
            </a:r>
            <a:endParaRPr lang="pt-BR" sz="48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Image result for icon per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81" y="209557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400166" y="2566479"/>
            <a:ext cx="8215800" cy="37570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 POSITIVA:</a:t>
            </a:r>
          </a:p>
          <a:p>
            <a:pPr algn="ctr"/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29/05: Realizada reunião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</a:rPr>
              <a:t>para definir situação dos repasses ainda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em pendência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30/05: Realizada 3ª parcela do repasse para execução dos cursos</a:t>
            </a:r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9484" y="2242022"/>
            <a:ext cx="706482" cy="648914"/>
          </a:xfrm>
          <a:prstGeom prst="rect">
            <a:avLst/>
          </a:prstGeom>
        </p:spPr>
      </p:pic>
      <p:sp>
        <p:nvSpPr>
          <p:cNvPr id="8" name="Subtítulo 2"/>
          <p:cNvSpPr txBox="1">
            <a:spLocks/>
          </p:cNvSpPr>
          <p:nvPr/>
        </p:nvSpPr>
        <p:spPr>
          <a:xfrm>
            <a:off x="148032" y="147738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: 590 vagas ofertadas, 240 professores matriculados, até 5% de evasão nos cursos ofertados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INICIATIVA</a:t>
            </a:r>
            <a:r>
              <a:rPr lang="pt-BR" sz="28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br>
              <a:rPr lang="pt-BR" sz="28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pt-BR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Ofertar </a:t>
            </a:r>
            <a:r>
              <a:rPr lang="pt-BR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formação em pós-graduação para os professores efetivos da REE de </a:t>
            </a:r>
            <a:r>
              <a:rPr lang="pt-BR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MS</a:t>
            </a:r>
            <a:endParaRPr lang="pt-BR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126826" y="2160757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Gerente/Suplente: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Estela Mara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/ </a:t>
            </a:r>
            <a:r>
              <a:rPr lang="pt-BR" sz="2000" i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Karina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Tezini</a:t>
            </a:r>
            <a:endParaRPr lang="pt-BR" sz="2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442842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: Avaliação realizada em 379 escolas, sendo 202 estaduais, 69 municipais e 108 particulares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INICIATIVA</a:t>
            </a:r>
            <a:r>
              <a:rPr lang="pt-BR" sz="28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br>
              <a:rPr lang="pt-BR" sz="28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pt-BR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Realizar a avaliação institucional nas unidades escolares da Rede Estadual de Ensino</a:t>
            </a:r>
            <a:endParaRPr lang="pt-BR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Foi fechado o primeiro grupo de avaliação e aberto o segundo.</a:t>
            </a: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Dificuldades na comunicação com as escolas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;</a:t>
            </a:r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165354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Gerente/Suplente: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Ana Paula </a:t>
            </a:r>
            <a:r>
              <a:rPr lang="pt-BR" sz="20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Sorrilha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/ Teresa Cristina</a:t>
            </a:r>
            <a:endParaRPr lang="pt-BR" sz="2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090468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09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8032" y="147738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ENTREGA</a:t>
            </a: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: 2500 alunos matriculados, 80% dos alunos aprovados e 10 cursos técnicos ofertados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49827"/>
            <a:ext cx="8789906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INICIATIVA</a:t>
            </a:r>
            <a:r>
              <a:rPr lang="pt-BR" sz="28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br>
              <a:rPr lang="pt-BR" sz="2800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pt-BR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Expandir </a:t>
            </a:r>
            <a:r>
              <a:rPr lang="pt-BR" b="1" dirty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a oferta de cursos técnicos integrados ao ensino médio em escolas e centros da </a:t>
            </a:r>
            <a:r>
              <a:rPr lang="pt-BR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REE</a:t>
            </a:r>
            <a:endParaRPr lang="pt-BR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408867" y="2704563"/>
            <a:ext cx="4018208" cy="3567448"/>
          </a:xfrm>
          <a:prstGeom prst="roundRect">
            <a:avLst>
              <a:gd name="adj" fmla="val 3310"/>
            </a:avLst>
          </a:prstGeom>
          <a:solidFill>
            <a:srgbClr val="7FB86B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DESTAQUES:</a:t>
            </a:r>
          </a:p>
          <a:p>
            <a:pPr algn="ctr"/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Foram ofertados 11 cursos técnicos, com 2573 alunos matriculados;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No fim do primeiro bimestre teremos a primeira parcial relacionada ao desempenho dos alunos;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Estímulo por parte federal a expansão de cursos técnicos.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4601868" y="2705401"/>
            <a:ext cx="4018208" cy="3567448"/>
          </a:xfrm>
          <a:prstGeom prst="roundRect">
            <a:avLst>
              <a:gd name="adj" fmla="val 3310"/>
            </a:avLst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PONTOS DE ATENÇÃO:</a:t>
            </a:r>
          </a:p>
          <a:p>
            <a:endParaRPr lang="pt-B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Incluir mais informações no sistema</a:t>
            </a:r>
            <a:endParaRPr lang="pt-BR" sz="2400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26" name="Picture 2" descr="Image result for ATENÇÃ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368" y="2575065"/>
            <a:ext cx="1279711" cy="79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86" y="2486770"/>
            <a:ext cx="706482" cy="648914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1126826" y="2279313"/>
            <a:ext cx="855808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Gerente/Suplente: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Rosangela </a:t>
            </a:r>
            <a:r>
              <a:rPr lang="pt-BR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Lemos/ Gilson Rodrigues</a:t>
            </a:r>
            <a:endParaRPr lang="pt-BR" sz="2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28" name="Picture 4" descr="Image result for icon pers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" y="2204427"/>
            <a:ext cx="659364" cy="45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74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789799" y="4932419"/>
            <a:ext cx="4053663" cy="825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5400" b="1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Obrigado.</a:t>
            </a:r>
            <a:endParaRPr lang="pt-BR" sz="5400" b="1" dirty="0" smtClean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28651" y="2832664"/>
            <a:ext cx="2355182" cy="74071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 smtClean="0"/>
              <a:t>Reunião</a:t>
            </a:r>
            <a:r>
              <a:rPr lang="fr-FR" sz="1600" dirty="0" smtClean="0"/>
              <a:t> de </a:t>
            </a:r>
            <a:r>
              <a:rPr lang="fr-FR" sz="1600" dirty="0" err="1" smtClean="0"/>
              <a:t>Gestão</a:t>
            </a:r>
            <a:r>
              <a:rPr lang="fr-FR" sz="1600" dirty="0" smtClean="0"/>
              <a:t> </a:t>
            </a:r>
            <a:r>
              <a:rPr lang="fr-FR" sz="1600" dirty="0" err="1" smtClean="0"/>
              <a:t>Executiva</a:t>
            </a:r>
            <a:endParaRPr lang="fr-FR" sz="1600" dirty="0" smtClean="0"/>
          </a:p>
          <a:p>
            <a:pPr lvl="0" algn="ctr"/>
            <a:r>
              <a:rPr lang="fr-FR" sz="1200" dirty="0" smtClean="0"/>
              <a:t>(</a:t>
            </a:r>
            <a:r>
              <a:rPr lang="fr-FR" sz="1200" dirty="0" err="1" smtClean="0"/>
              <a:t>bimestral</a:t>
            </a:r>
            <a:r>
              <a:rPr lang="fr-FR" sz="1200" dirty="0" smtClean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3733" y="1681694"/>
            <a:ext cx="7886700" cy="36176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10 </a:t>
            </a:r>
            <a:r>
              <a:rPr lang="pt-BR" b="1" dirty="0" smtClean="0">
                <a:solidFill>
                  <a:srgbClr val="0B89A7"/>
                </a:solidFill>
              </a:rPr>
              <a:t>INICIATIVAS (classificação):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dirty="0" smtClean="0">
                <a:solidFill>
                  <a:srgbClr val="0B89A7"/>
                </a:solidFill>
              </a:rPr>
              <a:t>05 Planos </a:t>
            </a:r>
            <a:r>
              <a:rPr lang="pt-BR" dirty="0" smtClean="0">
                <a:solidFill>
                  <a:srgbClr val="0B89A7"/>
                </a:solidFill>
              </a:rPr>
              <a:t>de </a:t>
            </a:r>
            <a:r>
              <a:rPr lang="pt-BR" dirty="0" smtClean="0">
                <a:solidFill>
                  <a:srgbClr val="0B89A7"/>
                </a:solidFill>
              </a:rPr>
              <a:t>Ação</a:t>
            </a:r>
            <a:endParaRPr lang="pt-BR" dirty="0" smtClean="0">
              <a:solidFill>
                <a:srgbClr val="0B89A7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dirty="0" smtClean="0">
                <a:solidFill>
                  <a:srgbClr val="0B89A7"/>
                </a:solidFill>
              </a:rPr>
              <a:t>04 Projetos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dirty="0" smtClean="0">
                <a:solidFill>
                  <a:srgbClr val="0B89A7"/>
                </a:solidFill>
              </a:rPr>
              <a:t>01 Processo</a:t>
            </a:r>
            <a:endParaRPr lang="pt-BR" dirty="0">
              <a:solidFill>
                <a:srgbClr val="0B89A7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5095" y="819767"/>
            <a:ext cx="7886700" cy="36176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07 INDICADORES</a:t>
            </a:r>
            <a:endParaRPr lang="pt-BR" dirty="0">
              <a:solidFill>
                <a:srgbClr val="0B89A7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3571" b="9594"/>
          <a:stretch/>
        </p:blipFill>
        <p:spPr>
          <a:xfrm>
            <a:off x="1098840" y="1582138"/>
            <a:ext cx="7359360" cy="481949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3775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5153" y="483443"/>
            <a:ext cx="8789906" cy="5362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2800">
              <a:solidFill>
                <a:srgbClr val="16965A"/>
              </a:solidFill>
              <a:latin typeface="Arial" charset="0"/>
            </a:endParaRPr>
          </a:p>
          <a:p>
            <a:pPr algn="l"/>
            <a:endParaRPr lang="pt-BR" sz="2000" dirty="0">
              <a:solidFill>
                <a:srgbClr val="16965A"/>
              </a:solidFill>
              <a:latin typeface="Arial" charset="0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Ciclo de Gestão de Desempenho </a:t>
            </a:r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(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Programa Gestão por Competência) executado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Público-alvo: efetivos e comissionados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Ciclo é composto por três etapas</a:t>
            </a:r>
          </a:p>
          <a:p>
            <a:pPr marL="1371600" lvl="2" indent="-457200" algn="l">
              <a:buFont typeface="+mj-lt"/>
              <a:buAutoNum type="arabicPeriod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Elaboração do PGDI</a:t>
            </a:r>
          </a:p>
          <a:p>
            <a:pPr marL="1371600" lvl="2" indent="-457200" algn="l">
              <a:buFont typeface="+mj-lt"/>
              <a:buAutoNum type="arabicPeriod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1º acompanhamento</a:t>
            </a:r>
          </a:p>
          <a:p>
            <a:pPr marL="1371600" lvl="2" indent="-457200" algn="l">
              <a:buFont typeface="+mj-lt"/>
              <a:buAutoNum type="arabicPeriod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Avaliação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l"/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60268"/>
              </p:ext>
            </p:extLst>
          </p:nvPr>
        </p:nvGraphicFramePr>
        <p:xfrm>
          <a:off x="819666" y="4101643"/>
          <a:ext cx="7420880" cy="1950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02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840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066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9502"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latin typeface="Arial" charset="0"/>
                        </a:rPr>
                        <a:t>Nº de servidores</a:t>
                      </a:r>
                    </a:p>
                  </a:txBody>
                  <a:tcPr anchor="ctr">
                    <a:solidFill>
                      <a:srgbClr val="0B88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latin typeface="Arial" charset="0"/>
                        </a:rPr>
                        <a:t>Secretarias</a:t>
                      </a:r>
                    </a:p>
                  </a:txBody>
                  <a:tcPr anchor="ctr">
                    <a:solidFill>
                      <a:srgbClr val="0B88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latin typeface="Arial" charset="0"/>
                        </a:rPr>
                        <a:t>Meta </a:t>
                      </a:r>
                    </a:p>
                    <a:p>
                      <a:pPr algn="ctr"/>
                      <a:r>
                        <a:rPr lang="pt-BR" sz="1400" b="0" i="0" dirty="0">
                          <a:latin typeface="Arial" charset="0"/>
                        </a:rPr>
                        <a:t>(%</a:t>
                      </a:r>
                      <a:r>
                        <a:rPr lang="pt-BR" sz="1400" b="0" i="0" baseline="0" dirty="0">
                          <a:latin typeface="Arial" charset="0"/>
                        </a:rPr>
                        <a:t> de servidores)</a:t>
                      </a:r>
                      <a:endParaRPr lang="pt-BR" sz="1400" b="0" i="0" dirty="0">
                        <a:latin typeface="Arial" charset="0"/>
                      </a:endParaRPr>
                    </a:p>
                  </a:txBody>
                  <a:tcPr anchor="ctr">
                    <a:solidFill>
                      <a:srgbClr val="0B8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Acima de 10.000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70%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De 3.000 a 10.000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SES e SEJUSP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80%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De 1.000 a 3.000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SEMAGRO, SEFAZ e </a:t>
                      </a:r>
                      <a:r>
                        <a:rPr lang="pt-BR" sz="14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SEDHAST</a:t>
                      </a:r>
                      <a:endParaRPr lang="pt-BR" sz="14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90%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600"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Abaixo</a:t>
                      </a:r>
                      <a:r>
                        <a:rPr lang="pt-BR" sz="14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 de 1.000</a:t>
                      </a:r>
                      <a:endParaRPr lang="pt-BR" sz="14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SEINFRA, SAD, SEGOV, SECC,</a:t>
                      </a:r>
                      <a:r>
                        <a:rPr lang="pt-BR" sz="14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 PGE e CGE</a:t>
                      </a:r>
                      <a:endParaRPr lang="pt-BR" sz="14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</a:rPr>
                        <a:t>95%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Subtítulo 2"/>
          <p:cNvSpPr txBox="1">
            <a:spLocks/>
          </p:cNvSpPr>
          <p:nvPr/>
        </p:nvSpPr>
        <p:spPr>
          <a:xfrm>
            <a:off x="122274" y="375585"/>
            <a:ext cx="7464389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INDICADOR – GESTÃO </a:t>
            </a:r>
            <a:r>
              <a:rPr lang="pt-BR" sz="2800" b="1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POR </a:t>
            </a:r>
            <a:r>
              <a:rPr lang="pt-BR" sz="2800" b="1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COMPETÊNCIA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13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5" name="TextBox 4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13" name="Chevron 12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1058059545"/>
              </p:ext>
            </p:extLst>
          </p:nvPr>
        </p:nvGraphicFramePr>
        <p:xfrm>
          <a:off x="2169459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7" name="Chevron 36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9" name="Chevron 38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solidFill>
                  <a:srgbClr val="70AD47"/>
                </a:solidFill>
              </a:rPr>
              <a:t>Sistema SE </a:t>
            </a:r>
            <a:r>
              <a:rPr lang="pt-BR" dirty="0" err="1">
                <a:solidFill>
                  <a:srgbClr val="70AD47"/>
                </a:solidFill>
              </a:rPr>
              <a:t>Suite</a:t>
            </a:r>
            <a:r>
              <a:rPr lang="pt-BR" dirty="0">
                <a:solidFill>
                  <a:srgbClr val="70AD47"/>
                </a:solidFill>
              </a:rPr>
              <a:t> instável</a:t>
            </a:r>
          </a:p>
          <a:p>
            <a:r>
              <a:rPr lang="pt-BR" dirty="0">
                <a:solidFill>
                  <a:srgbClr val="70AD47"/>
                </a:solidFill>
              </a:rPr>
              <a:t>Disponibilidade da equipe SGE para auxílio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Mudanças relacionadas ao cadastro de iniciativas (projetos e processos que viraram planos de ação)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Complexidade </a:t>
            </a:r>
            <a:r>
              <a:rPr lang="pt-BR" dirty="0">
                <a:solidFill>
                  <a:srgbClr val="70AD47"/>
                </a:solidFill>
              </a:rPr>
              <a:t>do preenchimento (principalmente projetos) no sistema, dado o tempo para reunião de feedback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Outras agendas importantes concorrem pelo tempo dos gerentes de iniciativas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Ponto </a:t>
            </a:r>
            <a:r>
              <a:rPr lang="pt-BR" dirty="0">
                <a:solidFill>
                  <a:srgbClr val="70AD47"/>
                </a:solidFill>
              </a:rPr>
              <a:t>de atenção: licenças temporárias para planejamento vão até final de julho</a:t>
            </a:r>
            <a:endParaRPr lang="pt-BR" dirty="0" smtClean="0">
              <a:solidFill>
                <a:srgbClr val="70AD47"/>
              </a:solidFill>
            </a:endParaRPr>
          </a:p>
          <a:p>
            <a:endParaRPr lang="pt-BR" dirty="0" smtClean="0">
              <a:solidFill>
                <a:srgbClr val="70AD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B8E28D-48E0-4146-B1C7-CD1575236D8E}"/>
</file>

<file path=customXml/itemProps2.xml><?xml version="1.0" encoding="utf-8"?>
<ds:datastoreItem xmlns:ds="http://schemas.openxmlformats.org/officeDocument/2006/customXml" ds:itemID="{B9EAA5B1-B2E9-40D2-AB65-CDD8BE1253DB}"/>
</file>

<file path=customXml/itemProps3.xml><?xml version="1.0" encoding="utf-8"?>
<ds:datastoreItem xmlns:ds="http://schemas.openxmlformats.org/officeDocument/2006/customXml" ds:itemID="{28938A58-07A1-4E9C-99AA-BDC715ABB45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2247</TotalTime>
  <Words>722</Words>
  <Application>Microsoft Macintosh PowerPoint</Application>
  <PresentationFormat>On-screen Show (4:3)</PresentationFormat>
  <Paragraphs>153</Paragraphs>
  <Slides>18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Wingdings</vt:lpstr>
      <vt:lpstr>Arial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Rafael Pinheiro</cp:lastModifiedBy>
  <cp:revision>198</cp:revision>
  <cp:lastPrinted>2017-01-17T20:27:33Z</cp:lastPrinted>
  <dcterms:created xsi:type="dcterms:W3CDTF">2016-11-23T18:16:06Z</dcterms:created>
  <dcterms:modified xsi:type="dcterms:W3CDTF">2017-06-29T11:48:52Z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