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harts/chart2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charts/style2.xml" ContentType="application/vnd.ms-office.chartstyle+xml"/>
  <Override PartName="/ppt/theme/theme1.xml" ContentType="application/vnd.openxmlformats-officedocument.theme+xml"/>
  <Override PartName="/ppt/charts/colors2.xml" ContentType="application/vnd.ms-office.chartcolorstyl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9" r:id="rId2"/>
    <p:sldId id="305" r:id="rId3"/>
    <p:sldId id="307" r:id="rId4"/>
    <p:sldId id="354" r:id="rId5"/>
    <p:sldId id="314" r:id="rId6"/>
    <p:sldId id="327" r:id="rId7"/>
    <p:sldId id="349" r:id="rId8"/>
    <p:sldId id="350" r:id="rId9"/>
    <p:sldId id="356" r:id="rId10"/>
    <p:sldId id="355" r:id="rId11"/>
    <p:sldId id="358" r:id="rId12"/>
    <p:sldId id="352" r:id="rId13"/>
    <p:sldId id="357" r:id="rId14"/>
    <p:sldId id="359" r:id="rId15"/>
    <p:sldId id="360" r:id="rId16"/>
    <p:sldId id="331" r:id="rId17"/>
  </p:sldIdLst>
  <p:sldSz cx="9144000" cy="6858000" type="screen4x3"/>
  <p:notesSz cx="6735763" cy="98663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6616"/>
    <a:srgbClr val="1D8EA7"/>
    <a:srgbClr val="6FAD46"/>
    <a:srgbClr val="8FAADC"/>
    <a:srgbClr val="E5C55E"/>
    <a:srgbClr val="70AD47"/>
    <a:srgbClr val="FDD966"/>
    <a:srgbClr val="DF6715"/>
    <a:srgbClr val="174489"/>
    <a:srgbClr val="FF3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3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20" d="100"/>
        <a:sy n="220" d="100"/>
      </p:scale>
      <p:origin x="0" y="-136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899"/>
          <c:y val="0.105782184289065"/>
          <c:w val="0.64070488845144302"/>
          <c:h val="0.77457328668657599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DD661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6FAD4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6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Plan1!$A$2:$A$5</c:f>
              <c:strCache>
                <c:ptCount val="4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  <c:pt idx="3">
                  <c:v>Encerramento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899"/>
          <c:y val="0.105782184289065"/>
          <c:w val="0.64070488845144302"/>
          <c:h val="0.77457328668657599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DD661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6FAD4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6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Plan1!$A$2:$A$5</c:f>
              <c:strCache>
                <c:ptCount val="4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  <c:pt idx="3">
                  <c:v>Encerramento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79753-B525-478D-AEDC-9FCFC38CA108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4B9FF-2A4F-4A25-A873-B80197CB6B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200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83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07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923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931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772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73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66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05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867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26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63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4DF4C-8A94-41E7-AD39-838212FA30A5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03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-2" y="3927211"/>
            <a:ext cx="9143999" cy="1563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SECRETARIA DE ESTADO DE </a:t>
            </a: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DIREITOS HUMANOS, ASSISTÊNCIA SOCIAL E TRABALHO</a:t>
            </a:r>
          </a:p>
          <a:p>
            <a:pPr>
              <a:lnSpc>
                <a:spcPct val="100000"/>
              </a:lnSpc>
            </a:pPr>
            <a:endParaRPr lang="pt-BR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</a:pPr>
            <a:endParaRPr lang="pt-BR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</a:pP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Junho de 2017</a:t>
            </a:r>
            <a:endParaRPr lang="pt-BR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12110" y="2444292"/>
            <a:ext cx="671977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54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REUNIÃO MENSAL</a:t>
            </a:r>
          </a:p>
        </p:txBody>
      </p:sp>
    </p:spTree>
    <p:extLst>
      <p:ext uri="{BB962C8B-B14F-4D97-AF65-F5344CB8AC3E}">
        <p14:creationId xmlns:p14="http://schemas.microsoft.com/office/powerpoint/2010/main" val="323186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242410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: 1.800 universitários beneficiados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>
                <a:solidFill>
                  <a:srgbClr val="16965A"/>
                </a:solidFill>
              </a:rPr>
              <a:t>Gerir Programa Vale Universidade</a:t>
            </a: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768793" y="1912902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Karla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Lethir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Jesuinoi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Sandim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31" y="190040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ângulo de cantos arredondados 14"/>
          <p:cNvSpPr/>
          <p:nvPr/>
        </p:nvSpPr>
        <p:spPr>
          <a:xfrm>
            <a:off x="400166" y="2566479"/>
            <a:ext cx="3841069" cy="37570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AGENDA POSITIVA: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1.277 beneficiados</a:t>
            </a:r>
          </a:p>
          <a:p>
            <a:pPr algn="ctr"/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R$808.560,49 pagos em benefícios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4485840" y="2566479"/>
            <a:ext cx="3975462" cy="37570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2400" b="1" dirty="0" smtClean="0">
                <a:solidFill>
                  <a:schemeClr val="bg2">
                    <a:lumMod val="25000"/>
                  </a:schemeClr>
                </a:solidFill>
              </a:rPr>
              <a:t>Foi lançada a meta dos beneficiados, mas não foi lançada a medição</a:t>
            </a: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4220" y="2435170"/>
            <a:ext cx="706482" cy="648914"/>
          </a:xfrm>
          <a:prstGeom prst="rect">
            <a:avLst/>
          </a:prstGeom>
        </p:spPr>
      </p:pic>
      <p:pic>
        <p:nvPicPr>
          <p:cNvPr id="18" name="Picture 2" descr="Image result for ATENÇÃO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742" y="2369579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95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242410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: 200 universitários beneficiados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 smtClean="0">
                <a:solidFill>
                  <a:srgbClr val="16965A"/>
                </a:solidFill>
              </a:rPr>
              <a:t>Gerir o Programa ale Universidade Indígena</a:t>
            </a: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768793" y="1912902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Karla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Lethir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Jesuinoi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Sandim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31" y="190040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ângulo de cantos arredondados 14"/>
          <p:cNvSpPr/>
          <p:nvPr/>
        </p:nvSpPr>
        <p:spPr>
          <a:xfrm>
            <a:off x="400166" y="2566479"/>
            <a:ext cx="8215800" cy="37570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AGENDA POSITIVA: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XXX beneficiados</a:t>
            </a:r>
          </a:p>
          <a:p>
            <a:pPr algn="ctr"/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R$36.156,75 pagos em </a:t>
            </a:r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benefícios</a:t>
            </a:r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9484" y="2242022"/>
            <a:ext cx="706482" cy="64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2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242410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: ...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000" b="1" dirty="0">
                <a:solidFill>
                  <a:srgbClr val="16965A"/>
                </a:solidFill>
              </a:rPr>
              <a:t>Atender famílias em situação de vulnerabilidade econômica com o Programa Vale Renda</a:t>
            </a: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768793" y="1912902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Eder Gonçalves Cavalcante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31" y="190040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tângulo de cantos arredondados 15"/>
          <p:cNvSpPr/>
          <p:nvPr/>
        </p:nvSpPr>
        <p:spPr>
          <a:xfrm>
            <a:off x="450761" y="2566479"/>
            <a:ext cx="8178084" cy="37570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Medições dos indicadores ainda não lançadas no sistema</a:t>
            </a:r>
          </a:p>
          <a:p>
            <a:pPr algn="ctr"/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8" name="Picture 2" descr="Image result for ATENÇÃO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653" y="2369579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85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242410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: ...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>
                <a:solidFill>
                  <a:srgbClr val="16965A"/>
                </a:solidFill>
              </a:rPr>
              <a:t>Ampliar o atendimento do Programa Rede Solidária</a:t>
            </a: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768793" y="1912902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Marta Helena Ferreira Andrade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31" y="190040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ângulo de cantos arredondados 14"/>
          <p:cNvSpPr/>
          <p:nvPr/>
        </p:nvSpPr>
        <p:spPr>
          <a:xfrm>
            <a:off x="400166" y="2566479"/>
            <a:ext cx="3841069" cy="37570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AGENDA POSITIVA: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Já está em execução dentro do sistema com as ações em dia</a:t>
            </a: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4485840" y="2566479"/>
            <a:ext cx="3975462" cy="37570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Ainda não foram lançadas as medições dos indicadores dos módulos estruturais</a:t>
            </a: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4220" y="2435170"/>
            <a:ext cx="706482" cy="648914"/>
          </a:xfrm>
          <a:prstGeom prst="rect">
            <a:avLst/>
          </a:prstGeom>
        </p:spPr>
      </p:pic>
      <p:pic>
        <p:nvPicPr>
          <p:cNvPr id="18" name="Picture 2" descr="Image result for ATENÇÃO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742" y="2369579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13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242410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: ...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 smtClean="0">
                <a:solidFill>
                  <a:srgbClr val="16965A"/>
                </a:solidFill>
              </a:rPr>
              <a:t>Direitos Humanos em ação</a:t>
            </a: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768793" y="1912902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Sabrina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Frazeto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31" y="190040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ângulo de cantos arredondados 14"/>
          <p:cNvSpPr/>
          <p:nvPr/>
        </p:nvSpPr>
        <p:spPr>
          <a:xfrm>
            <a:off x="400166" y="2566479"/>
            <a:ext cx="3841069" cy="37570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AGENDA POSITIVA: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Já está em execução dentro do sistema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4485840" y="2566479"/>
            <a:ext cx="3975462" cy="37570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Ainda não começaram a ser executadas as atividades no sistema, pois não houve tempo hábil devido à demora da aprovação por parte da </a:t>
            </a:r>
            <a:r>
              <a:rPr lang="pt-B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Segov</a:t>
            </a: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4220" y="2435170"/>
            <a:ext cx="706482" cy="648914"/>
          </a:xfrm>
          <a:prstGeom prst="rect">
            <a:avLst/>
          </a:prstGeom>
        </p:spPr>
      </p:pic>
      <p:pic>
        <p:nvPicPr>
          <p:cNvPr id="18" name="Picture 2" descr="Image result for ATENÇÃO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742" y="2369579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10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242410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: ...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 smtClean="0">
                <a:solidFill>
                  <a:srgbClr val="16965A"/>
                </a:solidFill>
              </a:rPr>
              <a:t>Procon na Rua</a:t>
            </a: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768793" y="1912902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Claudia Domingues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31" y="190040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ângulo de cantos arredondados 14"/>
          <p:cNvSpPr/>
          <p:nvPr/>
        </p:nvSpPr>
        <p:spPr>
          <a:xfrm>
            <a:off x="400166" y="2566479"/>
            <a:ext cx="3841069" cy="37570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AGENDA POSITIVA: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Já está em execução dentro do sistema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4485840" y="2566479"/>
            <a:ext cx="3975462" cy="37570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Ainda não começaram a ser executadas as atividades no sistema, pois não houve tempo hábil devido à demora da aprovação por parte da </a:t>
            </a:r>
            <a:r>
              <a:rPr lang="pt-B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Segov</a:t>
            </a: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4220" y="2435170"/>
            <a:ext cx="706482" cy="648914"/>
          </a:xfrm>
          <a:prstGeom prst="rect">
            <a:avLst/>
          </a:prstGeom>
        </p:spPr>
      </p:pic>
      <p:pic>
        <p:nvPicPr>
          <p:cNvPr id="18" name="Picture 2" descr="Image result for ATENÇÃO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742" y="2369579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99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61137" y="3046470"/>
            <a:ext cx="9021726" cy="765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000" b="1" dirty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Obrigado</a:t>
            </a:r>
            <a:endParaRPr lang="pt-BR" sz="2800" b="1" dirty="0">
              <a:solidFill>
                <a:srgbClr val="16965A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59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90" y="1673534"/>
            <a:ext cx="8444218" cy="4681365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912760"/>
            <a:ext cx="7886700" cy="1090202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0B89A7"/>
                </a:solidFill>
              </a:rPr>
              <a:t>Mapa Estratégico</a:t>
            </a:r>
            <a:endParaRPr lang="pt-BR" b="1" dirty="0">
              <a:solidFill>
                <a:srgbClr val="0B89A7"/>
              </a:solidFill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63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Conector reto 26"/>
          <p:cNvCxnSpPr/>
          <p:nvPr/>
        </p:nvCxnSpPr>
        <p:spPr>
          <a:xfrm>
            <a:off x="4705018" y="1496855"/>
            <a:ext cx="0" cy="45307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/>
          <p:cNvCxnSpPr/>
          <p:nvPr/>
        </p:nvCxnSpPr>
        <p:spPr>
          <a:xfrm>
            <a:off x="551285" y="5177432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to 52"/>
          <p:cNvCxnSpPr/>
          <p:nvPr/>
        </p:nvCxnSpPr>
        <p:spPr>
          <a:xfrm>
            <a:off x="551285" y="4340173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/>
          <p:cNvCxnSpPr/>
          <p:nvPr/>
        </p:nvCxnSpPr>
        <p:spPr>
          <a:xfrm>
            <a:off x="551285" y="3550791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/>
          <p:nvPr/>
        </p:nvCxnSpPr>
        <p:spPr>
          <a:xfrm>
            <a:off x="551285" y="2771504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ixaDeTexto 55"/>
          <p:cNvSpPr txBox="1"/>
          <p:nvPr/>
        </p:nvSpPr>
        <p:spPr>
          <a:xfrm>
            <a:off x="358335" y="5424135"/>
            <a:ext cx="1170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Gerente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191720" y="4513825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Ponto Focal</a:t>
            </a:r>
          </a:p>
        </p:txBody>
      </p:sp>
      <p:sp>
        <p:nvSpPr>
          <p:cNvPr id="58" name="Retângulo de cantos arredondados 57"/>
          <p:cNvSpPr/>
          <p:nvPr/>
        </p:nvSpPr>
        <p:spPr>
          <a:xfrm>
            <a:off x="1564884" y="5224240"/>
            <a:ext cx="1539651" cy="803329"/>
          </a:xfrm>
          <a:prstGeom prst="roundRect">
            <a:avLst/>
          </a:prstGeom>
          <a:solidFill>
            <a:srgbClr val="1D8EA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Preenchimento </a:t>
            </a:r>
            <a:r>
              <a:rPr lang="pt-BR" sz="1600" b="1" dirty="0" smtClean="0"/>
              <a:t>contínuo </a:t>
            </a:r>
            <a:endParaRPr lang="pt-BR" sz="1400" b="1" dirty="0" smtClean="0"/>
          </a:p>
          <a:p>
            <a:pPr algn="ctr"/>
            <a:r>
              <a:rPr lang="pt-BR" sz="1400" dirty="0" smtClean="0"/>
              <a:t>no sistema</a:t>
            </a:r>
            <a:endParaRPr lang="pt-BR" sz="1400" dirty="0"/>
          </a:p>
        </p:txBody>
      </p:sp>
      <p:sp>
        <p:nvSpPr>
          <p:cNvPr id="59" name="Retângulo de cantos arredondados 58"/>
          <p:cNvSpPr/>
          <p:nvPr/>
        </p:nvSpPr>
        <p:spPr>
          <a:xfrm>
            <a:off x="3338524" y="3686844"/>
            <a:ext cx="1181644" cy="2340725"/>
          </a:xfrm>
          <a:prstGeom prst="roundRect">
            <a:avLst/>
          </a:prstGeom>
          <a:solidFill>
            <a:srgbClr val="108EA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Rodada de </a:t>
            </a:r>
            <a:r>
              <a:rPr lang="pt-BR" sz="1400" i="1" dirty="0"/>
              <a:t>feedback</a:t>
            </a:r>
            <a:r>
              <a:rPr lang="pt-BR" sz="1400" dirty="0"/>
              <a:t> </a:t>
            </a:r>
            <a:r>
              <a:rPr lang="pt-BR" sz="1400" dirty="0" smtClean="0"/>
              <a:t>mensal</a:t>
            </a:r>
          </a:p>
          <a:p>
            <a:pPr algn="ctr"/>
            <a:r>
              <a:rPr lang="pt-BR" sz="1400" dirty="0" smtClean="0"/>
              <a:t>por </a:t>
            </a:r>
            <a:r>
              <a:rPr lang="pt-BR" sz="1400" dirty="0"/>
              <a:t>iniciativa</a:t>
            </a:r>
          </a:p>
        </p:txBody>
      </p:sp>
      <p:sp>
        <p:nvSpPr>
          <p:cNvPr id="60" name="Retângulo de cantos arredondados 59"/>
          <p:cNvSpPr/>
          <p:nvPr/>
        </p:nvSpPr>
        <p:spPr>
          <a:xfrm>
            <a:off x="4941236" y="2955889"/>
            <a:ext cx="1310928" cy="3071680"/>
          </a:xfrm>
          <a:prstGeom prst="roundRect">
            <a:avLst/>
          </a:prstGeom>
          <a:solidFill>
            <a:srgbClr val="9BB72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/>
              <a:t>Reunião </a:t>
            </a:r>
            <a:r>
              <a:rPr lang="pt-BR" sz="1600" dirty="0" smtClean="0"/>
              <a:t>mensal por Secretaria</a:t>
            </a:r>
            <a:endParaRPr lang="pt-BR" sz="1600" dirty="0"/>
          </a:p>
        </p:txBody>
      </p:sp>
      <p:sp>
        <p:nvSpPr>
          <p:cNvPr id="61" name="Retângulo de cantos arredondados 60"/>
          <p:cNvSpPr/>
          <p:nvPr/>
        </p:nvSpPr>
        <p:spPr>
          <a:xfrm>
            <a:off x="6704561" y="2211436"/>
            <a:ext cx="1436409" cy="1327926"/>
          </a:xfrm>
          <a:prstGeom prst="roundRect">
            <a:avLst/>
          </a:prstGeom>
          <a:solidFill>
            <a:srgbClr val="409A4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1600" dirty="0" err="1" smtClean="0"/>
              <a:t>Reunião</a:t>
            </a:r>
            <a:r>
              <a:rPr lang="fr-FR" sz="1600" dirty="0" smtClean="0"/>
              <a:t> de </a:t>
            </a:r>
            <a:r>
              <a:rPr lang="fr-FR" sz="1600" dirty="0" err="1" smtClean="0"/>
              <a:t>Gestão</a:t>
            </a:r>
            <a:r>
              <a:rPr lang="fr-FR" sz="1600" dirty="0" smtClean="0"/>
              <a:t> </a:t>
            </a:r>
            <a:r>
              <a:rPr lang="fr-FR" sz="1600" dirty="0" err="1" smtClean="0"/>
              <a:t>Executiva</a:t>
            </a:r>
            <a:endParaRPr lang="fr-FR" sz="1600" dirty="0" smtClean="0"/>
          </a:p>
          <a:p>
            <a:pPr lvl="0" algn="ctr"/>
            <a:r>
              <a:rPr lang="fr-FR" sz="1200" dirty="0" smtClean="0"/>
              <a:t>(</a:t>
            </a:r>
            <a:r>
              <a:rPr lang="fr-FR" sz="1200" dirty="0" err="1" smtClean="0"/>
              <a:t>bimestral</a:t>
            </a:r>
            <a:r>
              <a:rPr lang="fr-FR" sz="1200" dirty="0" smtClean="0"/>
              <a:t>)</a:t>
            </a:r>
            <a:endParaRPr lang="pt-BR" sz="1600" dirty="0"/>
          </a:p>
        </p:txBody>
      </p:sp>
      <p:sp>
        <p:nvSpPr>
          <p:cNvPr id="63" name="Seta para baixo 62"/>
          <p:cNvSpPr/>
          <p:nvPr/>
        </p:nvSpPr>
        <p:spPr>
          <a:xfrm>
            <a:off x="3050202" y="4907293"/>
            <a:ext cx="243000" cy="189000"/>
          </a:xfrm>
          <a:prstGeom prst="downArrow">
            <a:avLst/>
          </a:prstGeom>
          <a:solidFill>
            <a:srgbClr val="139CC1"/>
          </a:solidFill>
          <a:ln>
            <a:noFill/>
          </a:ln>
          <a:scene3d>
            <a:camera prst="orthographicFront">
              <a:rot lat="0" lon="0" rev="8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 dirty="0"/>
          </a:p>
        </p:txBody>
      </p:sp>
      <p:sp>
        <p:nvSpPr>
          <p:cNvPr id="64" name="Seta para baixo 63"/>
          <p:cNvSpPr/>
          <p:nvPr/>
        </p:nvSpPr>
        <p:spPr>
          <a:xfrm>
            <a:off x="4582402" y="3562792"/>
            <a:ext cx="243000" cy="189000"/>
          </a:xfrm>
          <a:prstGeom prst="downArrow">
            <a:avLst/>
          </a:prstGeom>
          <a:solidFill>
            <a:srgbClr val="108EA7"/>
          </a:solidFill>
          <a:ln>
            <a:noFill/>
          </a:ln>
          <a:scene3d>
            <a:camera prst="orthographicFront">
              <a:rot lat="0" lon="0" rev="8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65" name="Seta para baixo 64"/>
          <p:cNvSpPr/>
          <p:nvPr/>
        </p:nvSpPr>
        <p:spPr>
          <a:xfrm>
            <a:off x="6389235" y="3104731"/>
            <a:ext cx="243000" cy="189000"/>
          </a:xfrm>
          <a:prstGeom prst="downArrow">
            <a:avLst/>
          </a:prstGeom>
          <a:solidFill>
            <a:srgbClr val="9BB72E"/>
          </a:solidFill>
          <a:ln>
            <a:noFill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67" name="CaixaDeTexto 66"/>
          <p:cNvSpPr txBox="1"/>
          <p:nvPr/>
        </p:nvSpPr>
        <p:spPr>
          <a:xfrm>
            <a:off x="576324" y="1855643"/>
            <a:ext cx="744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u="sng" cap="small" dirty="0"/>
              <a:t>Atores</a:t>
            </a:r>
            <a:endParaRPr lang="pt-BR" u="sng" cap="small" dirty="0"/>
          </a:p>
        </p:txBody>
      </p:sp>
      <p:sp>
        <p:nvSpPr>
          <p:cNvPr id="68" name="CaixaDeTexto 67"/>
          <p:cNvSpPr txBox="1"/>
          <p:nvPr/>
        </p:nvSpPr>
        <p:spPr>
          <a:xfrm>
            <a:off x="2515107" y="1461303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Operacional</a:t>
            </a:r>
          </a:p>
        </p:txBody>
      </p:sp>
      <p:sp>
        <p:nvSpPr>
          <p:cNvPr id="69" name="CaixaDeTexto 68"/>
          <p:cNvSpPr txBox="1"/>
          <p:nvPr/>
        </p:nvSpPr>
        <p:spPr>
          <a:xfrm>
            <a:off x="5011405" y="1481875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</a:t>
            </a:r>
          </a:p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Tático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6837470" y="1523475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Estratégico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148457" y="3745332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 err="1"/>
              <a:t>Setorialista</a:t>
            </a:r>
            <a:endParaRPr lang="pt-BR" sz="1600" cap="small" dirty="0"/>
          </a:p>
        </p:txBody>
      </p:sp>
      <p:sp>
        <p:nvSpPr>
          <p:cNvPr id="72" name="CaixaDeTexto 71"/>
          <p:cNvSpPr txBox="1"/>
          <p:nvPr/>
        </p:nvSpPr>
        <p:spPr>
          <a:xfrm>
            <a:off x="547346" y="2991912"/>
            <a:ext cx="1841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Secretário  </a:t>
            </a:r>
          </a:p>
        </p:txBody>
      </p:sp>
      <p:sp>
        <p:nvSpPr>
          <p:cNvPr id="73" name="CaixaDeTexto 72"/>
          <p:cNvSpPr txBox="1"/>
          <p:nvPr/>
        </p:nvSpPr>
        <p:spPr>
          <a:xfrm>
            <a:off x="217037" y="2255246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Governador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628650" y="719575"/>
            <a:ext cx="7886700" cy="1090202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0B89A7"/>
                </a:solidFill>
              </a:rPr>
              <a:t>Monitoramento</a:t>
            </a:r>
            <a:endParaRPr lang="pt-BR" b="1" dirty="0">
              <a:solidFill>
                <a:srgbClr val="0B89A7"/>
              </a:solidFill>
            </a:endParaRPr>
          </a:p>
        </p:txBody>
      </p:sp>
      <p:sp>
        <p:nvSpPr>
          <p:cNvPr id="26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8" name="Conector reto 26"/>
          <p:cNvCxnSpPr/>
          <p:nvPr/>
        </p:nvCxnSpPr>
        <p:spPr>
          <a:xfrm>
            <a:off x="6511212" y="1496855"/>
            <a:ext cx="0" cy="45307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76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3" grpId="0" animBg="1"/>
      <p:bldP spid="64" grpId="0" animBg="1"/>
      <p:bldP spid="65" grpId="0" animBg="1"/>
      <p:bldP spid="68" grpId="0"/>
      <p:bldP spid="69" grpId="0"/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5" name="TextBox 4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  <a:endParaRPr lang="pt-BR" sz="1600" dirty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  <a:endParaRPr lang="pt-BR" sz="1600" dirty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  <a:endParaRPr lang="pt-BR" sz="1600" dirty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 smtClean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 smtClean="0">
                  <a:solidFill>
                    <a:srgbClr val="70AD47"/>
                  </a:solidFill>
                </a:rPr>
                <a:t>(Equipe da iniciativa)</a:t>
              </a:r>
              <a:endParaRPr lang="pt-BR" sz="1600" b="0" dirty="0">
                <a:solidFill>
                  <a:srgbClr val="70AD47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23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6"/>
          <p:cNvGraphicFramePr/>
          <p:nvPr>
            <p:extLst>
              <p:ext uri="{D42A27DB-BD31-4B8C-83A1-F6EECF244321}">
                <p14:modId xmlns:p14="http://schemas.microsoft.com/office/powerpoint/2010/main" val="1790682096"/>
              </p:ext>
            </p:extLst>
          </p:nvPr>
        </p:nvGraphicFramePr>
        <p:xfrm>
          <a:off x="2169459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33" name="TextBox 32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  <a:endParaRPr lang="pt-BR" sz="1600" dirty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  <a:endParaRPr lang="pt-BR" sz="1600" dirty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  <a:endParaRPr lang="pt-BR" sz="1600" dirty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 smtClean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 smtClean="0">
                  <a:solidFill>
                    <a:srgbClr val="70AD47"/>
                  </a:solidFill>
                </a:rPr>
                <a:t>(Equipe da iniciativa)</a:t>
              </a:r>
              <a:endParaRPr lang="pt-BR" sz="1600" b="0" dirty="0">
                <a:solidFill>
                  <a:srgbClr val="70AD47"/>
                </a:solidFill>
              </a:endParaRPr>
            </a:p>
          </p:txBody>
        </p:sp>
        <p:sp>
          <p:nvSpPr>
            <p:cNvPr id="37" name="Chevron 36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8" name="Chevron 37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9" name="Chevron 38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09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PRINCIPAIS DIFICULDADES PARA CADASTRO NO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pt-BR" dirty="0">
                <a:solidFill>
                  <a:srgbClr val="70AD47"/>
                </a:solidFill>
              </a:rPr>
              <a:t>Sistema SE </a:t>
            </a:r>
            <a:r>
              <a:rPr lang="pt-BR" dirty="0" err="1">
                <a:solidFill>
                  <a:srgbClr val="70AD47"/>
                </a:solidFill>
              </a:rPr>
              <a:t>Suite</a:t>
            </a:r>
            <a:r>
              <a:rPr lang="pt-BR" dirty="0">
                <a:solidFill>
                  <a:srgbClr val="70AD47"/>
                </a:solidFill>
              </a:rPr>
              <a:t> instável</a:t>
            </a:r>
          </a:p>
          <a:p>
            <a:r>
              <a:rPr lang="pt-BR" dirty="0">
                <a:solidFill>
                  <a:srgbClr val="70AD47"/>
                </a:solidFill>
              </a:rPr>
              <a:t>Disponibilidade da equipe SGE para auxílio</a:t>
            </a:r>
          </a:p>
          <a:p>
            <a:r>
              <a:rPr lang="pt-BR" dirty="0" smtClean="0">
                <a:solidFill>
                  <a:srgbClr val="70AD47"/>
                </a:solidFill>
              </a:rPr>
              <a:t>Responsáveis </a:t>
            </a:r>
            <a:r>
              <a:rPr lang="pt-BR" dirty="0">
                <a:solidFill>
                  <a:srgbClr val="70AD47"/>
                </a:solidFill>
              </a:rPr>
              <a:t>por cadastro no sistema não tem acesso às </a:t>
            </a:r>
            <a:r>
              <a:rPr lang="pt-BR" dirty="0" smtClean="0">
                <a:solidFill>
                  <a:srgbClr val="70AD47"/>
                </a:solidFill>
              </a:rPr>
              <a:t>informações</a:t>
            </a:r>
          </a:p>
          <a:p>
            <a:r>
              <a:rPr lang="pt-BR" dirty="0" smtClean="0">
                <a:solidFill>
                  <a:srgbClr val="70AD47"/>
                </a:solidFill>
              </a:rPr>
              <a:t>Indefinição quanto aos próximos passos de algumas iniciativas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Acrescentar outras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8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16" name="Gráfico 6"/>
          <p:cNvGraphicFramePr/>
          <p:nvPr>
            <p:extLst>
              <p:ext uri="{D42A27DB-BD31-4B8C-83A1-F6EECF244321}">
                <p14:modId xmlns:p14="http://schemas.microsoft.com/office/powerpoint/2010/main" val="2640285764"/>
              </p:ext>
            </p:extLst>
          </p:nvPr>
        </p:nvGraphicFramePr>
        <p:xfrm>
          <a:off x="-694761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06775" y="2711620"/>
            <a:ext cx="5160134" cy="3700174"/>
          </a:xfrm>
        </p:spPr>
        <p:txBody>
          <a:bodyPr>
            <a:normAutofit lnSpcReduction="10000"/>
          </a:bodyPr>
          <a:lstStyle/>
          <a:p>
            <a:r>
              <a:rPr lang="pt-BR" sz="2200" b="1" dirty="0">
                <a:solidFill>
                  <a:srgbClr val="8FAADC"/>
                </a:solidFill>
              </a:rPr>
              <a:t>Promover o empreendedorismo entre os beneficiários do Programa Vale Renda em Campo Grande </a:t>
            </a:r>
            <a:r>
              <a:rPr lang="pt-BR" sz="2200" dirty="0" smtClean="0">
                <a:solidFill>
                  <a:srgbClr val="8FAADC"/>
                </a:solidFill>
              </a:rPr>
              <a:t>(</a:t>
            </a:r>
            <a:r>
              <a:rPr lang="pt-BR" sz="2200" dirty="0" err="1" smtClean="0">
                <a:solidFill>
                  <a:srgbClr val="8FAADC"/>
                </a:solidFill>
              </a:rPr>
              <a:t>Eldo</a:t>
            </a:r>
            <a:r>
              <a:rPr lang="pt-BR" sz="2200" dirty="0" smtClean="0">
                <a:solidFill>
                  <a:srgbClr val="8FAADC"/>
                </a:solidFill>
              </a:rPr>
              <a:t> </a:t>
            </a:r>
            <a:r>
              <a:rPr lang="pt-BR" sz="2200" dirty="0" err="1" smtClean="0">
                <a:solidFill>
                  <a:srgbClr val="8FAADC"/>
                </a:solidFill>
              </a:rPr>
              <a:t>Elcídio</a:t>
            </a:r>
            <a:r>
              <a:rPr lang="pt-BR" sz="2200" dirty="0" smtClean="0">
                <a:solidFill>
                  <a:srgbClr val="8FAADC"/>
                </a:solidFill>
              </a:rPr>
              <a:t> Moro)</a:t>
            </a:r>
            <a:endParaRPr lang="pt-BR" sz="2200" dirty="0">
              <a:solidFill>
                <a:srgbClr val="8FAADC"/>
              </a:solidFill>
            </a:endParaRPr>
          </a:p>
          <a:p>
            <a:r>
              <a:rPr lang="pt-BR" sz="2200" b="1" dirty="0" smtClean="0">
                <a:solidFill>
                  <a:srgbClr val="8FAADC"/>
                </a:solidFill>
              </a:rPr>
              <a:t>SUAS em Movimento </a:t>
            </a:r>
            <a:r>
              <a:rPr lang="pt-BR" sz="2200" dirty="0" smtClean="0">
                <a:solidFill>
                  <a:srgbClr val="8FAADC"/>
                </a:solidFill>
              </a:rPr>
              <a:t>(Taciana Afonso </a:t>
            </a:r>
            <a:r>
              <a:rPr lang="pt-BR" sz="2200" dirty="0" err="1" smtClean="0">
                <a:solidFill>
                  <a:srgbClr val="8FAADC"/>
                </a:solidFill>
              </a:rPr>
              <a:t>Silvestrini</a:t>
            </a:r>
            <a:r>
              <a:rPr lang="pt-BR" sz="2200" dirty="0" smtClean="0">
                <a:solidFill>
                  <a:srgbClr val="8FAADC"/>
                </a:solidFill>
              </a:rPr>
              <a:t>)</a:t>
            </a:r>
            <a:endParaRPr lang="pt-BR" sz="2200" dirty="0">
              <a:solidFill>
                <a:srgbClr val="8FAADC"/>
              </a:solidFill>
            </a:endParaRPr>
          </a:p>
          <a:p>
            <a:r>
              <a:rPr lang="pt-BR" sz="2200" b="1" dirty="0" smtClean="0">
                <a:solidFill>
                  <a:srgbClr val="8FAADC"/>
                </a:solidFill>
              </a:rPr>
              <a:t>Readequar estrutura do Programa Vale Renda </a:t>
            </a:r>
            <a:r>
              <a:rPr lang="pt-BR" sz="2200" dirty="0" smtClean="0">
                <a:solidFill>
                  <a:srgbClr val="8FAADC"/>
                </a:solidFill>
              </a:rPr>
              <a:t>(Alex Sandro de Lima Coelho)</a:t>
            </a:r>
          </a:p>
          <a:p>
            <a:r>
              <a:rPr lang="pt-BR" sz="2200" b="1" dirty="0" smtClean="0">
                <a:solidFill>
                  <a:srgbClr val="8FAADC"/>
                </a:solidFill>
              </a:rPr>
              <a:t>Ampliar o acesso da população indígena à documentação básica</a:t>
            </a:r>
            <a:r>
              <a:rPr lang="pt-BR" sz="2200" dirty="0" smtClean="0">
                <a:solidFill>
                  <a:srgbClr val="8FAADC"/>
                </a:solidFill>
              </a:rPr>
              <a:t> (Bruna Regina Gonçalves Rodrigues)</a:t>
            </a:r>
            <a:endParaRPr lang="pt-BR" sz="2200" dirty="0">
              <a:solidFill>
                <a:srgbClr val="8FAADC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29" name="TextBox 28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  <a:endParaRPr lang="pt-BR" sz="1600" dirty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  <a:endParaRPr lang="pt-BR" sz="1600" dirty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  <a:endParaRPr lang="pt-BR" sz="1600" dirty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 smtClean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 smtClean="0">
                  <a:solidFill>
                    <a:srgbClr val="70AD47"/>
                  </a:solidFill>
                </a:rPr>
                <a:t>(Equipe da iniciativa)</a:t>
              </a:r>
              <a:endParaRPr lang="pt-BR" sz="1600" b="0" dirty="0">
                <a:solidFill>
                  <a:srgbClr val="70AD47"/>
                </a:solidFill>
              </a:endParaRPr>
            </a:p>
          </p:txBody>
        </p:sp>
        <p:sp>
          <p:nvSpPr>
            <p:cNvPr id="33" name="Chevron 32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4" name="Chevron 33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5" name="Chevron 34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562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D6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800" b="1" dirty="0" smtClean="0">
                <a:latin typeface="Arial" charset="0"/>
                <a:ea typeface="Arial" charset="0"/>
                <a:cs typeface="Arial" charset="0"/>
              </a:rPr>
              <a:t>	</a:t>
            </a: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  <a:endParaRPr lang="pt-BR" sz="4800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  <a:endParaRPr lang="pt-BR" sz="4800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  <a:endParaRPr lang="pt-BR" sz="4800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pt-BR" sz="4800" b="1" dirty="0" smtClean="0">
                <a:latin typeface="Arial" charset="0"/>
                <a:ea typeface="Arial" charset="0"/>
                <a:cs typeface="Arial" charset="0"/>
              </a:rPr>
              <a:t>Iniciativas em operação 	dentro do sistema</a:t>
            </a:r>
            <a:endParaRPr lang="pt-BR" sz="48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32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135153" y="826345"/>
            <a:ext cx="8789906" cy="47373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INICIATIVAS OCORRENDO CONFORME O PLANEJADO</a:t>
            </a:r>
            <a:endParaRPr lang="pt-BR" sz="2800" b="1" dirty="0">
              <a:solidFill>
                <a:srgbClr val="16965A"/>
              </a:solidFill>
            </a:endParaRPr>
          </a:p>
          <a:p>
            <a:pPr algn="l"/>
            <a:endParaRPr lang="pt-BR" sz="2800" b="1" dirty="0">
              <a:solidFill>
                <a:srgbClr val="16965A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16965A"/>
                </a:solidFill>
              </a:rPr>
              <a:t>Gerir Programa Vale Universidade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16965A"/>
                </a:solidFill>
              </a:rPr>
              <a:t>Gerir Programa Vale Universidade Indígena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16965A"/>
                </a:solidFill>
              </a:rPr>
              <a:t>Atender famílias em situação de vulnerabilidade econômica com o Programa Vale Renda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16965A"/>
                </a:solidFill>
              </a:rPr>
              <a:t>Ampliar o atendimento do Programa Rede Solidária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16965A"/>
                </a:solidFill>
              </a:rPr>
              <a:t>Direitos Humanos em ação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16965A"/>
                </a:solidFill>
              </a:rPr>
              <a:t>Procon na Rua</a:t>
            </a:r>
            <a:r>
              <a:rPr lang="pt-BR" sz="2800" dirty="0">
                <a:solidFill>
                  <a:srgbClr val="16965A"/>
                </a:solidFill>
              </a:rPr>
              <a:t/>
            </a:r>
            <a:br>
              <a:rPr lang="pt-BR" sz="2800" dirty="0">
                <a:solidFill>
                  <a:srgbClr val="16965A"/>
                </a:solidFill>
              </a:rPr>
            </a:br>
            <a:endParaRPr lang="pt-BR" sz="2800" dirty="0">
              <a:solidFill>
                <a:srgbClr val="1696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85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326179BDCA6A94C94D2AA96B1637D34" ma:contentTypeVersion="0" ma:contentTypeDescription="Crie um novo documento." ma:contentTypeScope="" ma:versionID="f6957231c9edb31f9264ec1623bd91b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cb358bd3c4937f8c29cf3e1e721863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4CF4B8-B9C4-4758-AC6A-ED1DE32A35BF}"/>
</file>

<file path=customXml/itemProps2.xml><?xml version="1.0" encoding="utf-8"?>
<ds:datastoreItem xmlns:ds="http://schemas.openxmlformats.org/officeDocument/2006/customXml" ds:itemID="{2EF22A5D-B742-4E2B-AB43-145C55C386F1}"/>
</file>

<file path=customXml/itemProps3.xml><?xml version="1.0" encoding="utf-8"?>
<ds:datastoreItem xmlns:ds="http://schemas.openxmlformats.org/officeDocument/2006/customXml" ds:itemID="{8EC6341C-F2DA-4C55-A381-2AB76C2ADE9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2376</TotalTime>
  <Words>517</Words>
  <Application>Microsoft Office PowerPoint</Application>
  <PresentationFormat>Apresentação na tela (4:3)</PresentationFormat>
  <Paragraphs>192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Breno Resende Coelho</dc:creator>
  <cp:lastModifiedBy>Bruno de Paula Lopes</cp:lastModifiedBy>
  <cp:revision>201</cp:revision>
  <cp:lastPrinted>2017-01-17T20:27:33Z</cp:lastPrinted>
  <dcterms:created xsi:type="dcterms:W3CDTF">2016-11-23T18:16:06Z</dcterms:created>
  <dcterms:modified xsi:type="dcterms:W3CDTF">2017-07-03T19:59:31Z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0x0101006326179BDCA6A94C94D2AA96B1637D34</vt:lpwstr>
  </property>
</Properties>
</file>