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3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9" r:id="rId2"/>
    <p:sldId id="305" r:id="rId3"/>
    <p:sldId id="307" r:id="rId4"/>
    <p:sldId id="376" r:id="rId5"/>
    <p:sldId id="354" r:id="rId6"/>
    <p:sldId id="314" r:id="rId7"/>
    <p:sldId id="327" r:id="rId8"/>
    <p:sldId id="385" r:id="rId9"/>
    <p:sldId id="350" r:id="rId10"/>
    <p:sldId id="357" r:id="rId11"/>
    <p:sldId id="358" r:id="rId12"/>
    <p:sldId id="359" r:id="rId13"/>
    <p:sldId id="366" r:id="rId14"/>
    <p:sldId id="368" r:id="rId15"/>
    <p:sldId id="369" r:id="rId16"/>
    <p:sldId id="370" r:id="rId17"/>
    <p:sldId id="371" r:id="rId18"/>
    <p:sldId id="373" r:id="rId19"/>
    <p:sldId id="374" r:id="rId20"/>
    <p:sldId id="375" r:id="rId21"/>
    <p:sldId id="355" r:id="rId22"/>
    <p:sldId id="352" r:id="rId23"/>
    <p:sldId id="353" r:id="rId24"/>
    <p:sldId id="331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966"/>
    <a:srgbClr val="DD6616"/>
    <a:srgbClr val="1D8EA7"/>
    <a:srgbClr val="6FAD46"/>
    <a:srgbClr val="8FAADC"/>
    <a:srgbClr val="E5C55E"/>
    <a:srgbClr val="70AD47"/>
    <a:srgbClr val="DF6715"/>
    <a:srgbClr val="174489"/>
    <a:srgbClr val="FF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8311294827301758"/>
          <c:y val="0.18149953093239238"/>
          <c:w val="0.45427939604199319"/>
          <c:h val="0.5804680698308694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Iniciativas</c:v>
                </c:pt>
              </c:strCache>
            </c:strRef>
          </c:tx>
          <c:dPt>
            <c:idx val="0"/>
            <c:bubble3D val="0"/>
            <c:spPr>
              <a:solidFill>
                <a:srgbClr val="79BD6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B7-457A-8872-8725318C3789}"/>
              </c:ext>
            </c:extLst>
          </c:dPt>
          <c:dPt>
            <c:idx val="1"/>
            <c:bubble3D val="0"/>
            <c:spPr>
              <a:solidFill>
                <a:srgbClr val="CEF2D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B7-457A-8872-8725318C3789}"/>
              </c:ext>
            </c:extLst>
          </c:dPt>
          <c:dPt>
            <c:idx val="2"/>
            <c:bubble3D val="0"/>
            <c:spPr>
              <a:solidFill>
                <a:srgbClr val="429C7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B7-457A-8872-8725318C3789}"/>
              </c:ext>
            </c:extLst>
          </c:dPt>
          <c:dPt>
            <c:idx val="3"/>
            <c:bubble3D val="0"/>
            <c:spPr>
              <a:solidFill>
                <a:srgbClr val="1C939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B7-457A-8872-8725318C3789}"/>
              </c:ext>
            </c:extLst>
          </c:dPt>
          <c:dPt>
            <c:idx val="4"/>
            <c:bubble3D val="0"/>
            <c:spPr>
              <a:solidFill>
                <a:srgbClr val="C3D75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5B7-457A-8872-8725318C3789}"/>
              </c:ext>
            </c:extLst>
          </c:dPt>
          <c:dLbls>
            <c:dLbl>
              <c:idx val="0"/>
              <c:layout>
                <c:manualLayout>
                  <c:x val="1.8641041643793405E-2"/>
                  <c:y val="3.33467495546577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834969644571688E-17"/>
                  <c:y val="-2.858292818970670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282083287587288E-3"/>
                  <c:y val="-2.85829281897066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320520821896737E-3"/>
                  <c:y val="4.763821364951103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64104164379313E-3"/>
                  <c:y val="2.858292818970661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Plan1!$A$2:$A$6</c:f>
              <c:strCache>
                <c:ptCount val="5"/>
                <c:pt idx="0">
                  <c:v>AGESUL</c:v>
                </c:pt>
                <c:pt idx="1">
                  <c:v>SPV</c:v>
                </c:pt>
                <c:pt idx="2">
                  <c:v>AGEHAB</c:v>
                </c:pt>
                <c:pt idx="3">
                  <c:v>MS GÁS</c:v>
                </c:pt>
                <c:pt idx="4">
                  <c:v>SANESUL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C5B7-457A-8872-8725318C3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8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04/07/2017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56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DE  </a:t>
            </a: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INFRAESTRUTURA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 smtClean="0">
                <a:solidFill>
                  <a:srgbClr val="0B88A6"/>
                </a:solidFill>
              </a:rPr>
              <a:t>AGESUL</a:t>
            </a:r>
            <a:endParaRPr lang="pt-BR" sz="9600" b="1" dirty="0">
              <a:solidFill>
                <a:srgbClr val="0B8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 km de rodovias pavimentadas</a:t>
            </a: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Pavimentar 100 km de rodovias no </a:t>
            </a:r>
            <a:r>
              <a:rPr lang="pt-BR" sz="2800" b="1" dirty="0" smtClean="0">
                <a:solidFill>
                  <a:srgbClr val="16965A"/>
                </a:solidFill>
              </a:rPr>
              <a:t>Estado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Francisco Olazar Neto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3048493"/>
            <a:ext cx="3841069" cy="2897125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Foram pavimentados 11,5km em maio/2017.</a:t>
            </a: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	Acumulado: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85 km pavimentados.</a:t>
            </a:r>
            <a:r>
              <a:rPr lang="pt-BR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pt-BR" sz="2000" dirty="0">
                <a:solidFill>
                  <a:schemeClr val="bg2">
                    <a:lumMod val="25000"/>
                  </a:schemeClr>
                </a:solidFill>
              </a:rPr>
            </a:b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3076235"/>
            <a:ext cx="3975462" cy="2858442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Gerente já pode executar as tarefas no sistema 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53" y="2942862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210" y="286740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6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 km de rodovias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restauradas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Restaurar </a:t>
            </a:r>
            <a:r>
              <a:rPr lang="pt-BR" sz="2800" b="1" dirty="0">
                <a:solidFill>
                  <a:srgbClr val="16965A"/>
                </a:solidFill>
              </a:rPr>
              <a:t>100 km de rodovias no </a:t>
            </a:r>
            <a:r>
              <a:rPr lang="pt-BR" sz="2800" b="1" dirty="0" smtClean="0">
                <a:solidFill>
                  <a:srgbClr val="16965A"/>
                </a:solidFill>
              </a:rPr>
              <a:t>Estado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Francisco Olazar Neto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3048493"/>
            <a:ext cx="3596463" cy="2897125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2,5km restaurados</a:t>
            </a:r>
          </a:p>
          <a:p>
            <a:pPr algn="ctr"/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Acumulado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2">
                    <a:lumMod val="25000"/>
                  </a:schemeClr>
                </a:solidFill>
              </a:rPr>
              <a:t>20km restaurados;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2">
                    <a:lumMod val="25000"/>
                  </a:schemeClr>
                </a:solidFill>
              </a:rPr>
              <a:t>52,0km de obras lançadas.</a:t>
            </a: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3076235"/>
            <a:ext cx="3975462" cy="2858442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Gerente já pode executar as tarefas no sistema 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53" y="2942862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210" y="286740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3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 smtClean="0">
                <a:solidFill>
                  <a:srgbClr val="0B88A6"/>
                </a:solidFill>
              </a:rPr>
              <a:t>AGEHAB</a:t>
            </a:r>
            <a:endParaRPr lang="pt-BR" sz="9600" b="1" dirty="0">
              <a:solidFill>
                <a:srgbClr val="0B8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1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59198"/>
            <a:ext cx="867338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700 unidades contratadas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b="1" dirty="0">
                <a:solidFill>
                  <a:srgbClr val="16965A"/>
                </a:solidFill>
              </a:rPr>
              <a:t>Adequar unidades habitacionais através do programa Cartão </a:t>
            </a:r>
            <a:r>
              <a:rPr lang="pt-BR" b="1" dirty="0" smtClean="0">
                <a:solidFill>
                  <a:srgbClr val="16965A"/>
                </a:solidFill>
              </a:rPr>
              <a:t>Reforma</a:t>
            </a:r>
            <a:endParaRPr lang="pt-BR" sz="2800" b="1" dirty="0" smtClean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34993" y="2965024"/>
            <a:ext cx="4018208" cy="3306986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Encontro dos Prefeitos para apresentação do Cartão Reforma 08/06/2017.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965023"/>
            <a:ext cx="4018208" cy="3306987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43" y="2520842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235" y="2704203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683038" y="2351509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Maria de Lourdes</a:t>
            </a: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3" y="2356182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99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59198"/>
            <a:ext cx="867338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4500 contratos habitacionais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assinados</a:t>
            </a:r>
          </a:p>
          <a:p>
            <a:pPr algn="l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2: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4000 unidades habitacionais entregues</a:t>
            </a: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b="1" dirty="0">
                <a:solidFill>
                  <a:srgbClr val="16965A"/>
                </a:solidFill>
              </a:rPr>
              <a:t>Garantir acesso a novas moradias populares e entregar unidades </a:t>
            </a:r>
            <a:r>
              <a:rPr lang="pt-BR" b="1" dirty="0" smtClean="0">
                <a:solidFill>
                  <a:srgbClr val="16965A"/>
                </a:solidFill>
              </a:rPr>
              <a:t>habitacionais</a:t>
            </a:r>
            <a:endParaRPr lang="pt-BR" sz="2800" b="1" dirty="0" smtClean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21972" y="3259462"/>
            <a:ext cx="4195253" cy="3012547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123 contratos assinados.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31 unidades habitacionais entregues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Acumulado: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649 contratações  até junho/2017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837 unidades habitacionais até dia 29/06/2017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3259462"/>
            <a:ext cx="4107746" cy="30125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Planejamento do cronograma depende de liberação de recursos pela CEF.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263" y="3278488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429" y="3241731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593546" y="2656049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Helena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Nicareta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2570126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 smtClean="0">
                <a:solidFill>
                  <a:srgbClr val="0B88A6"/>
                </a:solidFill>
              </a:rPr>
              <a:t>MSGÁS</a:t>
            </a:r>
            <a:endParaRPr lang="pt-BR" sz="9600" b="1" dirty="0">
              <a:solidFill>
                <a:srgbClr val="0B8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5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600" b="1" dirty="0">
                <a:solidFill>
                  <a:srgbClr val="16965A"/>
                </a:solidFill>
              </a:rPr>
              <a:t>Expandir a rede de distribuição de gás natural em Campo </a:t>
            </a:r>
            <a:r>
              <a:rPr lang="pt-BR" sz="2600" b="1" dirty="0" smtClean="0">
                <a:solidFill>
                  <a:srgbClr val="16965A"/>
                </a:solidFill>
              </a:rPr>
              <a:t>Grande</a:t>
            </a:r>
          </a:p>
          <a:p>
            <a:pPr algn="l"/>
            <a:r>
              <a:rPr lang="pt-B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ENTREGA 1: </a:t>
            </a: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14 km de rede de distribuição de gás natural instalados na avenida Coronel Antonino e nas ruas Vitório </a:t>
            </a:r>
            <a:r>
              <a:rPr lang="pt-B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Zeolla</a:t>
            </a: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Marquês de Pombal, </a:t>
            </a:r>
            <a:r>
              <a:rPr lang="pt-BR" sz="2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Spipe</a:t>
            </a: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t-B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Calarge</a:t>
            </a:r>
            <a:endParaRPr lang="pt-BR" sz="2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l"/>
            <a:r>
              <a:rPr lang="pt-BR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ENTREGA </a:t>
            </a:r>
            <a:r>
              <a:rPr lang="pt-B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2: </a:t>
            </a: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1000 Unidades Consumidoras ligadas à rede de </a:t>
            </a:r>
            <a:r>
              <a:rPr lang="pt-B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distribuição de gás</a:t>
            </a:r>
            <a:endParaRPr lang="pt-B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41955" y="3205852"/>
            <a:ext cx="4372080" cy="332373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t-BR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Número de clientes ligados: 155 Unidades </a:t>
            </a: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km de rede implantada: 1,4km de rede </a:t>
            </a:r>
            <a:r>
              <a:rPr lang="pt-B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Implantada.</a:t>
            </a:r>
            <a:endParaRPr lang="pt-B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Acumulado</a:t>
            </a:r>
            <a:r>
              <a:rPr lang="pt-B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 Mês de Maio/2017.</a:t>
            </a:r>
            <a:endParaRPr lang="pt-B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363 UC ligadas;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8,9 Km de rede implantadas;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894341" y="3205852"/>
            <a:ext cx="4146628" cy="3233586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Medição finalizada todo dia 10 do mês subsequente.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82" y="3314194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761" y="3283059"/>
            <a:ext cx="706482" cy="627272"/>
          </a:xfrm>
          <a:prstGeom prst="rect">
            <a:avLst/>
          </a:prstGeom>
        </p:spPr>
      </p:pic>
      <p:pic>
        <p:nvPicPr>
          <p:cNvPr id="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2683122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790356" y="2761669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Regiane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Schio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 smtClean="0">
                <a:solidFill>
                  <a:srgbClr val="0B88A6"/>
                </a:solidFill>
              </a:rPr>
              <a:t>SANESUL</a:t>
            </a:r>
            <a:endParaRPr lang="pt-BR" sz="9600" b="1" dirty="0">
              <a:solidFill>
                <a:srgbClr val="0B8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9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600" b="1" dirty="0" smtClean="0">
                <a:solidFill>
                  <a:srgbClr val="16965A"/>
                </a:solidFill>
              </a:rPr>
              <a:t>Promover </a:t>
            </a:r>
            <a:r>
              <a:rPr lang="pt-BR" sz="2600" b="1" dirty="0">
                <a:solidFill>
                  <a:srgbClr val="16965A"/>
                </a:solidFill>
              </a:rPr>
              <a:t>a universalização do abastecimento de água </a:t>
            </a:r>
            <a:endParaRPr lang="pt-BR" sz="2600" b="1" dirty="0" smtClean="0">
              <a:solidFill>
                <a:srgbClr val="16965A"/>
              </a:solidFill>
            </a:endParaRPr>
          </a:p>
          <a:p>
            <a:pPr algn="l"/>
            <a:r>
              <a:rPr lang="pt-B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ENTREGA: </a:t>
            </a:r>
            <a:r>
              <a:rPr lang="pt-BR" sz="2000" dirty="0"/>
              <a:t>Conclusão das obras de expansão e melhoria do sistema de abastecimento de água em 11 </a:t>
            </a:r>
            <a:r>
              <a:rPr lang="pt-BR" sz="2000" dirty="0" smtClean="0"/>
              <a:t>municípios</a:t>
            </a:r>
            <a:endParaRPr lang="pt-B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41955" y="3483429"/>
            <a:ext cx="4018208" cy="2838994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Obras em Caarapó finalizada.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714035" y="3483429"/>
            <a:ext cx="4018208" cy="2838994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err="1" smtClean="0">
                <a:solidFill>
                  <a:schemeClr val="bg2">
                    <a:lumMod val="25000"/>
                  </a:schemeClr>
                </a:solidFill>
              </a:rPr>
              <a:t>Sanesul</a:t>
            </a: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 não tem acesso ao sistema SE Suíte</a:t>
            </a: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19" y="308351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411" y="3137945"/>
            <a:ext cx="706482" cy="627272"/>
          </a:xfrm>
          <a:prstGeom prst="rect">
            <a:avLst/>
          </a:prstGeom>
        </p:spPr>
      </p:pic>
      <p:pic>
        <p:nvPicPr>
          <p:cNvPr id="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263696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781638" y="2639337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Maria de Lourdes Vilela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Tappar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2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600" b="1" dirty="0" smtClean="0">
                <a:solidFill>
                  <a:srgbClr val="16965A"/>
                </a:solidFill>
              </a:rPr>
              <a:t>Expandir </a:t>
            </a:r>
            <a:r>
              <a:rPr lang="pt-BR" sz="2600" b="1" dirty="0">
                <a:solidFill>
                  <a:srgbClr val="16965A"/>
                </a:solidFill>
              </a:rPr>
              <a:t>o acesso a rede de esgoto </a:t>
            </a:r>
            <a:endParaRPr lang="pt-BR" sz="2600" b="1" dirty="0" smtClean="0">
              <a:solidFill>
                <a:srgbClr val="16965A"/>
              </a:solidFill>
            </a:endParaRPr>
          </a:p>
          <a:p>
            <a:pPr algn="l"/>
            <a:r>
              <a:rPr lang="pt-B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ENTREGA: </a:t>
            </a:r>
            <a:r>
              <a:rPr lang="pt-BR" sz="2000" dirty="0"/>
              <a:t>Conclusão das obras de expansão do sistema de esgotamento sanitário em 19 </a:t>
            </a:r>
            <a:r>
              <a:rPr lang="pt-BR" sz="2000" dirty="0" smtClean="0"/>
              <a:t>municípios</a:t>
            </a:r>
            <a:endParaRPr lang="pt-B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41955" y="3483429"/>
            <a:ext cx="4018208" cy="2838994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Obras em Itaporã e Miranda finalizadas.</a:t>
            </a: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714035" y="3483429"/>
            <a:ext cx="4018208" cy="2838994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Sem acesso ao sistema.</a:t>
            </a: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19" y="308351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411" y="3137945"/>
            <a:ext cx="706482" cy="627272"/>
          </a:xfrm>
          <a:prstGeom prst="rect">
            <a:avLst/>
          </a:prstGeom>
        </p:spPr>
      </p:pic>
      <p:pic>
        <p:nvPicPr>
          <p:cNvPr id="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263696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781638" y="2639337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Maria de Lourdes Vilela </a:t>
            </a:r>
            <a:r>
              <a:rPr lang="pt-BR" sz="20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Tappar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5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Nome da entrega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Nome da iniciativa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Nome do gerente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3841069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2566479"/>
            <a:ext cx="3975462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220" y="2435170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742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95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Nome da entrega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Nome da iniciativa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Nome do gerente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tângulo de cantos arredondados 15"/>
          <p:cNvSpPr/>
          <p:nvPr/>
        </p:nvSpPr>
        <p:spPr>
          <a:xfrm>
            <a:off x="450761" y="2566479"/>
            <a:ext cx="8178084" cy="37570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653" y="236957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85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Nome da entrega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Nome da iniciativa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Nome do gerente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8215800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9484" y="2242022"/>
            <a:ext cx="706482" cy="6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39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304647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42410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500 km de rodovias implantadas</a:t>
            </a: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Implantar 500km de Rodovias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68793" y="191290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Francisco Olazar Neto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31" y="190040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3048493"/>
            <a:ext cx="3596463" cy="2897125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72km implantados.</a:t>
            </a:r>
          </a:p>
          <a:p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85840" y="3076235"/>
            <a:ext cx="3975462" cy="2858442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53" y="2942862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210" y="286740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492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86398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35 pontes de concreto concluídas</a:t>
            </a: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23795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Perenizar travessias, obras de artes especiais e reforma de </a:t>
            </a:r>
            <a:r>
              <a:rPr lang="pt-BR" sz="2800" b="1" dirty="0" smtClean="0">
                <a:solidFill>
                  <a:srgbClr val="16965A"/>
                </a:solidFill>
              </a:rPr>
              <a:t>pontes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25251" y="2207122"/>
            <a:ext cx="7736052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Francisco Olazar Neto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56" y="21640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3048493"/>
            <a:ext cx="3596463" cy="2897125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16 pontes concluídas;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362994" y="3076235"/>
            <a:ext cx="4098308" cy="2858442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53" y="2942862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210" y="286740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411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78195" y="1611793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Conclusão das obras em 35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municípios</a:t>
            </a:r>
          </a:p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2: </a:t>
            </a: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Convênios de repasse para obras efetivados com 31 municípios</a:t>
            </a:r>
          </a:p>
          <a:p>
            <a:pPr algn="l"/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23795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>
                <a:solidFill>
                  <a:srgbClr val="16965A"/>
                </a:solidFill>
              </a:rPr>
              <a:t>Atender municípios com pavimentação asfáltica, restauração e drenagem </a:t>
            </a:r>
            <a:r>
              <a:rPr lang="pt-BR" sz="2800" b="1" dirty="0" smtClean="0">
                <a:solidFill>
                  <a:srgbClr val="16965A"/>
                </a:solidFill>
              </a:rPr>
              <a:t>urbana</a:t>
            </a:r>
            <a:endParaRPr lang="pt-BR" sz="2800" b="1" dirty="0">
              <a:solidFill>
                <a:srgbClr val="16965A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793071" y="2493804"/>
            <a:ext cx="7736052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Francisco Olazar Neto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56" y="2457170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3048493"/>
            <a:ext cx="3596463" cy="2897125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</a:rPr>
              <a:t>Conclusão  de infra estrutura em 16 municípios;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459731" y="3067834"/>
            <a:ext cx="3975462" cy="2858442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53" y="2942862"/>
            <a:ext cx="706482" cy="648914"/>
          </a:xfrm>
          <a:prstGeom prst="rect">
            <a:avLst/>
          </a:prstGeom>
        </p:spPr>
      </p:pic>
      <p:pic>
        <p:nvPicPr>
          <p:cNvPr id="18" name="Picture 2" descr="Image result for ATENÇÃO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210" y="286740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910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pt-BR" sz="9600" b="1" dirty="0" smtClean="0">
              <a:solidFill>
                <a:srgbClr val="0B88A6"/>
              </a:solidFill>
            </a:endParaRPr>
          </a:p>
          <a:p>
            <a:pPr marL="0" indent="0">
              <a:buNone/>
            </a:pPr>
            <a:r>
              <a:rPr lang="pt-BR" sz="9600" b="1" dirty="0">
                <a:solidFill>
                  <a:srgbClr val="0B88A6"/>
                </a:solidFill>
              </a:rPr>
              <a:t>	</a:t>
            </a:r>
            <a:r>
              <a:rPr lang="pt-BR" sz="9600" b="1" dirty="0" smtClean="0">
                <a:solidFill>
                  <a:srgbClr val="0B88A6"/>
                </a:solidFill>
              </a:rPr>
              <a:t>	</a:t>
            </a:r>
            <a:endParaRPr lang="pt-BR" sz="9600" b="1" dirty="0">
              <a:solidFill>
                <a:srgbClr val="0B88A6"/>
              </a:solidFill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87499" y="2733576"/>
            <a:ext cx="7169003" cy="1390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600" b="1" dirty="0" smtClean="0">
                <a:solidFill>
                  <a:srgbClr val="0B88A6"/>
                </a:solidFill>
              </a:rPr>
              <a:t>SPV</a:t>
            </a:r>
            <a:endParaRPr lang="pt-BR" sz="9600" b="1" dirty="0">
              <a:solidFill>
                <a:srgbClr val="0B88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2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11261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Aeroporto em funcionamento sob administração do Governo estadual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600" b="1" dirty="0">
                <a:solidFill>
                  <a:srgbClr val="16965A"/>
                </a:solidFill>
              </a:rPr>
              <a:t>Estruturar a administração do Aeroporto de Bonito pelo Governo do Estado de Mato Grosso do </a:t>
            </a:r>
            <a:r>
              <a:rPr lang="pt-BR" sz="2600" b="1" dirty="0" smtClean="0">
                <a:solidFill>
                  <a:srgbClr val="16965A"/>
                </a:solidFill>
              </a:rPr>
              <a:t>Sul</a:t>
            </a:r>
            <a:endParaRPr lang="pt-BR" sz="2600" b="1" dirty="0">
              <a:solidFill>
                <a:srgbClr val="16965A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737911" y="2552252"/>
            <a:ext cx="8350168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Katiane Franco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80" y="2543223"/>
            <a:ext cx="517847" cy="35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de cantos arredondados 9"/>
          <p:cNvSpPr/>
          <p:nvPr/>
        </p:nvSpPr>
        <p:spPr>
          <a:xfrm>
            <a:off x="4789595" y="3274423"/>
            <a:ext cx="4122585" cy="2989715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Gerente e iniciativa inseridos recentemente no contrato de gestão. Necessita de capacitação.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 descr="Image result for ATENÇÃ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959" y="315164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de cantos arredondados 11"/>
          <p:cNvSpPr/>
          <p:nvPr/>
        </p:nvSpPr>
        <p:spPr>
          <a:xfrm>
            <a:off x="336680" y="3274423"/>
            <a:ext cx="4180547" cy="2926080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ctr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Seinfra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será responsável pela administração do Aeroporto Regional de Bonito a partir de 12 de junho.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633" y="3151645"/>
            <a:ext cx="706482" cy="6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95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 smtClean="0"/>
              <a:t>Reunião</a:t>
            </a:r>
            <a:r>
              <a:rPr lang="fr-FR" sz="1600" dirty="0" smtClean="0"/>
              <a:t> de </a:t>
            </a:r>
            <a:r>
              <a:rPr lang="fr-FR" sz="1600" dirty="0" err="1" smtClean="0"/>
              <a:t>Gestão</a:t>
            </a:r>
            <a:r>
              <a:rPr lang="fr-FR" sz="1600" dirty="0" smtClean="0"/>
              <a:t> </a:t>
            </a:r>
            <a:r>
              <a:rPr lang="fr-FR" sz="1600" dirty="0" err="1" smtClean="0"/>
              <a:t>Executiva</a:t>
            </a:r>
            <a:endParaRPr lang="fr-FR" sz="1600" dirty="0" smtClean="0"/>
          </a:p>
          <a:p>
            <a:pPr lvl="0" algn="ctr"/>
            <a:r>
              <a:rPr lang="fr-FR" sz="1200" dirty="0" smtClean="0"/>
              <a:t>(</a:t>
            </a:r>
            <a:r>
              <a:rPr lang="fr-FR" sz="1200" dirty="0" err="1" smtClean="0"/>
              <a:t>bimestral</a:t>
            </a:r>
            <a:r>
              <a:rPr lang="fr-FR" sz="1200" dirty="0" smtClean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284072"/>
            <a:ext cx="8965805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1: </a:t>
            </a:r>
            <a:r>
              <a:rPr lang="pt-BR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Cercamento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padrão ICAO e recapeamento da pista e do pátio do Aeroporto Regional de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Coxim</a:t>
            </a:r>
          </a:p>
          <a:p>
            <a:pPr algn="l"/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2: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Recapeamento e sinalização horizontal da pista e ampliação da seção de combate a incêndios do Aeroporto Regional de Bonito</a:t>
            </a:r>
          </a:p>
          <a:p>
            <a:pPr algn="l"/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600" b="1" dirty="0">
                <a:solidFill>
                  <a:srgbClr val="16965A"/>
                </a:solidFill>
              </a:rPr>
              <a:t>Reestruturação dos aeroportos regionais de Coxim e </a:t>
            </a:r>
            <a:r>
              <a:rPr lang="pt-BR" sz="2600" b="1" dirty="0" smtClean="0">
                <a:solidFill>
                  <a:srgbClr val="16965A"/>
                </a:solidFill>
              </a:rPr>
              <a:t>Bonito</a:t>
            </a:r>
            <a:endParaRPr lang="pt-BR" sz="2600" b="1" dirty="0">
              <a:solidFill>
                <a:srgbClr val="16965A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814404" y="282208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Katiane Franco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7" y="2822082"/>
            <a:ext cx="517847" cy="35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de cantos arredondados 9"/>
          <p:cNvSpPr/>
          <p:nvPr/>
        </p:nvSpPr>
        <p:spPr>
          <a:xfrm>
            <a:off x="4789595" y="3210788"/>
            <a:ext cx="4122585" cy="2989715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 e iniciativa inseridos recentemente no contrato de gestão. Necessita de treinamento.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 descr="Image result for ATENÇÃ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959" y="315164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de cantos arredondados 11"/>
          <p:cNvSpPr/>
          <p:nvPr/>
        </p:nvSpPr>
        <p:spPr>
          <a:xfrm>
            <a:off x="336680" y="3274423"/>
            <a:ext cx="4180547" cy="2926080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ctr"/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Convênios assinados, aguardando licitação.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633" y="3151645"/>
            <a:ext cx="706482" cy="6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85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22274" y="1559198"/>
            <a:ext cx="867338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ENTREGA: 700 títulos de propriedade do terreno com unidade habitacional quitada e em nome do beneficiário entregues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b="1" dirty="0">
                <a:solidFill>
                  <a:srgbClr val="16965A"/>
                </a:solidFill>
              </a:rPr>
              <a:t>Promover a regulação fundiária e/ou edilícia de unidades habitacionais </a:t>
            </a:r>
            <a:r>
              <a:rPr lang="pt-BR" b="1" dirty="0" smtClean="0">
                <a:solidFill>
                  <a:srgbClr val="16965A"/>
                </a:solidFill>
              </a:rPr>
              <a:t>quitadas</a:t>
            </a:r>
            <a:endParaRPr lang="pt-BR" sz="2800" b="1" dirty="0" smtClean="0">
              <a:solidFill>
                <a:srgbClr val="16965A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82741" y="2965024"/>
            <a:ext cx="4018208" cy="3306986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Finalizando levantamento junto aos cartórios.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87911" y="2965023"/>
            <a:ext cx="4018208" cy="3306987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ECP precisa capacitar os gerentes para alimentar os indicadores no SE Suíte.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843" y="2520842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0235" y="2704203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721877" y="2398893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Silvia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Wainberg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3" y="2356182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888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22274" y="429171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</a:rPr>
              <a:t>INICIATIVA</a:t>
            </a:r>
            <a:r>
              <a:rPr lang="pt-BR" sz="2800" b="1" dirty="0">
                <a:solidFill>
                  <a:srgbClr val="16965A"/>
                </a:solidFill>
              </a:rPr>
              <a:t> </a:t>
            </a:r>
            <a:br>
              <a:rPr lang="pt-BR" sz="2800" b="1" dirty="0">
                <a:solidFill>
                  <a:srgbClr val="16965A"/>
                </a:solidFill>
              </a:rPr>
            </a:br>
            <a:r>
              <a:rPr lang="pt-BR" sz="2800" b="1" dirty="0" smtClean="0">
                <a:solidFill>
                  <a:srgbClr val="16965A"/>
                </a:solidFill>
              </a:rPr>
              <a:t>Aumentar a distribuição de Gás natural em Três Lagoas/MS</a:t>
            </a:r>
            <a:endParaRPr lang="pt-BR" sz="2600" b="1" dirty="0" smtClean="0">
              <a:solidFill>
                <a:srgbClr val="16965A"/>
              </a:solidFill>
            </a:endParaRPr>
          </a:p>
          <a:p>
            <a:pPr algn="l"/>
            <a:r>
              <a:rPr lang="pt-BR" sz="2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ENTREGA: </a:t>
            </a:r>
            <a:r>
              <a:rPr lang="pt-B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Ampliar o fornecimento de gás natural em 207.000 M³/dia para a indústria de celulosa </a:t>
            </a:r>
            <a:r>
              <a:rPr lang="pt-BR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Fíbria</a:t>
            </a:r>
            <a:r>
              <a:rPr lang="pt-B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para atender a segunda fase </a:t>
            </a:r>
            <a:r>
              <a:rPr lang="pt-BR" sz="20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denominada Projeto </a:t>
            </a:r>
            <a:r>
              <a:rPr lang="pt-BR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Horizonte 2 </a:t>
            </a:r>
            <a:endParaRPr lang="pt-BR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341955" y="3483429"/>
            <a:ext cx="4018208" cy="2838994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DESTAQUES:</a:t>
            </a:r>
          </a:p>
          <a:p>
            <a:endParaRPr lang="pt-BR" sz="2000" b="1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</a:rPr>
              <a:t>Negociação comercial em andamento com previsão de inicio de fornecimento – pré-operacional em </a:t>
            </a:r>
            <a:r>
              <a:rPr lang="pt-BR" sz="2000" dirty="0" err="1">
                <a:solidFill>
                  <a:schemeClr val="tx1"/>
                </a:solidFill>
              </a:rPr>
              <a:t>jul</a:t>
            </a:r>
            <a:r>
              <a:rPr lang="pt-BR" sz="2000" dirty="0">
                <a:solidFill>
                  <a:schemeClr val="tx1"/>
                </a:solidFill>
              </a:rPr>
              <a:t>/17.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714035" y="3483429"/>
            <a:ext cx="4018208" cy="2838994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PONTOS DE ATENÇÃO:</a:t>
            </a:r>
          </a:p>
          <a:p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MSGÁS não tem acesso ao Sistema SE Suíte</a:t>
            </a:r>
          </a:p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19" y="3083519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411" y="3137945"/>
            <a:ext cx="706482" cy="627272"/>
          </a:xfrm>
          <a:prstGeom prst="rect">
            <a:avLst/>
          </a:prstGeom>
        </p:spPr>
      </p:pic>
      <p:pic>
        <p:nvPicPr>
          <p:cNvPr id="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74" y="263696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781638" y="2639337"/>
            <a:ext cx="784735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Regiane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Schio</a:t>
            </a:r>
            <a:endParaRPr lang="pt-BR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9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323013" y="1003557"/>
            <a:ext cx="676752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</a:rPr>
              <a:t>PANORAMA</a:t>
            </a:r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766588309"/>
              </p:ext>
            </p:extLst>
          </p:nvPr>
        </p:nvGraphicFramePr>
        <p:xfrm>
          <a:off x="931081" y="1103413"/>
          <a:ext cx="6812924" cy="5331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10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5" name="TextBox 4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62958067"/>
              </p:ext>
            </p:extLst>
          </p:nvPr>
        </p:nvGraphicFramePr>
        <p:xfrm>
          <a:off x="2169459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7" name="Chevron 36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9" name="Chevron 38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rgbClr val="70AD47"/>
                </a:solidFill>
              </a:rPr>
              <a:t>Disponibilidade </a:t>
            </a:r>
            <a:r>
              <a:rPr lang="pt-BR" dirty="0">
                <a:solidFill>
                  <a:srgbClr val="70AD47"/>
                </a:solidFill>
              </a:rPr>
              <a:t>da equipe SGE para auxílio</a:t>
            </a:r>
          </a:p>
          <a:p>
            <a:pPr algn="just"/>
            <a:r>
              <a:rPr lang="pt-BR" dirty="0" smtClean="0">
                <a:solidFill>
                  <a:srgbClr val="70AD47"/>
                </a:solidFill>
              </a:rPr>
              <a:t>Responsáveis </a:t>
            </a:r>
            <a:r>
              <a:rPr lang="pt-BR" dirty="0">
                <a:solidFill>
                  <a:srgbClr val="70AD47"/>
                </a:solidFill>
              </a:rPr>
              <a:t>por cadastro no sistema não tem acesso às </a:t>
            </a:r>
            <a:r>
              <a:rPr lang="pt-BR" dirty="0" smtClean="0">
                <a:solidFill>
                  <a:srgbClr val="70AD47"/>
                </a:solidFill>
              </a:rPr>
              <a:t>informações definidas</a:t>
            </a:r>
          </a:p>
          <a:p>
            <a:pPr algn="just"/>
            <a:r>
              <a:rPr lang="pt-BR" dirty="0" smtClean="0">
                <a:solidFill>
                  <a:srgbClr val="70AD47"/>
                </a:solidFill>
              </a:rPr>
              <a:t>Dificuldade de planejar as definições dos municípios e obras, por ser decisão de governo.</a:t>
            </a:r>
          </a:p>
          <a:p>
            <a:pPr algn="just"/>
            <a:r>
              <a:rPr lang="pt-BR" dirty="0">
                <a:solidFill>
                  <a:srgbClr val="70AD47"/>
                </a:solidFill>
              </a:rPr>
              <a:t>Aguardo de liberação de recursos da Caixa Econômica Federal, referente aos programas habitacionais</a:t>
            </a:r>
          </a:p>
          <a:p>
            <a:pPr algn="just"/>
            <a:r>
              <a:rPr lang="pt-BR" dirty="0">
                <a:solidFill>
                  <a:srgbClr val="70AD47"/>
                </a:solidFill>
              </a:rPr>
              <a:t>Dificuldade no cadastro do cronograma físico, em razão do prazo de execução das obras (SANESUL) serem em dias corridos</a:t>
            </a:r>
            <a:r>
              <a:rPr lang="pt-BR" dirty="0" smtClean="0">
                <a:solidFill>
                  <a:srgbClr val="70AD47"/>
                </a:solidFill>
              </a:rPr>
              <a:t>.</a:t>
            </a:r>
          </a:p>
          <a:p>
            <a:pPr algn="just"/>
            <a:r>
              <a:rPr lang="pt-BR" dirty="0" smtClean="0">
                <a:solidFill>
                  <a:srgbClr val="70AD47"/>
                </a:solidFill>
              </a:rPr>
              <a:t>Alguns gerentes tem dificuldades em alguns módulos do sistema, por não terem sido capacitados.</a:t>
            </a:r>
            <a:endParaRPr lang="pt-BR" dirty="0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D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	Iniciativas em análise 	dentro do sistema:</a:t>
            </a:r>
          </a:p>
          <a:p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* </a:t>
            </a:r>
            <a:r>
              <a:rPr lang="pt-BR" sz="3600" b="1" dirty="0" smtClean="0">
                <a:latin typeface="Arial" charset="0"/>
                <a:ea typeface="Arial" charset="0"/>
                <a:cs typeface="Arial" charset="0"/>
              </a:rPr>
              <a:t>Estruturar a administração do 	Aeroporto de Bonito pelo Governo 	do Estado de Mato Grosso do Sul.</a:t>
            </a:r>
            <a:endParaRPr lang="pt-BR" sz="36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D6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Iniciativas em operação 	dentro do sistema</a:t>
            </a:r>
            <a:endParaRPr lang="pt-BR" sz="48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EC9796-F229-4A8B-8905-7E78956358EF}"/>
</file>

<file path=customXml/itemProps2.xml><?xml version="1.0" encoding="utf-8"?>
<ds:datastoreItem xmlns:ds="http://schemas.openxmlformats.org/officeDocument/2006/customXml" ds:itemID="{995E2BD2-8D76-42D3-B450-E40D2B279AC7}"/>
</file>

<file path=customXml/itemProps3.xml><?xml version="1.0" encoding="utf-8"?>
<ds:datastoreItem xmlns:ds="http://schemas.openxmlformats.org/officeDocument/2006/customXml" ds:itemID="{3245FD7E-21F2-4C00-BEC1-F17D3918027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2492</TotalTime>
  <Words>828</Words>
  <Application>Microsoft Office PowerPoint</Application>
  <PresentationFormat>Apresentação na tela (4:3)</PresentationFormat>
  <Paragraphs>358</Paragraphs>
  <Slides>32</Slides>
  <Notes>0</Notes>
  <HiddenSlides>14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SPGE</cp:lastModifiedBy>
  <cp:revision>209</cp:revision>
  <cp:lastPrinted>2017-01-17T20:27:33Z</cp:lastPrinted>
  <dcterms:created xsi:type="dcterms:W3CDTF">2016-11-23T18:16:06Z</dcterms:created>
  <dcterms:modified xsi:type="dcterms:W3CDTF">2017-07-04T12:55:53Z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