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24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23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charts/colors1.xml" ContentType="application/vnd.ms-office.chartcolorstyle+xml"/>
  <Override PartName="/ppt/charts/chart1.xml" ContentType="application/vnd.openxmlformats-officedocument.drawingml.chart+xml"/>
  <Override PartName="/ppt/charts/style1.xml" ContentType="application/vnd.ms-office.chartstyle+xml"/>
  <Override PartName="/ppt/charts/chart2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9" r:id="rId2"/>
    <p:sldId id="305" r:id="rId3"/>
    <p:sldId id="307" r:id="rId4"/>
    <p:sldId id="376" r:id="rId5"/>
    <p:sldId id="354" r:id="rId6"/>
    <p:sldId id="314" r:id="rId7"/>
    <p:sldId id="327" r:id="rId8"/>
    <p:sldId id="385" r:id="rId9"/>
    <p:sldId id="350" r:id="rId10"/>
    <p:sldId id="357" r:id="rId11"/>
    <p:sldId id="358" r:id="rId12"/>
    <p:sldId id="359" r:id="rId13"/>
    <p:sldId id="366" r:id="rId14"/>
    <p:sldId id="368" r:id="rId15"/>
    <p:sldId id="369" r:id="rId16"/>
    <p:sldId id="370" r:id="rId17"/>
    <p:sldId id="371" r:id="rId18"/>
    <p:sldId id="373" r:id="rId19"/>
    <p:sldId id="374" r:id="rId20"/>
    <p:sldId id="375" r:id="rId21"/>
    <p:sldId id="355" r:id="rId22"/>
    <p:sldId id="352" r:id="rId23"/>
    <p:sldId id="353" r:id="rId24"/>
    <p:sldId id="331" r:id="rId25"/>
    <p:sldId id="377" r:id="rId26"/>
    <p:sldId id="378" r:id="rId27"/>
    <p:sldId id="379" r:id="rId28"/>
    <p:sldId id="380" r:id="rId29"/>
    <p:sldId id="381" r:id="rId30"/>
    <p:sldId id="382" r:id="rId31"/>
    <p:sldId id="383" r:id="rId32"/>
    <p:sldId id="384" r:id="rId33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D966"/>
    <a:srgbClr val="DD6616"/>
    <a:srgbClr val="1D8EA7"/>
    <a:srgbClr val="6FAD46"/>
    <a:srgbClr val="8FAADC"/>
    <a:srgbClr val="E5C55E"/>
    <a:srgbClr val="70AD47"/>
    <a:srgbClr val="DF6715"/>
    <a:srgbClr val="174489"/>
    <a:srgbClr val="FF3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3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20" d="100"/>
        <a:sy n="220" d="100"/>
      </p:scale>
      <p:origin x="0" y="-136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28311294827301758"/>
          <c:y val="0.18149953093239238"/>
          <c:w val="0.45427939604199319"/>
          <c:h val="0.5804680698308694"/>
        </c:manualLayout>
      </c:layout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Iniciativas</c:v>
                </c:pt>
              </c:strCache>
            </c:strRef>
          </c:tx>
          <c:dPt>
            <c:idx val="0"/>
            <c:bubble3D val="0"/>
            <c:spPr>
              <a:solidFill>
                <a:srgbClr val="79BD68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5B7-457A-8872-8725318C3789}"/>
              </c:ext>
            </c:extLst>
          </c:dPt>
          <c:dPt>
            <c:idx val="1"/>
            <c:bubble3D val="0"/>
            <c:spPr>
              <a:solidFill>
                <a:srgbClr val="CEF2DE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5B7-457A-8872-8725318C3789}"/>
              </c:ext>
            </c:extLst>
          </c:dPt>
          <c:dPt>
            <c:idx val="2"/>
            <c:bubble3D val="0"/>
            <c:spPr>
              <a:solidFill>
                <a:srgbClr val="429C7E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5B7-457A-8872-8725318C3789}"/>
              </c:ext>
            </c:extLst>
          </c:dPt>
          <c:dPt>
            <c:idx val="3"/>
            <c:bubble3D val="0"/>
            <c:spPr>
              <a:solidFill>
                <a:srgbClr val="1C9397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5B7-457A-8872-8725318C3789}"/>
              </c:ext>
            </c:extLst>
          </c:dPt>
          <c:dPt>
            <c:idx val="4"/>
            <c:bubble3D val="0"/>
            <c:spPr>
              <a:solidFill>
                <a:srgbClr val="C3D75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5B7-457A-8872-8725318C3789}"/>
              </c:ext>
            </c:extLst>
          </c:dPt>
          <c:dLbls>
            <c:dLbl>
              <c:idx val="0"/>
              <c:layout>
                <c:manualLayout>
                  <c:x val="1.8641041643793405E-2"/>
                  <c:y val="3.334674955465772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834969644571688E-17"/>
                  <c:y val="-2.858292818970670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7282083287587288E-3"/>
                  <c:y val="-2.858292818970661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320520821896737E-3"/>
                  <c:y val="4.763821364951103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864104164379313E-3"/>
                  <c:y val="2.858292818970661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Plan1!$A$2:$A$6</c:f>
              <c:strCache>
                <c:ptCount val="5"/>
                <c:pt idx="0">
                  <c:v>AGESUL</c:v>
                </c:pt>
                <c:pt idx="1">
                  <c:v>SPV</c:v>
                </c:pt>
                <c:pt idx="2">
                  <c:v>AGEHAB</c:v>
                </c:pt>
                <c:pt idx="3">
                  <c:v>MS GÁS</c:v>
                </c:pt>
                <c:pt idx="4">
                  <c:v>SANESUL</c:v>
                </c:pt>
              </c:strCache>
            </c:strRef>
          </c:cat>
          <c:val>
            <c:numRef>
              <c:f>Plan1!$B$2:$B$6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C5B7-457A-8872-8725318C37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35597112860899"/>
          <c:y val="0.105782184289065"/>
          <c:w val="0.64070488845144302"/>
          <c:h val="0.77457328668657599"/>
        </c:manualLayout>
      </c:layout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solidFill>
                <a:srgbClr val="8FAADC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E5C55E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DD661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6FAD4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Plan1!$A$2:$A$5</c:f>
              <c:strCache>
                <c:ptCount val="4"/>
                <c:pt idx="0">
                  <c:v>Em planejamento</c:v>
                </c:pt>
                <c:pt idx="1">
                  <c:v>Em análise</c:v>
                </c:pt>
                <c:pt idx="2">
                  <c:v>Em execução</c:v>
                </c:pt>
                <c:pt idx="3">
                  <c:v>Encerramento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8</c:v>
                </c:pt>
                <c:pt idx="1">
                  <c:v>1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79753-B525-478D-AEDC-9FCFC38CA108}" type="datetimeFigureOut">
              <a:rPr lang="pt-BR" smtClean="0"/>
              <a:t>04/07/2017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4B9FF-2A4F-4A25-A873-B80197CB6B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2200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04/07/2017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483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04/07/2017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3075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04/07/2017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923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04/07/2017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931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04/07/2017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772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04/07/2017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1736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04/07/2017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66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04/07/2017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052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04/07/2017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8867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04/07/2017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264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04/07/2017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638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4DF4C-8A94-41E7-AD39-838212FA30A5}" type="datetimeFigureOut">
              <a:rPr lang="pt-BR" smtClean="0"/>
              <a:t>04/07/2017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903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-2" y="3927211"/>
            <a:ext cx="9143999" cy="15630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pt-B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SECRETARIA DE ESTADO </a:t>
            </a:r>
            <a:r>
              <a:rPr lang="pt-B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DE  </a:t>
            </a:r>
          </a:p>
          <a:p>
            <a:pPr>
              <a:lnSpc>
                <a:spcPct val="100000"/>
              </a:lnSpc>
            </a:pPr>
            <a:r>
              <a:rPr lang="pt-B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INFRAESTRUTURA</a:t>
            </a:r>
            <a:endParaRPr lang="pt-BR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</a:pPr>
            <a:endParaRPr lang="pt-BR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</a:pPr>
            <a:endParaRPr lang="pt-BR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</a:pPr>
            <a:r>
              <a:rPr lang="pt-B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Junho de 2017</a:t>
            </a:r>
            <a:endParaRPr lang="pt-BR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12110" y="2444292"/>
            <a:ext cx="671977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5400" b="1" dirty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REUNIÃO MENSAL</a:t>
            </a:r>
          </a:p>
        </p:txBody>
      </p:sp>
    </p:spTree>
    <p:extLst>
      <p:ext uri="{BB962C8B-B14F-4D97-AF65-F5344CB8AC3E}">
        <p14:creationId xmlns:p14="http://schemas.microsoft.com/office/powerpoint/2010/main" val="323186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323013" y="1003557"/>
            <a:ext cx="6767523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987499" y="2733576"/>
            <a:ext cx="7169003" cy="13908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9600" b="1" dirty="0" smtClean="0">
                <a:solidFill>
                  <a:srgbClr val="0B88A6"/>
                </a:solidFill>
              </a:rPr>
              <a:t>AGESUL</a:t>
            </a:r>
            <a:endParaRPr lang="pt-BR" sz="9600" b="1" dirty="0">
              <a:solidFill>
                <a:srgbClr val="0B88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1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22274" y="1242410"/>
            <a:ext cx="8965805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ENTREGA : 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 km de rodovias pavimentadas</a:t>
            </a:r>
          </a:p>
          <a:p>
            <a:pPr algn="l"/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49827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sz="2800" b="1" dirty="0">
                <a:solidFill>
                  <a:srgbClr val="16965A"/>
                </a:solidFill>
              </a:rPr>
              <a:t>Pavimentar 100 km de rodovias no </a:t>
            </a:r>
            <a:r>
              <a:rPr lang="pt-BR" sz="2800" b="1" dirty="0" smtClean="0">
                <a:solidFill>
                  <a:srgbClr val="16965A"/>
                </a:solidFill>
              </a:rPr>
              <a:t>Estado</a:t>
            </a:r>
            <a:endParaRPr lang="pt-BR" sz="2800" b="1" dirty="0">
              <a:solidFill>
                <a:srgbClr val="16965A"/>
              </a:solidFill>
            </a:endParaRPr>
          </a:p>
        </p:txBody>
      </p:sp>
      <p:sp>
        <p:nvSpPr>
          <p:cNvPr id="13" name="Subtítulo 2"/>
          <p:cNvSpPr txBox="1">
            <a:spLocks/>
          </p:cNvSpPr>
          <p:nvPr/>
        </p:nvSpPr>
        <p:spPr>
          <a:xfrm>
            <a:off x="768793" y="1912902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Francisco Olazar Neto  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4" name="Picture 4" descr="Image result for icon pers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31" y="1900407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tângulo de cantos arredondados 14"/>
          <p:cNvSpPr/>
          <p:nvPr/>
        </p:nvSpPr>
        <p:spPr>
          <a:xfrm>
            <a:off x="400166" y="3048493"/>
            <a:ext cx="3841069" cy="2897125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</a:t>
            </a:r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pt-BR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pt-BR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bg2">
                    <a:lumMod val="25000"/>
                  </a:schemeClr>
                </a:solidFill>
              </a:rPr>
              <a:t>Foram pavimentados 11,5km em maio/2017.</a:t>
            </a:r>
          </a:p>
          <a:p>
            <a:endParaRPr lang="pt-BR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pt-BR" sz="2000" dirty="0" smtClean="0">
                <a:solidFill>
                  <a:schemeClr val="bg2">
                    <a:lumMod val="25000"/>
                  </a:schemeClr>
                </a:solidFill>
              </a:rPr>
              <a:t>	Acumulado: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bg2">
                    <a:lumMod val="25000"/>
                  </a:schemeClr>
                </a:solidFill>
              </a:rPr>
              <a:t>85 km pavimentados.</a:t>
            </a:r>
            <a:r>
              <a:rPr lang="pt-BR" sz="20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pt-BR" sz="2000" dirty="0">
                <a:solidFill>
                  <a:schemeClr val="bg2">
                    <a:lumMod val="25000"/>
                  </a:schemeClr>
                </a:solidFill>
              </a:rPr>
            </a:br>
            <a:endParaRPr lang="pt-BR" sz="2000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4485840" y="3076235"/>
            <a:ext cx="3975462" cy="2858442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  <a:endParaRPr lang="pt-BR" sz="2400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pt-B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</a:rPr>
              <a:t>Gerente já pode executar as tarefas no sistema </a:t>
            </a:r>
          </a:p>
          <a:p>
            <a:pPr algn="ctr"/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pt-B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4753" y="2942862"/>
            <a:ext cx="706482" cy="648914"/>
          </a:xfrm>
          <a:prstGeom prst="rect">
            <a:avLst/>
          </a:prstGeom>
        </p:spPr>
      </p:pic>
      <p:pic>
        <p:nvPicPr>
          <p:cNvPr id="18" name="Picture 2" descr="Image result for ATENÇÃO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5210" y="2867409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76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22274" y="1242410"/>
            <a:ext cx="8965805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ENTREGA : 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 km de rodovias </a:t>
            </a: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restauradas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49827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sz="2800" b="1" dirty="0" smtClean="0">
                <a:solidFill>
                  <a:srgbClr val="16965A"/>
                </a:solidFill>
              </a:rPr>
              <a:t>Restaurar </a:t>
            </a:r>
            <a:r>
              <a:rPr lang="pt-BR" sz="2800" b="1" dirty="0">
                <a:solidFill>
                  <a:srgbClr val="16965A"/>
                </a:solidFill>
              </a:rPr>
              <a:t>100 km de rodovias no </a:t>
            </a:r>
            <a:r>
              <a:rPr lang="pt-BR" sz="2800" b="1" dirty="0" smtClean="0">
                <a:solidFill>
                  <a:srgbClr val="16965A"/>
                </a:solidFill>
              </a:rPr>
              <a:t>Estado</a:t>
            </a:r>
            <a:endParaRPr lang="pt-BR" sz="2800" b="1" dirty="0">
              <a:solidFill>
                <a:srgbClr val="16965A"/>
              </a:solidFill>
            </a:endParaRPr>
          </a:p>
        </p:txBody>
      </p:sp>
      <p:sp>
        <p:nvSpPr>
          <p:cNvPr id="13" name="Subtítulo 2"/>
          <p:cNvSpPr txBox="1">
            <a:spLocks/>
          </p:cNvSpPr>
          <p:nvPr/>
        </p:nvSpPr>
        <p:spPr>
          <a:xfrm>
            <a:off x="768793" y="1912902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Francisco Olazar Neto  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4" name="Picture 4" descr="Image result for icon pers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31" y="1900407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tângulo de cantos arredondados 14"/>
          <p:cNvSpPr/>
          <p:nvPr/>
        </p:nvSpPr>
        <p:spPr>
          <a:xfrm>
            <a:off x="400166" y="3048493"/>
            <a:ext cx="3596463" cy="2897125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</a:t>
            </a:r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algn="ctr"/>
            <a:endParaRPr lang="pt-B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2,5km restaurados</a:t>
            </a:r>
          </a:p>
          <a:p>
            <a:pPr algn="ctr"/>
            <a:endParaRPr lang="pt-BR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pt-BR" sz="2000" dirty="0" smtClean="0">
                <a:solidFill>
                  <a:schemeClr val="bg2">
                    <a:lumMod val="25000"/>
                  </a:schemeClr>
                </a:solidFill>
              </a:rPr>
              <a:t>Acumulado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2">
                    <a:lumMod val="25000"/>
                  </a:schemeClr>
                </a:solidFill>
              </a:rPr>
              <a:t>20km restaurados;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2">
                    <a:lumMod val="25000"/>
                  </a:schemeClr>
                </a:solidFill>
              </a:rPr>
              <a:t>52,0km de obras lançadas.</a:t>
            </a:r>
          </a:p>
          <a:p>
            <a:endParaRPr lang="pt-BR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4485840" y="3076235"/>
            <a:ext cx="3975462" cy="2858442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endParaRPr lang="pt-BR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pt-BR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bg2">
                    <a:lumMod val="25000"/>
                  </a:schemeClr>
                </a:solidFill>
              </a:rPr>
              <a:t>Gerente já pode executar as tarefas no sistema </a:t>
            </a:r>
          </a:p>
          <a:p>
            <a:pPr algn="ctr"/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pt-BR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pt-BR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pt-BR" sz="24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BR" sz="24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4753" y="2942862"/>
            <a:ext cx="706482" cy="648914"/>
          </a:xfrm>
          <a:prstGeom prst="rect">
            <a:avLst/>
          </a:prstGeom>
        </p:spPr>
      </p:pic>
      <p:pic>
        <p:nvPicPr>
          <p:cNvPr id="18" name="Picture 2" descr="Image result for ATENÇÃO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5210" y="2867409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36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323013" y="1003557"/>
            <a:ext cx="6767523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987499" y="2733576"/>
            <a:ext cx="7169003" cy="13908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9600" b="1" dirty="0" smtClean="0">
                <a:solidFill>
                  <a:srgbClr val="0B88A6"/>
                </a:solidFill>
              </a:rPr>
              <a:t>AGEHAB</a:t>
            </a:r>
            <a:endParaRPr lang="pt-BR" sz="9600" b="1" dirty="0">
              <a:solidFill>
                <a:srgbClr val="0B88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18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22274" y="1559198"/>
            <a:ext cx="8673383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ENTREGA: 700 unidades contratadas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429171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b="1" dirty="0">
                <a:solidFill>
                  <a:srgbClr val="16965A"/>
                </a:solidFill>
              </a:rPr>
              <a:t>Adequar unidades habitacionais através do programa Cartão </a:t>
            </a:r>
            <a:r>
              <a:rPr lang="pt-BR" b="1" dirty="0" smtClean="0">
                <a:solidFill>
                  <a:srgbClr val="16965A"/>
                </a:solidFill>
              </a:rPr>
              <a:t>Reforma</a:t>
            </a:r>
            <a:endParaRPr lang="pt-BR" sz="2800" b="1" dirty="0" smtClean="0">
              <a:solidFill>
                <a:srgbClr val="16965A"/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434993" y="2965024"/>
            <a:ext cx="4018208" cy="3306986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</a:t>
            </a:r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endParaRPr lang="pt-BR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Encontro dos Prefeitos para apresentação do Cartão Reforma 08/06/2017.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4687911" y="2965023"/>
            <a:ext cx="4018208" cy="3306987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Image result for ATENÇÃO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843" y="2520842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0235" y="2704203"/>
            <a:ext cx="706482" cy="648914"/>
          </a:xfrm>
          <a:prstGeom prst="rect">
            <a:avLst/>
          </a:prstGeom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683038" y="2351509"/>
            <a:ext cx="784735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Gerente: Maria de Lourdes</a:t>
            </a:r>
          </a:p>
        </p:txBody>
      </p:sp>
      <p:pic>
        <p:nvPicPr>
          <p:cNvPr id="1028" name="Picture 4" descr="Image result for icon pers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13" y="2356182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99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22274" y="1559198"/>
            <a:ext cx="8673383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ENTREGA 1: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4500 contratos habitacionais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assinados</a:t>
            </a:r>
          </a:p>
          <a:p>
            <a:pPr algn="l"/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ENTREGA 2: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4000 unidades habitacionais entregues</a:t>
            </a:r>
          </a:p>
          <a:p>
            <a:pPr algn="l"/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429171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b="1" dirty="0">
                <a:solidFill>
                  <a:srgbClr val="16965A"/>
                </a:solidFill>
              </a:rPr>
              <a:t>Garantir acesso a novas moradias populares e entregar unidades </a:t>
            </a:r>
            <a:r>
              <a:rPr lang="pt-BR" b="1" dirty="0" smtClean="0">
                <a:solidFill>
                  <a:srgbClr val="16965A"/>
                </a:solidFill>
              </a:rPr>
              <a:t>habitacionais</a:t>
            </a:r>
            <a:endParaRPr lang="pt-BR" sz="2800" b="1" dirty="0" smtClean="0">
              <a:solidFill>
                <a:srgbClr val="16965A"/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321972" y="3259462"/>
            <a:ext cx="4195253" cy="3012547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DESTAQUES:</a:t>
            </a:r>
          </a:p>
          <a:p>
            <a:endParaRPr lang="pt-BR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123 contratos assinados.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31 unidades habitacionais entregues</a:t>
            </a: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B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Acumulado: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649 contratações  até junho/2017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837 unidades habitacionais até dia 29/06/2017</a:t>
            </a:r>
            <a:endParaRPr lang="pt-BR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4687911" y="3259462"/>
            <a:ext cx="4107746" cy="3012548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Planejamento do cronograma depende de liberação de recursos pela CEF.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Image result for ATENÇÃO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6263" y="3278488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1429" y="3241731"/>
            <a:ext cx="706482" cy="648914"/>
          </a:xfrm>
          <a:prstGeom prst="rect">
            <a:avLst/>
          </a:prstGeom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593546" y="2656049"/>
            <a:ext cx="784735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Gerente: 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Helena </a:t>
            </a:r>
            <a:r>
              <a:rPr lang="pt-BR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Nicareta</a:t>
            </a:r>
            <a:endParaRPr lang="pt-BR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8" name="Picture 4" descr="Image result for icon pers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74" y="2570126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8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323013" y="1003557"/>
            <a:ext cx="6767523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987499" y="2733576"/>
            <a:ext cx="7169003" cy="13908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9600" b="1" dirty="0" smtClean="0">
                <a:solidFill>
                  <a:srgbClr val="0B88A6"/>
                </a:solidFill>
              </a:rPr>
              <a:t>MSGÁS</a:t>
            </a:r>
            <a:endParaRPr lang="pt-BR" sz="9600" b="1" dirty="0">
              <a:solidFill>
                <a:srgbClr val="0B88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85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122274" y="429171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sz="2600" b="1" dirty="0">
                <a:solidFill>
                  <a:srgbClr val="16965A"/>
                </a:solidFill>
              </a:rPr>
              <a:t>Expandir a rede de distribuição de gás natural em Campo </a:t>
            </a:r>
            <a:r>
              <a:rPr lang="pt-BR" sz="2600" b="1" dirty="0" smtClean="0">
                <a:solidFill>
                  <a:srgbClr val="16965A"/>
                </a:solidFill>
              </a:rPr>
              <a:t>Grande</a:t>
            </a:r>
          </a:p>
          <a:p>
            <a:pPr algn="l"/>
            <a:r>
              <a:rPr lang="pt-BR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ENTREGA 1: </a:t>
            </a:r>
            <a:r>
              <a:rPr lang="pt-B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14 km de rede de distribuição de gás natural instalados na avenida Coronel Antonino e nas ruas Vitório </a:t>
            </a:r>
            <a:r>
              <a:rPr lang="pt-B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Zeolla</a:t>
            </a:r>
            <a:r>
              <a:rPr lang="pt-B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 Marquês de Pombal, </a:t>
            </a:r>
            <a:r>
              <a:rPr lang="pt-B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Spipe</a:t>
            </a:r>
            <a:r>
              <a:rPr lang="pt-B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pt-BR" sz="20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Calarge</a:t>
            </a:r>
            <a:endParaRPr lang="pt-BR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l"/>
            <a:r>
              <a:rPr lang="pt-BR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ENTREGA </a:t>
            </a:r>
            <a:r>
              <a:rPr lang="pt-BR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2: </a:t>
            </a:r>
            <a:r>
              <a:rPr lang="pt-B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1000 Unidades Consumidoras ligadas à rede de </a:t>
            </a:r>
            <a:r>
              <a:rPr lang="pt-B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distribuição de gás</a:t>
            </a:r>
            <a:endParaRPr lang="pt-BR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341955" y="3205852"/>
            <a:ext cx="4372080" cy="3323738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</a:t>
            </a:r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pt-BR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Número de clientes ligados: 155 Unidades </a:t>
            </a:r>
            <a:endParaRPr lang="en-U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km de rede implantada: 1,4km de rede </a:t>
            </a:r>
            <a:r>
              <a:rPr lang="pt-B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Implantada.</a:t>
            </a:r>
            <a:endParaRPr lang="pt-BR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1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r>
              <a:rPr lang="pt-B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Acumulado</a:t>
            </a:r>
            <a:r>
              <a:rPr lang="pt-B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: Mês de Maio/2017.</a:t>
            </a:r>
            <a:endParaRPr lang="pt-BR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363 UC ligadas;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8,9 Km de rede implantadas;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4894341" y="3205852"/>
            <a:ext cx="4146628" cy="3233586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t-BR" sz="2000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Medição finalizada todo dia 10 do mês subsequente.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Image result for ATENÇÃO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582" y="3314194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3761" y="3283059"/>
            <a:ext cx="706482" cy="627272"/>
          </a:xfrm>
          <a:prstGeom prst="rect">
            <a:avLst/>
          </a:prstGeom>
        </p:spPr>
      </p:pic>
      <p:pic>
        <p:nvPicPr>
          <p:cNvPr id="8" name="Picture 4" descr="Image result for icon pers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74" y="2683122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790356" y="2761669"/>
            <a:ext cx="784735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Gerente: 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Regiane </a:t>
            </a:r>
            <a:r>
              <a:rPr lang="pt-BR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Schio</a:t>
            </a:r>
            <a:endParaRPr lang="pt-BR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82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323013" y="1003557"/>
            <a:ext cx="6767523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987499" y="2733576"/>
            <a:ext cx="7169003" cy="13908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9600" b="1" dirty="0" smtClean="0">
                <a:solidFill>
                  <a:srgbClr val="0B88A6"/>
                </a:solidFill>
              </a:rPr>
              <a:t>SANESUL</a:t>
            </a:r>
            <a:endParaRPr lang="pt-BR" sz="9600" b="1" dirty="0">
              <a:solidFill>
                <a:srgbClr val="0B88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29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122274" y="429171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sz="2600" b="1" dirty="0" smtClean="0">
                <a:solidFill>
                  <a:srgbClr val="16965A"/>
                </a:solidFill>
              </a:rPr>
              <a:t>Promover </a:t>
            </a:r>
            <a:r>
              <a:rPr lang="pt-BR" sz="2600" b="1" dirty="0">
                <a:solidFill>
                  <a:srgbClr val="16965A"/>
                </a:solidFill>
              </a:rPr>
              <a:t>a universalização do abastecimento de água </a:t>
            </a:r>
            <a:endParaRPr lang="pt-BR" sz="2600" b="1" dirty="0" smtClean="0">
              <a:solidFill>
                <a:srgbClr val="16965A"/>
              </a:solidFill>
            </a:endParaRPr>
          </a:p>
          <a:p>
            <a:pPr algn="l"/>
            <a:r>
              <a:rPr lang="pt-BR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ENTREGA: </a:t>
            </a:r>
            <a:r>
              <a:rPr lang="pt-BR" sz="2000" dirty="0"/>
              <a:t>Conclusão das obras de expansão e melhoria do sistema de abastecimento de água em 11 </a:t>
            </a:r>
            <a:r>
              <a:rPr lang="pt-BR" sz="2000" dirty="0" smtClean="0"/>
              <a:t>municípios</a:t>
            </a:r>
            <a:endParaRPr lang="pt-BR" sz="2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341955" y="3483429"/>
            <a:ext cx="4018208" cy="2838994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</a:t>
            </a:r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endParaRPr lang="pt-BR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Obras em Caarapó finalizada.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4714035" y="3483429"/>
            <a:ext cx="4018208" cy="2838994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000" dirty="0" err="1" smtClean="0">
                <a:solidFill>
                  <a:schemeClr val="bg2">
                    <a:lumMod val="25000"/>
                  </a:schemeClr>
                </a:solidFill>
              </a:rPr>
              <a:t>Sanesul</a:t>
            </a:r>
            <a:r>
              <a:rPr lang="pt-BR" sz="2000" dirty="0" smtClean="0">
                <a:solidFill>
                  <a:schemeClr val="bg2">
                    <a:lumMod val="25000"/>
                  </a:schemeClr>
                </a:solidFill>
              </a:rPr>
              <a:t> não tem acesso ao sistema SE Suíte</a:t>
            </a:r>
            <a:endParaRPr lang="pt-BR" sz="20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Image result for ATENÇÃO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4619" y="3083519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6411" y="3137945"/>
            <a:ext cx="706482" cy="627272"/>
          </a:xfrm>
          <a:prstGeom prst="rect">
            <a:avLst/>
          </a:prstGeom>
        </p:spPr>
      </p:pic>
      <p:pic>
        <p:nvPicPr>
          <p:cNvPr id="8" name="Picture 4" descr="Image result for icon pers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74" y="2636968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781638" y="2639337"/>
            <a:ext cx="784735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Gerente: Maria de Lourdes Vilela </a:t>
            </a:r>
            <a:r>
              <a:rPr lang="pt-B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Tappar</a:t>
            </a:r>
            <a:endParaRPr lang="pt-BR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824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90" y="1673534"/>
            <a:ext cx="8444218" cy="4681365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912760"/>
            <a:ext cx="7886700" cy="1090202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t-BR" b="1" dirty="0" smtClean="0">
                <a:solidFill>
                  <a:srgbClr val="0B89A7"/>
                </a:solidFill>
              </a:rPr>
              <a:t>Mapa Estratégico</a:t>
            </a:r>
            <a:endParaRPr lang="pt-BR" b="1" dirty="0">
              <a:solidFill>
                <a:srgbClr val="0B89A7"/>
              </a:solidFill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MODELO DE GESTÃO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63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122274" y="429171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sz="2600" b="1" dirty="0" smtClean="0">
                <a:solidFill>
                  <a:srgbClr val="16965A"/>
                </a:solidFill>
              </a:rPr>
              <a:t>Expandir </a:t>
            </a:r>
            <a:r>
              <a:rPr lang="pt-BR" sz="2600" b="1" dirty="0">
                <a:solidFill>
                  <a:srgbClr val="16965A"/>
                </a:solidFill>
              </a:rPr>
              <a:t>o acesso a rede de esgoto </a:t>
            </a:r>
            <a:endParaRPr lang="pt-BR" sz="2600" b="1" dirty="0" smtClean="0">
              <a:solidFill>
                <a:srgbClr val="16965A"/>
              </a:solidFill>
            </a:endParaRPr>
          </a:p>
          <a:p>
            <a:pPr algn="l"/>
            <a:r>
              <a:rPr lang="pt-BR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ENTREGA: </a:t>
            </a:r>
            <a:r>
              <a:rPr lang="pt-BR" sz="2000" dirty="0"/>
              <a:t>Conclusão das obras de expansão do sistema de esgotamento sanitário em 19 </a:t>
            </a:r>
            <a:r>
              <a:rPr lang="pt-BR" sz="2000" dirty="0" smtClean="0"/>
              <a:t>municípios</a:t>
            </a:r>
            <a:endParaRPr lang="pt-BR" sz="2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341955" y="3483429"/>
            <a:ext cx="4018208" cy="2838994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</a:t>
            </a:r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endParaRPr lang="pt-BR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Obras em Itaporã e Miranda finalizadas.</a:t>
            </a:r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4714035" y="3483429"/>
            <a:ext cx="4018208" cy="2838994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bg2">
                    <a:lumMod val="25000"/>
                  </a:schemeClr>
                </a:solidFill>
              </a:rPr>
              <a:t>Sem acesso ao sistema.</a:t>
            </a:r>
            <a:endParaRPr lang="pt-BR" sz="20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Image result for ATENÇÃO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4619" y="3083519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6411" y="3137945"/>
            <a:ext cx="706482" cy="627272"/>
          </a:xfrm>
          <a:prstGeom prst="rect">
            <a:avLst/>
          </a:prstGeom>
        </p:spPr>
      </p:pic>
      <p:pic>
        <p:nvPicPr>
          <p:cNvPr id="8" name="Picture 4" descr="Image result for icon pers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74" y="2636968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781638" y="2639337"/>
            <a:ext cx="784735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Gerente: Maria de Lourdes Vilela </a:t>
            </a:r>
            <a:r>
              <a:rPr lang="pt-B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Tappar</a:t>
            </a:r>
            <a:endParaRPr lang="pt-BR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85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22274" y="1242410"/>
            <a:ext cx="8965805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ENTREGA : Nome da entrega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49827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sz="2800" b="1" dirty="0" smtClean="0">
                <a:solidFill>
                  <a:srgbClr val="16965A"/>
                </a:solidFill>
              </a:rPr>
              <a:t>Nome da iniciativa</a:t>
            </a:r>
            <a:endParaRPr lang="pt-BR" sz="2800" b="1" dirty="0">
              <a:solidFill>
                <a:srgbClr val="16965A"/>
              </a:solidFill>
            </a:endParaRPr>
          </a:p>
        </p:txBody>
      </p:sp>
      <p:sp>
        <p:nvSpPr>
          <p:cNvPr id="13" name="Subtítulo 2"/>
          <p:cNvSpPr txBox="1">
            <a:spLocks/>
          </p:cNvSpPr>
          <p:nvPr/>
        </p:nvSpPr>
        <p:spPr>
          <a:xfrm>
            <a:off x="768793" y="1912902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Nome do gerente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4" name="Picture 4" descr="Image result for icon pers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31" y="1900407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tângulo de cantos arredondados 14"/>
          <p:cNvSpPr/>
          <p:nvPr/>
        </p:nvSpPr>
        <p:spPr>
          <a:xfrm>
            <a:off x="400166" y="2566479"/>
            <a:ext cx="3841069" cy="3757048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AGENDA POSITIVA:</a:t>
            </a:r>
          </a:p>
          <a:p>
            <a:pPr algn="ctr"/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pt-B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pt-BR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pt-BR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4485840" y="2566479"/>
            <a:ext cx="3975462" cy="3757048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pPr algn="ctr"/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pt-B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pt-BR" sz="2400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pt-B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pt-B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pt-B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4220" y="2435170"/>
            <a:ext cx="706482" cy="648914"/>
          </a:xfrm>
          <a:prstGeom prst="rect">
            <a:avLst/>
          </a:prstGeom>
        </p:spPr>
      </p:pic>
      <p:pic>
        <p:nvPicPr>
          <p:cNvPr id="18" name="Picture 2" descr="Image result for ATENÇÃO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9742" y="2369579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695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22274" y="1242410"/>
            <a:ext cx="8965805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ENTREGA : Nome da entrega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49827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sz="2800" b="1" dirty="0" smtClean="0">
                <a:solidFill>
                  <a:srgbClr val="16965A"/>
                </a:solidFill>
              </a:rPr>
              <a:t>Nome da iniciativa</a:t>
            </a:r>
            <a:endParaRPr lang="pt-BR" sz="2800" b="1" dirty="0">
              <a:solidFill>
                <a:srgbClr val="16965A"/>
              </a:solidFill>
            </a:endParaRPr>
          </a:p>
        </p:txBody>
      </p:sp>
      <p:sp>
        <p:nvSpPr>
          <p:cNvPr id="13" name="Subtítulo 2"/>
          <p:cNvSpPr txBox="1">
            <a:spLocks/>
          </p:cNvSpPr>
          <p:nvPr/>
        </p:nvSpPr>
        <p:spPr>
          <a:xfrm>
            <a:off x="768793" y="1912902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Nome do gerente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4" name="Picture 4" descr="Image result for icon pers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31" y="1900407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tângulo de cantos arredondados 15"/>
          <p:cNvSpPr/>
          <p:nvPr/>
        </p:nvSpPr>
        <p:spPr>
          <a:xfrm>
            <a:off x="450761" y="2566479"/>
            <a:ext cx="8178084" cy="3757048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pPr algn="ctr"/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pt-B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pt-BR" sz="2400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pt-B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pt-B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pt-B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" name="Picture 2" descr="Image result for ATENÇÃO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653" y="2369579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485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22274" y="1242410"/>
            <a:ext cx="8965805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ENTREGA : Nome da entrega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49827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sz="2800" b="1" dirty="0" smtClean="0">
                <a:solidFill>
                  <a:srgbClr val="16965A"/>
                </a:solidFill>
              </a:rPr>
              <a:t>Nome da iniciativa</a:t>
            </a:r>
            <a:endParaRPr lang="pt-BR" sz="2800" b="1" dirty="0">
              <a:solidFill>
                <a:srgbClr val="16965A"/>
              </a:solidFill>
            </a:endParaRPr>
          </a:p>
        </p:txBody>
      </p:sp>
      <p:sp>
        <p:nvSpPr>
          <p:cNvPr id="13" name="Subtítulo 2"/>
          <p:cNvSpPr txBox="1">
            <a:spLocks/>
          </p:cNvSpPr>
          <p:nvPr/>
        </p:nvSpPr>
        <p:spPr>
          <a:xfrm>
            <a:off x="768793" y="1912902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Nome do gerente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4" name="Picture 4" descr="Image result for icon pers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31" y="1900407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tângulo de cantos arredondados 14"/>
          <p:cNvSpPr/>
          <p:nvPr/>
        </p:nvSpPr>
        <p:spPr>
          <a:xfrm>
            <a:off x="400166" y="2566479"/>
            <a:ext cx="8215800" cy="3757048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AGENDA POSITIVA:</a:t>
            </a:r>
          </a:p>
          <a:p>
            <a:pPr algn="ctr"/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pt-B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pt-BR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pt-BR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9484" y="2242022"/>
            <a:ext cx="706482" cy="64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39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61137" y="3046470"/>
            <a:ext cx="9021726" cy="765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000" b="1" dirty="0">
                <a:solidFill>
                  <a:srgbClr val="16965A"/>
                </a:solidFill>
                <a:latin typeface="Arial" charset="0"/>
                <a:ea typeface="Arial" charset="0"/>
                <a:cs typeface="Arial" charset="0"/>
              </a:rPr>
              <a:t>Obrigado</a:t>
            </a:r>
            <a:endParaRPr lang="pt-BR" sz="2800" b="1" dirty="0">
              <a:solidFill>
                <a:srgbClr val="16965A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59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22274" y="1242410"/>
            <a:ext cx="8965805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ENTREGA : 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500 km de rodovias implantadas</a:t>
            </a:r>
          </a:p>
          <a:p>
            <a:pPr algn="l"/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49827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sz="2800" b="1" dirty="0" smtClean="0">
                <a:solidFill>
                  <a:srgbClr val="16965A"/>
                </a:solidFill>
              </a:rPr>
              <a:t>Implantar 500km de Rodovias</a:t>
            </a:r>
            <a:endParaRPr lang="pt-BR" sz="2800" b="1" dirty="0">
              <a:solidFill>
                <a:srgbClr val="16965A"/>
              </a:solidFill>
            </a:endParaRPr>
          </a:p>
        </p:txBody>
      </p:sp>
      <p:sp>
        <p:nvSpPr>
          <p:cNvPr id="13" name="Subtítulo 2"/>
          <p:cNvSpPr txBox="1">
            <a:spLocks/>
          </p:cNvSpPr>
          <p:nvPr/>
        </p:nvSpPr>
        <p:spPr>
          <a:xfrm>
            <a:off x="768793" y="1912902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Francisco Olazar Neto  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4" name="Picture 4" descr="Image result for icon pers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31" y="1900407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tângulo de cantos arredondados 14"/>
          <p:cNvSpPr/>
          <p:nvPr/>
        </p:nvSpPr>
        <p:spPr>
          <a:xfrm>
            <a:off x="400166" y="3048493"/>
            <a:ext cx="3596463" cy="2897125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</a:t>
            </a:r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pt-BR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pt-BR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</a:rPr>
              <a:t>72km implantados.</a:t>
            </a:r>
          </a:p>
          <a:p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4485840" y="3076235"/>
            <a:ext cx="3975462" cy="2858442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endParaRPr lang="pt-BR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pt-BR" sz="24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BR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pt-BR" sz="24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BR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pt-BR" sz="24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4753" y="2942862"/>
            <a:ext cx="706482" cy="648914"/>
          </a:xfrm>
          <a:prstGeom prst="rect">
            <a:avLst/>
          </a:prstGeom>
        </p:spPr>
      </p:pic>
      <p:pic>
        <p:nvPicPr>
          <p:cNvPr id="18" name="Picture 2" descr="Image result for ATENÇÃO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5210" y="2867409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6492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22274" y="1586398"/>
            <a:ext cx="8965805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ENTREGA : 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35 pontes de concreto concluídas</a:t>
            </a:r>
          </a:p>
          <a:p>
            <a:pPr algn="l"/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49827"/>
            <a:ext cx="8237955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sz="2800" b="1" dirty="0">
                <a:solidFill>
                  <a:srgbClr val="16965A"/>
                </a:solidFill>
              </a:rPr>
              <a:t>Perenizar travessias, obras de artes especiais e reforma de </a:t>
            </a:r>
            <a:r>
              <a:rPr lang="pt-BR" sz="2800" b="1" dirty="0" smtClean="0">
                <a:solidFill>
                  <a:srgbClr val="16965A"/>
                </a:solidFill>
              </a:rPr>
              <a:t>pontes</a:t>
            </a:r>
            <a:endParaRPr lang="pt-BR" sz="2800" b="1" dirty="0">
              <a:solidFill>
                <a:srgbClr val="16965A"/>
              </a:solidFill>
            </a:endParaRPr>
          </a:p>
        </p:txBody>
      </p:sp>
      <p:sp>
        <p:nvSpPr>
          <p:cNvPr id="13" name="Subtítulo 2"/>
          <p:cNvSpPr txBox="1">
            <a:spLocks/>
          </p:cNvSpPr>
          <p:nvPr/>
        </p:nvSpPr>
        <p:spPr>
          <a:xfrm>
            <a:off x="725251" y="2207122"/>
            <a:ext cx="7736052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Francisco Olazar Neto  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4" name="Picture 4" descr="Image result for icon pers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56" y="2164027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tângulo de cantos arredondados 14"/>
          <p:cNvSpPr/>
          <p:nvPr/>
        </p:nvSpPr>
        <p:spPr>
          <a:xfrm>
            <a:off x="400166" y="3048493"/>
            <a:ext cx="3596463" cy="2897125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</a:t>
            </a:r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pt-BR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pt-BR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bg2">
                    <a:lumMod val="25000"/>
                  </a:schemeClr>
                </a:solidFill>
              </a:rPr>
              <a:t>16 pontes concluídas;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4362994" y="3076235"/>
            <a:ext cx="4098308" cy="2858442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endParaRPr lang="pt-BR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pt-BR" sz="24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BR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pt-BR" sz="24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BR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pt-BR" sz="24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4753" y="2942862"/>
            <a:ext cx="706482" cy="648914"/>
          </a:xfrm>
          <a:prstGeom prst="rect">
            <a:avLst/>
          </a:prstGeom>
        </p:spPr>
      </p:pic>
      <p:pic>
        <p:nvPicPr>
          <p:cNvPr id="18" name="Picture 2" descr="Image result for ATENÇÃO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5210" y="2867409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5411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78195" y="1611793"/>
            <a:ext cx="8965805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ENTREGA 1: 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Conclusão das obras em 35 </a:t>
            </a: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municípios</a:t>
            </a:r>
          </a:p>
          <a:p>
            <a:pPr algn="l"/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ENTREGA </a:t>
            </a: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2: 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Convênios de repasse para obras efetivados com 31 municípios</a:t>
            </a:r>
          </a:p>
          <a:p>
            <a:pPr algn="l"/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49827"/>
            <a:ext cx="8237955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sz="2800" b="1" dirty="0">
                <a:solidFill>
                  <a:srgbClr val="16965A"/>
                </a:solidFill>
              </a:rPr>
              <a:t>Atender municípios com pavimentação asfáltica, restauração e drenagem </a:t>
            </a:r>
            <a:r>
              <a:rPr lang="pt-BR" sz="2800" b="1" dirty="0" smtClean="0">
                <a:solidFill>
                  <a:srgbClr val="16965A"/>
                </a:solidFill>
              </a:rPr>
              <a:t>urbana</a:t>
            </a:r>
            <a:endParaRPr lang="pt-BR" sz="2800" b="1" dirty="0">
              <a:solidFill>
                <a:srgbClr val="16965A"/>
              </a:solidFill>
            </a:endParaRPr>
          </a:p>
        </p:txBody>
      </p:sp>
      <p:sp>
        <p:nvSpPr>
          <p:cNvPr id="13" name="Subtítulo 2"/>
          <p:cNvSpPr txBox="1">
            <a:spLocks/>
          </p:cNvSpPr>
          <p:nvPr/>
        </p:nvSpPr>
        <p:spPr>
          <a:xfrm>
            <a:off x="793071" y="2493804"/>
            <a:ext cx="7736052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Francisco Olazar Neto  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4" name="Picture 4" descr="Image result for icon pers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56" y="2457170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tângulo de cantos arredondados 14"/>
          <p:cNvSpPr/>
          <p:nvPr/>
        </p:nvSpPr>
        <p:spPr>
          <a:xfrm>
            <a:off x="400166" y="3048493"/>
            <a:ext cx="3596463" cy="2897125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</a:t>
            </a:r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pt-BR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pt-BR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bg2">
                    <a:lumMod val="25000"/>
                  </a:schemeClr>
                </a:solidFill>
              </a:rPr>
              <a:t>Conclusão  de infra estrutura em 16 municípios;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4459731" y="3067834"/>
            <a:ext cx="3975462" cy="2858442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endParaRPr lang="pt-BR" sz="24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BR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pt-BR" sz="24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BR" sz="24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BR" sz="24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4753" y="2942862"/>
            <a:ext cx="706482" cy="648914"/>
          </a:xfrm>
          <a:prstGeom prst="rect">
            <a:avLst/>
          </a:prstGeom>
        </p:spPr>
      </p:pic>
      <p:pic>
        <p:nvPicPr>
          <p:cNvPr id="18" name="Picture 2" descr="Image result for ATENÇÃO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5210" y="2867409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9910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1825625"/>
            <a:ext cx="7886700" cy="4351338"/>
          </a:xfrm>
        </p:spPr>
        <p:txBody>
          <a:bodyPr/>
          <a:lstStyle/>
          <a:p>
            <a:pPr marL="0" indent="0">
              <a:buNone/>
            </a:pPr>
            <a:endParaRPr lang="pt-BR" sz="9600" b="1" dirty="0" smtClean="0">
              <a:solidFill>
                <a:srgbClr val="0B88A6"/>
              </a:solidFill>
            </a:endParaRPr>
          </a:p>
          <a:p>
            <a:pPr marL="0" indent="0">
              <a:buNone/>
            </a:pPr>
            <a:r>
              <a:rPr lang="pt-BR" sz="9600" b="1" dirty="0">
                <a:solidFill>
                  <a:srgbClr val="0B88A6"/>
                </a:solidFill>
              </a:rPr>
              <a:t>	</a:t>
            </a:r>
            <a:r>
              <a:rPr lang="pt-BR" sz="9600" b="1" dirty="0" smtClean="0">
                <a:solidFill>
                  <a:srgbClr val="0B88A6"/>
                </a:solidFill>
              </a:rPr>
              <a:t>	</a:t>
            </a:r>
            <a:endParaRPr lang="pt-BR" sz="9600" b="1" dirty="0">
              <a:solidFill>
                <a:srgbClr val="0B88A6"/>
              </a:solidFill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987499" y="2733576"/>
            <a:ext cx="7169003" cy="13908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9600" b="1" dirty="0" smtClean="0">
                <a:solidFill>
                  <a:srgbClr val="0B88A6"/>
                </a:solidFill>
              </a:rPr>
              <a:t>SPV</a:t>
            </a:r>
            <a:endParaRPr lang="pt-BR" sz="9600" b="1" dirty="0">
              <a:solidFill>
                <a:srgbClr val="0B88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628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22274" y="1511261"/>
            <a:ext cx="8965805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ENTREGA: Aeroporto em funcionamento sob administração do Governo estadual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49827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sz="2600" b="1" dirty="0">
                <a:solidFill>
                  <a:srgbClr val="16965A"/>
                </a:solidFill>
              </a:rPr>
              <a:t>Estruturar a administração do Aeroporto de Bonito pelo Governo do Estado de Mato Grosso do </a:t>
            </a:r>
            <a:r>
              <a:rPr lang="pt-BR" sz="2600" b="1" dirty="0" smtClean="0">
                <a:solidFill>
                  <a:srgbClr val="16965A"/>
                </a:solidFill>
              </a:rPr>
              <a:t>Sul</a:t>
            </a:r>
            <a:endParaRPr lang="pt-BR" sz="2600" b="1" dirty="0">
              <a:solidFill>
                <a:srgbClr val="16965A"/>
              </a:solidFill>
            </a:endParaRPr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737911" y="2552252"/>
            <a:ext cx="8350168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Gerente: 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Katiane Franco</a:t>
            </a:r>
            <a:endParaRPr lang="pt-BR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8" name="Picture 4" descr="Image result for icon pers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80" y="2543223"/>
            <a:ext cx="517847" cy="35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tângulo de cantos arredondados 9"/>
          <p:cNvSpPr/>
          <p:nvPr/>
        </p:nvSpPr>
        <p:spPr>
          <a:xfrm>
            <a:off x="4789595" y="3274423"/>
            <a:ext cx="4122585" cy="2989715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endParaRPr lang="pt-BR" sz="2000" b="1" dirty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Gerente e iniciativa inseridos recentemente no contrato de gestão. Necessita de capacitação.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" name="Picture 2" descr="Image result for ATENÇÃO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959" y="3151645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de cantos arredondados 11"/>
          <p:cNvSpPr/>
          <p:nvPr/>
        </p:nvSpPr>
        <p:spPr>
          <a:xfrm>
            <a:off x="336680" y="3274423"/>
            <a:ext cx="4180547" cy="2926080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</a:t>
            </a:r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algn="ctr"/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pt-B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Seinfra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será responsável pela administração do Aeroporto Regional de Bonito a partir de 12 de junho.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4633" y="3151645"/>
            <a:ext cx="706482" cy="64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595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Conector reto 26"/>
          <p:cNvCxnSpPr/>
          <p:nvPr/>
        </p:nvCxnSpPr>
        <p:spPr>
          <a:xfrm>
            <a:off x="4705018" y="1496855"/>
            <a:ext cx="0" cy="453071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to 51"/>
          <p:cNvCxnSpPr/>
          <p:nvPr/>
        </p:nvCxnSpPr>
        <p:spPr>
          <a:xfrm>
            <a:off x="551285" y="5177432"/>
            <a:ext cx="7776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to 52"/>
          <p:cNvCxnSpPr/>
          <p:nvPr/>
        </p:nvCxnSpPr>
        <p:spPr>
          <a:xfrm>
            <a:off x="551285" y="4340173"/>
            <a:ext cx="7776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/>
          <p:cNvCxnSpPr/>
          <p:nvPr/>
        </p:nvCxnSpPr>
        <p:spPr>
          <a:xfrm>
            <a:off x="551285" y="3550791"/>
            <a:ext cx="7776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/>
          <p:cNvCxnSpPr/>
          <p:nvPr/>
        </p:nvCxnSpPr>
        <p:spPr>
          <a:xfrm>
            <a:off x="551285" y="2771504"/>
            <a:ext cx="7776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aixaDeTexto 55"/>
          <p:cNvSpPr txBox="1"/>
          <p:nvPr/>
        </p:nvSpPr>
        <p:spPr>
          <a:xfrm>
            <a:off x="358335" y="5424135"/>
            <a:ext cx="1170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Gerente</a:t>
            </a:r>
          </a:p>
        </p:txBody>
      </p:sp>
      <p:sp>
        <p:nvSpPr>
          <p:cNvPr id="57" name="CaixaDeTexto 56"/>
          <p:cNvSpPr txBox="1"/>
          <p:nvPr/>
        </p:nvSpPr>
        <p:spPr>
          <a:xfrm>
            <a:off x="191720" y="4513825"/>
            <a:ext cx="1841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Ponto Focal</a:t>
            </a:r>
          </a:p>
        </p:txBody>
      </p:sp>
      <p:sp>
        <p:nvSpPr>
          <p:cNvPr id="58" name="Retângulo de cantos arredondados 57"/>
          <p:cNvSpPr/>
          <p:nvPr/>
        </p:nvSpPr>
        <p:spPr>
          <a:xfrm>
            <a:off x="1564884" y="5224240"/>
            <a:ext cx="1539651" cy="803329"/>
          </a:xfrm>
          <a:prstGeom prst="roundRect">
            <a:avLst/>
          </a:prstGeom>
          <a:solidFill>
            <a:srgbClr val="1D8EA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Preenchimento </a:t>
            </a:r>
            <a:r>
              <a:rPr lang="pt-BR" sz="1600" b="1" dirty="0" smtClean="0"/>
              <a:t>contínuo </a:t>
            </a:r>
            <a:endParaRPr lang="pt-BR" sz="1400" b="1" dirty="0" smtClean="0"/>
          </a:p>
          <a:p>
            <a:pPr algn="ctr"/>
            <a:r>
              <a:rPr lang="pt-BR" sz="1400" dirty="0" smtClean="0"/>
              <a:t>no sistema</a:t>
            </a:r>
            <a:endParaRPr lang="pt-BR" sz="1400" dirty="0"/>
          </a:p>
        </p:txBody>
      </p:sp>
      <p:sp>
        <p:nvSpPr>
          <p:cNvPr id="59" name="Retângulo de cantos arredondados 58"/>
          <p:cNvSpPr/>
          <p:nvPr/>
        </p:nvSpPr>
        <p:spPr>
          <a:xfrm>
            <a:off x="3338524" y="3686844"/>
            <a:ext cx="1181644" cy="2340725"/>
          </a:xfrm>
          <a:prstGeom prst="roundRect">
            <a:avLst/>
          </a:prstGeom>
          <a:solidFill>
            <a:srgbClr val="108EA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Rodada de </a:t>
            </a:r>
            <a:r>
              <a:rPr lang="pt-BR" sz="1400" i="1" dirty="0"/>
              <a:t>feedback</a:t>
            </a:r>
            <a:r>
              <a:rPr lang="pt-BR" sz="1400" dirty="0"/>
              <a:t> </a:t>
            </a:r>
            <a:r>
              <a:rPr lang="pt-BR" sz="1400" dirty="0" smtClean="0"/>
              <a:t>mensal</a:t>
            </a:r>
          </a:p>
          <a:p>
            <a:pPr algn="ctr"/>
            <a:r>
              <a:rPr lang="pt-BR" sz="1400" dirty="0" smtClean="0"/>
              <a:t>por </a:t>
            </a:r>
            <a:r>
              <a:rPr lang="pt-BR" sz="1400" dirty="0"/>
              <a:t>iniciativa</a:t>
            </a:r>
          </a:p>
        </p:txBody>
      </p:sp>
      <p:sp>
        <p:nvSpPr>
          <p:cNvPr id="60" name="Retângulo de cantos arredondados 59"/>
          <p:cNvSpPr/>
          <p:nvPr/>
        </p:nvSpPr>
        <p:spPr>
          <a:xfrm>
            <a:off x="4941236" y="2955889"/>
            <a:ext cx="1310928" cy="3071680"/>
          </a:xfrm>
          <a:prstGeom prst="roundRect">
            <a:avLst/>
          </a:prstGeom>
          <a:solidFill>
            <a:srgbClr val="9BB72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Reunião </a:t>
            </a:r>
            <a:r>
              <a:rPr lang="pt-BR" sz="1600" dirty="0" smtClean="0"/>
              <a:t>mensal por Secretaria</a:t>
            </a:r>
            <a:endParaRPr lang="pt-BR" sz="1600" dirty="0"/>
          </a:p>
        </p:txBody>
      </p:sp>
      <p:sp>
        <p:nvSpPr>
          <p:cNvPr id="61" name="Retângulo de cantos arredondados 60"/>
          <p:cNvSpPr/>
          <p:nvPr/>
        </p:nvSpPr>
        <p:spPr>
          <a:xfrm>
            <a:off x="6704561" y="2211436"/>
            <a:ext cx="1436409" cy="1327926"/>
          </a:xfrm>
          <a:prstGeom prst="roundRect">
            <a:avLst/>
          </a:prstGeom>
          <a:solidFill>
            <a:srgbClr val="409A4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1600" dirty="0" err="1" smtClean="0"/>
              <a:t>Reunião</a:t>
            </a:r>
            <a:r>
              <a:rPr lang="fr-FR" sz="1600" dirty="0" smtClean="0"/>
              <a:t> de </a:t>
            </a:r>
            <a:r>
              <a:rPr lang="fr-FR" sz="1600" dirty="0" err="1" smtClean="0"/>
              <a:t>Gestão</a:t>
            </a:r>
            <a:r>
              <a:rPr lang="fr-FR" sz="1600" dirty="0" smtClean="0"/>
              <a:t> </a:t>
            </a:r>
            <a:r>
              <a:rPr lang="fr-FR" sz="1600" dirty="0" err="1" smtClean="0"/>
              <a:t>Executiva</a:t>
            </a:r>
            <a:endParaRPr lang="fr-FR" sz="1600" dirty="0" smtClean="0"/>
          </a:p>
          <a:p>
            <a:pPr lvl="0" algn="ctr"/>
            <a:r>
              <a:rPr lang="fr-FR" sz="1200" dirty="0" smtClean="0"/>
              <a:t>(</a:t>
            </a:r>
            <a:r>
              <a:rPr lang="fr-FR" sz="1200" dirty="0" err="1" smtClean="0"/>
              <a:t>bimestral</a:t>
            </a:r>
            <a:r>
              <a:rPr lang="fr-FR" sz="1200" dirty="0" smtClean="0"/>
              <a:t>)</a:t>
            </a:r>
            <a:endParaRPr lang="pt-BR" sz="1600" dirty="0"/>
          </a:p>
        </p:txBody>
      </p:sp>
      <p:sp>
        <p:nvSpPr>
          <p:cNvPr id="63" name="Seta para baixo 62"/>
          <p:cNvSpPr/>
          <p:nvPr/>
        </p:nvSpPr>
        <p:spPr>
          <a:xfrm>
            <a:off x="3050202" y="4907293"/>
            <a:ext cx="243000" cy="189000"/>
          </a:xfrm>
          <a:prstGeom prst="downArrow">
            <a:avLst/>
          </a:prstGeom>
          <a:solidFill>
            <a:srgbClr val="139CC1"/>
          </a:solidFill>
          <a:ln>
            <a:noFill/>
          </a:ln>
          <a:scene3d>
            <a:camera prst="orthographicFront">
              <a:rot lat="0" lon="0" rev="81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 dirty="0"/>
          </a:p>
        </p:txBody>
      </p:sp>
      <p:sp>
        <p:nvSpPr>
          <p:cNvPr id="64" name="Seta para baixo 63"/>
          <p:cNvSpPr/>
          <p:nvPr/>
        </p:nvSpPr>
        <p:spPr>
          <a:xfrm>
            <a:off x="4582402" y="3562792"/>
            <a:ext cx="243000" cy="189000"/>
          </a:xfrm>
          <a:prstGeom prst="downArrow">
            <a:avLst/>
          </a:prstGeom>
          <a:solidFill>
            <a:srgbClr val="108EA7"/>
          </a:solidFill>
          <a:ln>
            <a:noFill/>
          </a:ln>
          <a:scene3d>
            <a:camera prst="orthographicFront">
              <a:rot lat="0" lon="0" rev="81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/>
          </a:p>
        </p:txBody>
      </p:sp>
      <p:sp>
        <p:nvSpPr>
          <p:cNvPr id="65" name="Seta para baixo 64"/>
          <p:cNvSpPr/>
          <p:nvPr/>
        </p:nvSpPr>
        <p:spPr>
          <a:xfrm>
            <a:off x="6389235" y="3104731"/>
            <a:ext cx="243000" cy="189000"/>
          </a:xfrm>
          <a:prstGeom prst="downArrow">
            <a:avLst/>
          </a:prstGeom>
          <a:solidFill>
            <a:srgbClr val="9BB72E"/>
          </a:solidFill>
          <a:ln>
            <a:noFill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/>
          </a:p>
        </p:txBody>
      </p:sp>
      <p:sp>
        <p:nvSpPr>
          <p:cNvPr id="67" name="CaixaDeTexto 66"/>
          <p:cNvSpPr txBox="1"/>
          <p:nvPr/>
        </p:nvSpPr>
        <p:spPr>
          <a:xfrm>
            <a:off x="576324" y="1855643"/>
            <a:ext cx="744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u="sng" cap="small" dirty="0"/>
              <a:t>Atores</a:t>
            </a:r>
            <a:endParaRPr lang="pt-BR" u="sng" cap="small" dirty="0"/>
          </a:p>
        </p:txBody>
      </p:sp>
      <p:sp>
        <p:nvSpPr>
          <p:cNvPr id="68" name="CaixaDeTexto 67"/>
          <p:cNvSpPr txBox="1"/>
          <p:nvPr/>
        </p:nvSpPr>
        <p:spPr>
          <a:xfrm>
            <a:off x="2515107" y="1461303"/>
            <a:ext cx="1170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Nível Operacional</a:t>
            </a:r>
          </a:p>
        </p:txBody>
      </p:sp>
      <p:sp>
        <p:nvSpPr>
          <p:cNvPr id="69" name="CaixaDeTexto 68"/>
          <p:cNvSpPr txBox="1"/>
          <p:nvPr/>
        </p:nvSpPr>
        <p:spPr>
          <a:xfrm>
            <a:off x="5011405" y="1481875"/>
            <a:ext cx="1170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Nível </a:t>
            </a:r>
          </a:p>
          <a:p>
            <a:pPr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Tático</a:t>
            </a:r>
          </a:p>
        </p:txBody>
      </p:sp>
      <p:sp>
        <p:nvSpPr>
          <p:cNvPr id="70" name="CaixaDeTexto 69"/>
          <p:cNvSpPr txBox="1"/>
          <p:nvPr/>
        </p:nvSpPr>
        <p:spPr>
          <a:xfrm>
            <a:off x="6837470" y="1523475"/>
            <a:ext cx="1170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Nível Estratégico</a:t>
            </a:r>
          </a:p>
        </p:txBody>
      </p:sp>
      <p:sp>
        <p:nvSpPr>
          <p:cNvPr id="71" name="CaixaDeTexto 70"/>
          <p:cNvSpPr txBox="1"/>
          <p:nvPr/>
        </p:nvSpPr>
        <p:spPr>
          <a:xfrm>
            <a:off x="148457" y="3745332"/>
            <a:ext cx="1841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 err="1"/>
              <a:t>Setorialista</a:t>
            </a:r>
            <a:endParaRPr lang="pt-BR" sz="1600" cap="small" dirty="0"/>
          </a:p>
        </p:txBody>
      </p:sp>
      <p:sp>
        <p:nvSpPr>
          <p:cNvPr id="72" name="CaixaDeTexto 71"/>
          <p:cNvSpPr txBox="1"/>
          <p:nvPr/>
        </p:nvSpPr>
        <p:spPr>
          <a:xfrm>
            <a:off x="547346" y="2991912"/>
            <a:ext cx="18410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Secretário  </a:t>
            </a:r>
          </a:p>
        </p:txBody>
      </p:sp>
      <p:sp>
        <p:nvSpPr>
          <p:cNvPr id="73" name="CaixaDeTexto 72"/>
          <p:cNvSpPr txBox="1"/>
          <p:nvPr/>
        </p:nvSpPr>
        <p:spPr>
          <a:xfrm>
            <a:off x="217037" y="2255246"/>
            <a:ext cx="1841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Governador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628650" y="719575"/>
            <a:ext cx="7886700" cy="1090202"/>
          </a:xfrm>
          <a:noFill/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t-BR" b="1" dirty="0" smtClean="0">
                <a:solidFill>
                  <a:srgbClr val="0B89A7"/>
                </a:solidFill>
              </a:rPr>
              <a:t>Monitoramento</a:t>
            </a:r>
            <a:endParaRPr lang="pt-BR" b="1" dirty="0">
              <a:solidFill>
                <a:srgbClr val="0B89A7"/>
              </a:solidFill>
            </a:endParaRPr>
          </a:p>
        </p:txBody>
      </p:sp>
      <p:sp>
        <p:nvSpPr>
          <p:cNvPr id="26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MODELO DE GESTÃO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8" name="Conector reto 26"/>
          <p:cNvCxnSpPr/>
          <p:nvPr/>
        </p:nvCxnSpPr>
        <p:spPr>
          <a:xfrm>
            <a:off x="6511212" y="1496855"/>
            <a:ext cx="0" cy="453071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676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3" grpId="0" animBg="1"/>
      <p:bldP spid="64" grpId="0" animBg="1"/>
      <p:bldP spid="65" grpId="0" animBg="1"/>
      <p:bldP spid="68" grpId="0"/>
      <p:bldP spid="69" grpId="0"/>
      <p:bldP spid="7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22274" y="1284072"/>
            <a:ext cx="8965805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ENTREGA 1: </a:t>
            </a:r>
            <a:r>
              <a:rPr lang="pt-BR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Cercamento</a:t>
            </a:r>
            <a:r>
              <a:rPr lang="pt-B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padrão ICAO e recapeamento da pista e do pátio do Aeroporto Regional de </a:t>
            </a:r>
            <a:r>
              <a:rPr lang="pt-B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Coxim</a:t>
            </a:r>
          </a:p>
          <a:p>
            <a:pPr algn="l"/>
            <a:r>
              <a:rPr lang="pt-B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ENTREGA </a:t>
            </a:r>
            <a:r>
              <a:rPr lang="pt-B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2: </a:t>
            </a:r>
            <a:r>
              <a:rPr lang="pt-B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Recapeamento e sinalização horizontal da pista e ampliação da seção de combate a incêndios do Aeroporto Regional de Bonito</a:t>
            </a:r>
          </a:p>
          <a:p>
            <a:pPr algn="l"/>
            <a:endParaRPr lang="pt-BR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49827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sz="2600" b="1" dirty="0">
                <a:solidFill>
                  <a:srgbClr val="16965A"/>
                </a:solidFill>
              </a:rPr>
              <a:t>Reestruturação dos aeroportos regionais de Coxim e </a:t>
            </a:r>
            <a:r>
              <a:rPr lang="pt-BR" sz="2600" b="1" dirty="0" smtClean="0">
                <a:solidFill>
                  <a:srgbClr val="16965A"/>
                </a:solidFill>
              </a:rPr>
              <a:t>Bonito</a:t>
            </a:r>
            <a:endParaRPr lang="pt-BR" sz="2600" b="1" dirty="0">
              <a:solidFill>
                <a:srgbClr val="16965A"/>
              </a:solidFill>
            </a:endParaRPr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814404" y="2822082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Gerente: 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Katiane Franco</a:t>
            </a:r>
            <a:endParaRPr lang="pt-BR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8" name="Picture 4" descr="Image result for icon pers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57" y="2822082"/>
            <a:ext cx="517847" cy="35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tângulo de cantos arredondados 9"/>
          <p:cNvSpPr/>
          <p:nvPr/>
        </p:nvSpPr>
        <p:spPr>
          <a:xfrm>
            <a:off x="4789595" y="3210788"/>
            <a:ext cx="4122585" cy="2989715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endParaRPr lang="pt-BR" sz="2000" b="1" dirty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 e iniciativa inseridos recentemente no contrato de gestão. Necessita de treinamento.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" name="Picture 2" descr="Image result for ATENÇÃO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959" y="3151645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de cantos arredondados 11"/>
          <p:cNvSpPr/>
          <p:nvPr/>
        </p:nvSpPr>
        <p:spPr>
          <a:xfrm>
            <a:off x="336680" y="3274423"/>
            <a:ext cx="4180547" cy="2926080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</a:t>
            </a:r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algn="ctr"/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Convênios assinados, aguardando licitação.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4633" y="3151645"/>
            <a:ext cx="706482" cy="64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385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22274" y="1559198"/>
            <a:ext cx="8673383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ENTREGA: 700 títulos de propriedade do terreno com unidade habitacional quitada e em nome do beneficiário entregues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429171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b="1" dirty="0">
                <a:solidFill>
                  <a:srgbClr val="16965A"/>
                </a:solidFill>
              </a:rPr>
              <a:t>Promover a regulação fundiária e/ou edilícia de unidades habitacionais </a:t>
            </a:r>
            <a:r>
              <a:rPr lang="pt-BR" b="1" dirty="0" smtClean="0">
                <a:solidFill>
                  <a:srgbClr val="16965A"/>
                </a:solidFill>
              </a:rPr>
              <a:t>quitadas</a:t>
            </a:r>
            <a:endParaRPr lang="pt-BR" sz="2800" b="1" dirty="0" smtClean="0">
              <a:solidFill>
                <a:srgbClr val="16965A"/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382741" y="2965024"/>
            <a:ext cx="4018208" cy="3306986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</a:t>
            </a:r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endParaRPr lang="pt-BR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Finalizando levantamento junto aos cartórios.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4687911" y="2965023"/>
            <a:ext cx="4018208" cy="3306987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ECP precisa capacitar os gerentes para alimentar os indicadores no SE Suíte.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Image result for ATENÇÃO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843" y="2520842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0235" y="2704203"/>
            <a:ext cx="706482" cy="648914"/>
          </a:xfrm>
          <a:prstGeom prst="rect">
            <a:avLst/>
          </a:prstGeom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721877" y="2398893"/>
            <a:ext cx="784735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Gerente: 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Silvia </a:t>
            </a:r>
            <a:r>
              <a:rPr lang="pt-BR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Wainberg</a:t>
            </a:r>
            <a:endParaRPr lang="pt-BR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8" name="Picture 4" descr="Image result for icon pers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13" y="2356182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9888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122274" y="429171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sz="2800" b="1" dirty="0" smtClean="0">
                <a:solidFill>
                  <a:srgbClr val="16965A"/>
                </a:solidFill>
              </a:rPr>
              <a:t>Aumentar a distribuição de Gás natural em Três Lagoas/MS</a:t>
            </a:r>
            <a:endParaRPr lang="pt-BR" sz="2600" b="1" dirty="0" smtClean="0">
              <a:solidFill>
                <a:srgbClr val="16965A"/>
              </a:solidFill>
            </a:endParaRPr>
          </a:p>
          <a:p>
            <a:pPr algn="l"/>
            <a:r>
              <a:rPr lang="pt-BR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ENTREGA: </a:t>
            </a:r>
            <a:r>
              <a:rPr lang="pt-B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Ampliar o fornecimento de gás natural em 207.000 M³/dia para a indústria de celulosa </a:t>
            </a:r>
            <a:r>
              <a:rPr lang="pt-BR" sz="20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Fíbria</a:t>
            </a:r>
            <a:r>
              <a:rPr lang="pt-B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para atender a segunda fase </a:t>
            </a:r>
            <a:r>
              <a:rPr lang="pt-BR" sz="200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denominada Projeto </a:t>
            </a:r>
            <a:r>
              <a:rPr lang="pt-B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Horizonte 2 </a:t>
            </a:r>
            <a:endParaRPr lang="pt-BR" sz="2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341955" y="3483429"/>
            <a:ext cx="4018208" cy="2838994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DESTAQUES:</a:t>
            </a:r>
          </a:p>
          <a:p>
            <a:endParaRPr lang="pt-BR" sz="2000" b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1"/>
                </a:solidFill>
              </a:rPr>
              <a:t>Negociação comercial em andamento com previsão de inicio de fornecimento – pré-operacional em </a:t>
            </a:r>
            <a:r>
              <a:rPr lang="pt-BR" sz="2000" dirty="0" err="1">
                <a:solidFill>
                  <a:schemeClr val="tx1"/>
                </a:solidFill>
              </a:rPr>
              <a:t>jul</a:t>
            </a:r>
            <a:r>
              <a:rPr lang="pt-BR" sz="2000" dirty="0">
                <a:solidFill>
                  <a:schemeClr val="tx1"/>
                </a:solidFill>
              </a:rPr>
              <a:t>/17.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4714035" y="3483429"/>
            <a:ext cx="4018208" cy="2838994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MSGÁS não tem acesso ao Sistema SE Suíte</a:t>
            </a:r>
          </a:p>
          <a:p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Image result for ATENÇÃO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4619" y="3083519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6411" y="3137945"/>
            <a:ext cx="706482" cy="627272"/>
          </a:xfrm>
          <a:prstGeom prst="rect">
            <a:avLst/>
          </a:prstGeom>
        </p:spPr>
      </p:pic>
      <p:pic>
        <p:nvPicPr>
          <p:cNvPr id="8" name="Picture 4" descr="Image result for icon pers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74" y="2636968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781638" y="2639337"/>
            <a:ext cx="784735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Gerente: 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Regiane </a:t>
            </a:r>
            <a:r>
              <a:rPr lang="pt-BR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Schio</a:t>
            </a:r>
            <a:endParaRPr lang="pt-BR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699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323013" y="1003557"/>
            <a:ext cx="6767523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>
                <a:solidFill>
                  <a:srgbClr val="A7C026"/>
                </a:solidFill>
              </a:rPr>
              <a:t>PANORAMA</a:t>
            </a: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766588309"/>
              </p:ext>
            </p:extLst>
          </p:nvPr>
        </p:nvGraphicFramePr>
        <p:xfrm>
          <a:off x="931081" y="1103413"/>
          <a:ext cx="6812924" cy="5331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510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3190" y="1291701"/>
            <a:ext cx="9011153" cy="1077218"/>
            <a:chOff x="-71406" y="1165573"/>
            <a:chExt cx="9011153" cy="1077218"/>
          </a:xfrm>
        </p:grpSpPr>
        <p:sp>
          <p:nvSpPr>
            <p:cNvPr id="5" name="TextBox 4"/>
            <p:cNvSpPr txBox="1"/>
            <p:nvPr/>
          </p:nvSpPr>
          <p:spPr>
            <a:xfrm>
              <a:off x="-71406" y="1288684"/>
              <a:ext cx="24070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8FAADC"/>
                  </a:solidFill>
                  <a:latin typeface="Arial" charset="0"/>
                  <a:ea typeface="Arial" charset="0"/>
                  <a:cs typeface="Arial" charset="0"/>
                </a:rPr>
                <a:t>EM PREENCHIMENTO NO SISTEMA</a:t>
              </a:r>
            </a:p>
            <a:p>
              <a:pPr algn="ctr"/>
              <a:r>
                <a:rPr lang="pt-BR" sz="1600" dirty="0" smtClean="0">
                  <a:solidFill>
                    <a:srgbClr val="8FAADC"/>
                  </a:solidFill>
                  <a:latin typeface="Arial" charset="0"/>
                  <a:ea typeface="Arial" charset="0"/>
                  <a:cs typeface="Arial" charset="0"/>
                </a:rPr>
                <a:t>(Gerente da iniciativa)</a:t>
              </a:r>
              <a:endParaRPr lang="pt-BR" sz="1600" dirty="0">
                <a:solidFill>
                  <a:srgbClr val="8FAADC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05707" y="1411795"/>
              <a:ext cx="18024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EM ANÁLISE</a:t>
              </a:r>
            </a:p>
            <a:p>
              <a:pPr algn="ctr"/>
              <a:r>
                <a:rPr lang="pt-BR" sz="1600" b="1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(</a:t>
              </a:r>
              <a:r>
                <a:rPr lang="pt-BR" sz="1600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SEGOV)</a:t>
              </a:r>
              <a:endParaRPr lang="pt-BR" sz="1600" dirty="0">
                <a:solidFill>
                  <a:srgbClr val="E5C55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497803" y="1165573"/>
              <a:ext cx="205593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rPr>
                <a:t>EM OPERAÇÃO NO SISTEMA</a:t>
              </a:r>
            </a:p>
            <a:p>
              <a:pPr algn="ctr"/>
              <a:r>
                <a:rPr lang="pt-BR" sz="1600" dirty="0" smtClean="0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rPr>
                <a:t>(Equipe da iniciativa)</a:t>
              </a:r>
              <a:endParaRPr lang="pt-BR" sz="1600" dirty="0">
                <a:solidFill>
                  <a:srgbClr val="DF6715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53920" y="1411795"/>
              <a:ext cx="208582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pt-BR"/>
              </a:defPPr>
              <a:lvl1pPr>
                <a:defRPr sz="2000" b="1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defRPr>
              </a:lvl1pPr>
            </a:lstStyle>
            <a:p>
              <a:pPr algn="ctr"/>
              <a:r>
                <a:rPr lang="pt-BR" sz="1600" dirty="0" smtClean="0">
                  <a:solidFill>
                    <a:srgbClr val="70AD47"/>
                  </a:solidFill>
                </a:rPr>
                <a:t>ENCERRAMENTO</a:t>
              </a:r>
            </a:p>
            <a:p>
              <a:pPr algn="ctr"/>
              <a:r>
                <a:rPr lang="pt-BR" sz="1600" b="0" dirty="0" smtClean="0">
                  <a:solidFill>
                    <a:srgbClr val="70AD47"/>
                  </a:solidFill>
                </a:rPr>
                <a:t>(Equipe da iniciativa)</a:t>
              </a:r>
              <a:endParaRPr lang="pt-BR" sz="1600" b="0" dirty="0">
                <a:solidFill>
                  <a:srgbClr val="70AD47"/>
                </a:solidFill>
              </a:endParaRPr>
            </a:p>
          </p:txBody>
        </p:sp>
        <p:sp>
          <p:nvSpPr>
            <p:cNvPr id="10" name="Chevron 9"/>
            <p:cNvSpPr/>
            <p:nvPr/>
          </p:nvSpPr>
          <p:spPr>
            <a:xfrm>
              <a:off x="2262367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  <p:sp>
          <p:nvSpPr>
            <p:cNvPr id="12" name="Chevron 11"/>
            <p:cNvSpPr/>
            <p:nvPr/>
          </p:nvSpPr>
          <p:spPr>
            <a:xfrm>
              <a:off x="4254463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  <p:sp>
          <p:nvSpPr>
            <p:cNvPr id="13" name="Chevron 12"/>
            <p:cNvSpPr/>
            <p:nvPr/>
          </p:nvSpPr>
          <p:spPr>
            <a:xfrm>
              <a:off x="6543555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</p:grpSp>
      <p:sp>
        <p:nvSpPr>
          <p:cNvPr id="1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FASES DA INICIATIVA DENTRO DO SISTEMA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23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áfico 6"/>
          <p:cNvGraphicFramePr/>
          <p:nvPr>
            <p:extLst>
              <p:ext uri="{D42A27DB-BD31-4B8C-83A1-F6EECF244321}">
                <p14:modId xmlns:p14="http://schemas.microsoft.com/office/powerpoint/2010/main" val="62958067"/>
              </p:ext>
            </p:extLst>
          </p:nvPr>
        </p:nvGraphicFramePr>
        <p:xfrm>
          <a:off x="2169459" y="2193057"/>
          <a:ext cx="5401235" cy="4246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FASES DA INICIATIVA DENTRO DO SISTEMA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3190" y="1291701"/>
            <a:ext cx="9011153" cy="1077218"/>
            <a:chOff x="-71406" y="1165573"/>
            <a:chExt cx="9011153" cy="1077218"/>
          </a:xfrm>
        </p:grpSpPr>
        <p:sp>
          <p:nvSpPr>
            <p:cNvPr id="33" name="TextBox 32"/>
            <p:cNvSpPr txBox="1"/>
            <p:nvPr/>
          </p:nvSpPr>
          <p:spPr>
            <a:xfrm>
              <a:off x="-71406" y="1288684"/>
              <a:ext cx="24070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8FAADC"/>
                  </a:solidFill>
                  <a:latin typeface="Arial" charset="0"/>
                  <a:ea typeface="Arial" charset="0"/>
                  <a:cs typeface="Arial" charset="0"/>
                </a:rPr>
                <a:t>EM PREENCHIMENTO NO SISTEMA</a:t>
              </a:r>
            </a:p>
            <a:p>
              <a:pPr algn="ctr"/>
              <a:r>
                <a:rPr lang="pt-BR" sz="1600" dirty="0" smtClean="0">
                  <a:solidFill>
                    <a:srgbClr val="8FAADC"/>
                  </a:solidFill>
                  <a:latin typeface="Arial" charset="0"/>
                  <a:ea typeface="Arial" charset="0"/>
                  <a:cs typeface="Arial" charset="0"/>
                </a:rPr>
                <a:t>(Gerente da iniciativa)</a:t>
              </a:r>
              <a:endParaRPr lang="pt-BR" sz="1600" dirty="0">
                <a:solidFill>
                  <a:srgbClr val="8FAADC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505707" y="1411795"/>
              <a:ext cx="18024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EM ANÁLISE</a:t>
              </a:r>
            </a:p>
            <a:p>
              <a:pPr algn="ctr"/>
              <a:r>
                <a:rPr lang="pt-BR" sz="1600" b="1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(</a:t>
              </a:r>
              <a:r>
                <a:rPr lang="pt-BR" sz="1600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SEGOV)</a:t>
              </a:r>
              <a:endParaRPr lang="pt-BR" sz="1600" dirty="0">
                <a:solidFill>
                  <a:srgbClr val="E5C55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497803" y="1165573"/>
              <a:ext cx="205593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rPr>
                <a:t>EM OPERAÇÃO NO SISTEMA</a:t>
              </a:r>
            </a:p>
            <a:p>
              <a:pPr algn="ctr"/>
              <a:r>
                <a:rPr lang="pt-BR" sz="1600" dirty="0" smtClean="0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rPr>
                <a:t>(Equipe da iniciativa)</a:t>
              </a:r>
              <a:endParaRPr lang="pt-BR" sz="1600" dirty="0">
                <a:solidFill>
                  <a:srgbClr val="DF6715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853920" y="1411795"/>
              <a:ext cx="208582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pt-BR"/>
              </a:defPPr>
              <a:lvl1pPr>
                <a:defRPr sz="2000" b="1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defRPr>
              </a:lvl1pPr>
            </a:lstStyle>
            <a:p>
              <a:pPr algn="ctr"/>
              <a:r>
                <a:rPr lang="pt-BR" sz="1600" dirty="0" smtClean="0">
                  <a:solidFill>
                    <a:srgbClr val="70AD47"/>
                  </a:solidFill>
                </a:rPr>
                <a:t>ENCERRAMENTO</a:t>
              </a:r>
            </a:p>
            <a:p>
              <a:pPr algn="ctr"/>
              <a:r>
                <a:rPr lang="pt-BR" sz="1600" b="0" dirty="0" smtClean="0">
                  <a:solidFill>
                    <a:srgbClr val="70AD47"/>
                  </a:solidFill>
                </a:rPr>
                <a:t>(Equipe da iniciativa)</a:t>
              </a:r>
              <a:endParaRPr lang="pt-BR" sz="1600" b="0" dirty="0">
                <a:solidFill>
                  <a:srgbClr val="70AD47"/>
                </a:solidFill>
              </a:endParaRPr>
            </a:p>
          </p:txBody>
        </p:sp>
        <p:sp>
          <p:nvSpPr>
            <p:cNvPr id="37" name="Chevron 36"/>
            <p:cNvSpPr/>
            <p:nvPr/>
          </p:nvSpPr>
          <p:spPr>
            <a:xfrm>
              <a:off x="2262367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  <p:sp>
          <p:nvSpPr>
            <p:cNvPr id="38" name="Chevron 37"/>
            <p:cNvSpPr/>
            <p:nvPr/>
          </p:nvSpPr>
          <p:spPr>
            <a:xfrm>
              <a:off x="4254463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  <p:sp>
          <p:nvSpPr>
            <p:cNvPr id="39" name="Chevron 38"/>
            <p:cNvSpPr/>
            <p:nvPr/>
          </p:nvSpPr>
          <p:spPr>
            <a:xfrm>
              <a:off x="6543555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095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PRINCIPAIS DIFICULDADES PARA CADASTRO NO SISTEMA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>
                <a:solidFill>
                  <a:srgbClr val="70AD47"/>
                </a:solidFill>
              </a:rPr>
              <a:t>Disponibilidade </a:t>
            </a:r>
            <a:r>
              <a:rPr lang="pt-BR" dirty="0">
                <a:solidFill>
                  <a:srgbClr val="70AD47"/>
                </a:solidFill>
              </a:rPr>
              <a:t>da equipe SGE para auxílio</a:t>
            </a:r>
          </a:p>
          <a:p>
            <a:pPr algn="just"/>
            <a:r>
              <a:rPr lang="pt-BR" dirty="0" smtClean="0">
                <a:solidFill>
                  <a:srgbClr val="70AD47"/>
                </a:solidFill>
              </a:rPr>
              <a:t>Responsáveis </a:t>
            </a:r>
            <a:r>
              <a:rPr lang="pt-BR" dirty="0">
                <a:solidFill>
                  <a:srgbClr val="70AD47"/>
                </a:solidFill>
              </a:rPr>
              <a:t>por cadastro no sistema não tem acesso às </a:t>
            </a:r>
            <a:r>
              <a:rPr lang="pt-BR" dirty="0" smtClean="0">
                <a:solidFill>
                  <a:srgbClr val="70AD47"/>
                </a:solidFill>
              </a:rPr>
              <a:t>informações definidas</a:t>
            </a:r>
          </a:p>
          <a:p>
            <a:pPr algn="just"/>
            <a:r>
              <a:rPr lang="pt-BR" dirty="0" smtClean="0">
                <a:solidFill>
                  <a:srgbClr val="70AD47"/>
                </a:solidFill>
              </a:rPr>
              <a:t>Dificuldade de planejar as definições dos municípios e obras, por ser decisão de governo.</a:t>
            </a:r>
          </a:p>
          <a:p>
            <a:pPr algn="just"/>
            <a:r>
              <a:rPr lang="pt-BR" dirty="0">
                <a:solidFill>
                  <a:srgbClr val="70AD47"/>
                </a:solidFill>
              </a:rPr>
              <a:t>Aguardo de liberação de recursos da Caixa Econômica Federal, referente aos programas habitacionais</a:t>
            </a:r>
          </a:p>
          <a:p>
            <a:pPr algn="just"/>
            <a:r>
              <a:rPr lang="pt-BR" dirty="0">
                <a:solidFill>
                  <a:srgbClr val="70AD47"/>
                </a:solidFill>
              </a:rPr>
              <a:t>Dificuldade no cadastro do cronograma físico, em razão do prazo de execução das obras (SANESUL) serem em dias corridos</a:t>
            </a:r>
            <a:r>
              <a:rPr lang="pt-BR" dirty="0" smtClean="0">
                <a:solidFill>
                  <a:srgbClr val="70AD47"/>
                </a:solidFill>
              </a:rPr>
              <a:t>.</a:t>
            </a:r>
          </a:p>
          <a:p>
            <a:pPr algn="just"/>
            <a:r>
              <a:rPr lang="pt-BR" dirty="0" smtClean="0">
                <a:solidFill>
                  <a:srgbClr val="70AD47"/>
                </a:solidFill>
              </a:rPr>
              <a:t>Alguns gerentes tem dificuldades em alguns módulos do sistema, por não terem sido capacitados.</a:t>
            </a:r>
            <a:endParaRPr lang="pt-BR" dirty="0">
              <a:solidFill>
                <a:srgbClr val="70AD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8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D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4800" b="1" dirty="0" smtClean="0">
                <a:latin typeface="Arial" charset="0"/>
                <a:ea typeface="Arial" charset="0"/>
                <a:cs typeface="Arial" charset="0"/>
              </a:rPr>
              <a:t>	Iniciativas em análise 	dentro do sistema:</a:t>
            </a:r>
          </a:p>
          <a:p>
            <a:endParaRPr lang="pt-BR" sz="4800" b="1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pt-BR" sz="4800" b="1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pt-BR" sz="4800" b="1" dirty="0" smtClean="0">
                <a:latin typeface="Arial" charset="0"/>
                <a:ea typeface="Arial" charset="0"/>
                <a:cs typeface="Arial" charset="0"/>
              </a:rPr>
              <a:t>* </a:t>
            </a:r>
            <a:r>
              <a:rPr lang="pt-BR" sz="3600" b="1" dirty="0" smtClean="0">
                <a:latin typeface="Arial" charset="0"/>
                <a:ea typeface="Arial" charset="0"/>
                <a:cs typeface="Arial" charset="0"/>
              </a:rPr>
              <a:t>Estruturar a administração do 	Aeroporto de Bonito pelo Governo 	do Estado de Mato Grosso do Sul.</a:t>
            </a:r>
            <a:endParaRPr lang="pt-BR" sz="36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60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D66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4800" b="1" dirty="0" smtClean="0">
                <a:latin typeface="Arial" charset="0"/>
                <a:ea typeface="Arial" charset="0"/>
                <a:cs typeface="Arial" charset="0"/>
              </a:rPr>
              <a:t>	</a:t>
            </a:r>
          </a:p>
          <a:p>
            <a:r>
              <a:rPr lang="pt-BR" sz="4800" b="1" dirty="0">
                <a:latin typeface="Arial" charset="0"/>
                <a:ea typeface="Arial" charset="0"/>
                <a:cs typeface="Arial" charset="0"/>
              </a:rPr>
              <a:t>	</a:t>
            </a:r>
            <a:endParaRPr lang="pt-BR" sz="4800" b="1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pt-BR" sz="4800" b="1" dirty="0">
                <a:latin typeface="Arial" charset="0"/>
                <a:ea typeface="Arial" charset="0"/>
                <a:cs typeface="Arial" charset="0"/>
              </a:rPr>
              <a:t>	</a:t>
            </a:r>
            <a:endParaRPr lang="pt-BR" sz="4800" b="1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pt-BR" sz="4800" b="1" dirty="0">
                <a:latin typeface="Arial" charset="0"/>
                <a:ea typeface="Arial" charset="0"/>
                <a:cs typeface="Arial" charset="0"/>
              </a:rPr>
              <a:t>	</a:t>
            </a:r>
            <a:endParaRPr lang="pt-BR" sz="4800" b="1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pt-BR" sz="4800" b="1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pt-BR" sz="4800" b="1" dirty="0" smtClean="0">
                <a:latin typeface="Arial" charset="0"/>
                <a:ea typeface="Arial" charset="0"/>
                <a:cs typeface="Arial" charset="0"/>
              </a:rPr>
              <a:t>Iniciativas em operação 	dentro do sistema</a:t>
            </a:r>
            <a:endParaRPr lang="pt-BR" sz="48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32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326179BDCA6A94C94D2AA96B1637D34" ma:contentTypeVersion="0" ma:contentTypeDescription="Crie um novo documento." ma:contentTypeScope="" ma:versionID="f6957231c9edb31f9264ec1623bd91b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cb358bd3c4937f8c29cf3e1e721863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9EC9796-F229-4A8B-8905-7E78956358EF}"/>
</file>

<file path=customXml/itemProps2.xml><?xml version="1.0" encoding="utf-8"?>
<ds:datastoreItem xmlns:ds="http://schemas.openxmlformats.org/officeDocument/2006/customXml" ds:itemID="{995E2BD2-8D76-42D3-B450-E40D2B279AC7}"/>
</file>

<file path=customXml/itemProps3.xml><?xml version="1.0" encoding="utf-8"?>
<ds:datastoreItem xmlns:ds="http://schemas.openxmlformats.org/officeDocument/2006/customXml" ds:itemID="{3245FD7E-21F2-4C00-BEC1-F17D3918027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2492</TotalTime>
  <Words>828</Words>
  <Application>Microsoft Office PowerPoint</Application>
  <PresentationFormat>Apresentação na tela (4:3)</PresentationFormat>
  <Paragraphs>358</Paragraphs>
  <Slides>32</Slides>
  <Notes>0</Notes>
  <HiddenSlides>14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6" baseType="lpstr">
      <vt:lpstr>Arial</vt:lpstr>
      <vt:lpstr>Calibri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Breno Resende Coelho</dc:creator>
  <cp:lastModifiedBy>SPGE</cp:lastModifiedBy>
  <cp:revision>209</cp:revision>
  <cp:lastPrinted>2017-01-17T20:27:33Z</cp:lastPrinted>
  <dcterms:created xsi:type="dcterms:W3CDTF">2016-11-23T18:16:06Z</dcterms:created>
  <dcterms:modified xsi:type="dcterms:W3CDTF">2017-07-04T12:55:53Z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0x0101006326179BDCA6A94C94D2AA96B1637D34</vt:lpwstr>
  </property>
</Properties>
</file>