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style1.xml" ContentType="application/vnd.ms-office.chartstyle+xml"/>
  <Override PartName="/ppt/charts/colors1.xml" ContentType="application/vnd.ms-office.chartcolorstyle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9" r:id="rId2"/>
    <p:sldId id="305" r:id="rId3"/>
    <p:sldId id="359" r:id="rId4"/>
    <p:sldId id="307" r:id="rId5"/>
    <p:sldId id="360" r:id="rId6"/>
    <p:sldId id="314" r:id="rId7"/>
    <p:sldId id="327" r:id="rId8"/>
    <p:sldId id="330" r:id="rId9"/>
    <p:sldId id="350" r:id="rId10"/>
    <p:sldId id="356" r:id="rId11"/>
    <p:sldId id="357" r:id="rId12"/>
    <p:sldId id="358" r:id="rId13"/>
    <p:sldId id="331" r:id="rId14"/>
  </p:sldIdLst>
  <p:sldSz cx="9144000" cy="6858000" type="screen4x3"/>
  <p:notesSz cx="6735763" cy="98663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8FAADC"/>
    <a:srgbClr val="DF6715"/>
    <a:srgbClr val="DD6616"/>
    <a:srgbClr val="1D8EA7"/>
    <a:srgbClr val="6FAD46"/>
    <a:srgbClr val="E5C55E"/>
    <a:srgbClr val="FDD966"/>
    <a:srgbClr val="174489"/>
    <a:srgbClr val="FF3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39" autoAdjust="0"/>
    <p:restoredTop sz="94660"/>
  </p:normalViewPr>
  <p:slideViewPr>
    <p:cSldViewPr snapToGrid="0">
      <p:cViewPr varScale="1">
        <p:scale>
          <a:sx n="92" d="100"/>
          <a:sy n="92" d="100"/>
        </p:scale>
        <p:origin x="-8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20" d="100"/>
        <a:sy n="220" d="100"/>
      </p:scale>
      <p:origin x="0" y="-136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35597112860899"/>
          <c:y val="0.105782184289065"/>
          <c:w val="0.64070488845144302"/>
          <c:h val="0.77457328668657599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rgbClr val="8FAAD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E5C55E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DD661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6FAD4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Plan1!$A$2:$A$5</c:f>
              <c:strCache>
                <c:ptCount val="4"/>
                <c:pt idx="0">
                  <c:v>Em planejamento</c:v>
                </c:pt>
                <c:pt idx="1">
                  <c:v>Em análise</c:v>
                </c:pt>
                <c:pt idx="2">
                  <c:v>Em execução</c:v>
                </c:pt>
                <c:pt idx="3">
                  <c:v>Encerramento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12</c:v>
                </c:pt>
                <c:pt idx="1">
                  <c:v>4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79753-B525-478D-AEDC-9FCFC38CA108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4B9FF-2A4F-4A25-A873-B80197CB6B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2200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83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075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923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931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772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1736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66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052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867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264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63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4DF4C-8A94-41E7-AD39-838212FA30A5}" type="datetimeFigureOut">
              <a:rPr lang="pt-BR" smtClean="0"/>
              <a:t>28/06/2017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0992D-0AB8-4392-B70E-97B8A5429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03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-2" y="3927211"/>
            <a:ext cx="9143999" cy="11227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pt-B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SECRETARIA DE ESTADO DE </a:t>
            </a: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JUSTIÇA E SEGURANÇA PÚBLICA - SEJUSP</a:t>
            </a:r>
            <a:endParaRPr lang="pt-BR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</a:pPr>
            <a:endParaRPr lang="pt-BR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</a:pP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Junho </a:t>
            </a:r>
            <a:r>
              <a:rPr lang="pt-B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de 2017</a:t>
            </a:r>
            <a:endParaRPr lang="pt-BR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12110" y="2444292"/>
            <a:ext cx="6719777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54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REUNIÃO MENSAL</a:t>
            </a:r>
          </a:p>
        </p:txBody>
      </p:sp>
    </p:spTree>
    <p:extLst>
      <p:ext uri="{BB962C8B-B14F-4D97-AF65-F5344CB8AC3E}">
        <p14:creationId xmlns:p14="http://schemas.microsoft.com/office/powerpoint/2010/main" val="323186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135153" y="826345"/>
            <a:ext cx="8789906" cy="47373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800" b="1" dirty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INICIATIVAS OCORRENDO CONFORME O </a:t>
            </a:r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PLANEJADO: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2800" b="1" dirty="0">
              <a:solidFill>
                <a:srgbClr val="16965A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16965A"/>
                </a:solidFill>
              </a:rPr>
              <a:t>Implantar Sistemática de Policiamento Aéreo Ostensivo e Preventivo</a:t>
            </a:r>
            <a:r>
              <a:rPr lang="pt-BR" sz="2800" dirty="0">
                <a:solidFill>
                  <a:srgbClr val="16965A"/>
                </a:solidFill>
              </a:rPr>
              <a:t/>
            </a:r>
            <a:br>
              <a:rPr lang="pt-BR" sz="2800" dirty="0">
                <a:solidFill>
                  <a:srgbClr val="16965A"/>
                </a:solidFill>
              </a:rPr>
            </a:br>
            <a:endParaRPr lang="pt-BR" sz="2800" dirty="0">
              <a:solidFill>
                <a:srgbClr val="1696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85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135153" y="826345"/>
            <a:ext cx="8789906" cy="47373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Exemplo de iniciativa em execução (</a:t>
            </a:r>
            <a:r>
              <a:rPr lang="pt-BR" sz="2800" b="1" i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case</a:t>
            </a:r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):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  <a:p>
            <a:pPr algn="l"/>
            <a:endParaRPr lang="pt-BR" sz="2800" b="1" dirty="0">
              <a:solidFill>
                <a:srgbClr val="16965A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pt-BR" sz="2800" dirty="0" smtClean="0">
                <a:solidFill>
                  <a:srgbClr val="16965A"/>
                </a:solidFill>
              </a:rPr>
              <a:t>Projeto AGEPAN (SEGOV)</a:t>
            </a:r>
            <a:r>
              <a:rPr lang="pt-BR" sz="2800" dirty="0">
                <a:solidFill>
                  <a:srgbClr val="16965A"/>
                </a:solidFill>
              </a:rPr>
              <a:t/>
            </a:r>
            <a:br>
              <a:rPr lang="pt-BR" sz="2800" dirty="0">
                <a:solidFill>
                  <a:srgbClr val="16965A"/>
                </a:solidFill>
              </a:rPr>
            </a:br>
            <a:endParaRPr lang="pt-BR" sz="2800" dirty="0">
              <a:solidFill>
                <a:srgbClr val="1696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63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61137" y="2308708"/>
            <a:ext cx="9021726" cy="2242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000" b="1" dirty="0" smtClean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  <a:t>Dúvidas</a:t>
            </a:r>
          </a:p>
          <a:p>
            <a:r>
              <a:rPr lang="pt-BR" sz="4000" b="1" dirty="0" smtClean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  <a:t>e</a:t>
            </a:r>
          </a:p>
          <a:p>
            <a:r>
              <a:rPr lang="pt-BR" sz="4000" b="1" dirty="0" smtClean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  <a:t>Encaminhamentos</a:t>
            </a:r>
            <a:endParaRPr lang="pt-BR" sz="2800" b="1" dirty="0">
              <a:solidFill>
                <a:srgbClr val="16965A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09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61137" y="2838650"/>
            <a:ext cx="9021726" cy="765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000" b="1" dirty="0" smtClean="0">
                <a:solidFill>
                  <a:srgbClr val="16965A"/>
                </a:solidFill>
                <a:latin typeface="Arial" charset="0"/>
                <a:ea typeface="Arial" charset="0"/>
                <a:cs typeface="Arial" charset="0"/>
              </a:rPr>
              <a:t>Obrigado!</a:t>
            </a:r>
            <a:endParaRPr lang="pt-BR" sz="2800" b="1" dirty="0">
              <a:solidFill>
                <a:srgbClr val="16965A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59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90" y="1673534"/>
            <a:ext cx="8444218" cy="4681365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912760"/>
            <a:ext cx="7886700" cy="1090202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b="1" dirty="0" smtClean="0">
                <a:solidFill>
                  <a:srgbClr val="0B89A7"/>
                </a:solidFill>
              </a:rPr>
              <a:t>Mapa Estratégico</a:t>
            </a:r>
            <a:endParaRPr lang="pt-BR" b="1" dirty="0">
              <a:solidFill>
                <a:srgbClr val="0B89A7"/>
              </a:solidFill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MODELO DE GESTÃO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665018" y="3543299"/>
            <a:ext cx="2254828" cy="623455"/>
          </a:xfrm>
          <a:prstGeom prst="round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163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252110" y="2357109"/>
            <a:ext cx="7886700" cy="3617676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sz="2000" b="1" dirty="0" smtClean="0">
                <a:solidFill>
                  <a:srgbClr val="0B89A7"/>
                </a:solidFill>
              </a:rPr>
              <a:t>PROGRAMAS - SEJUSP:</a:t>
            </a:r>
            <a:endParaRPr lang="pt-BR" sz="2000" b="1" dirty="0" smtClean="0">
              <a:solidFill>
                <a:srgbClr val="0B89A7"/>
              </a:solidFill>
            </a:endParaRPr>
          </a:p>
          <a:p>
            <a:pPr>
              <a:lnSpc>
                <a:spcPct val="170000"/>
              </a:lnSpc>
            </a:pPr>
            <a:r>
              <a:rPr lang="pt-BR" sz="2000" b="1" dirty="0" smtClean="0">
                <a:solidFill>
                  <a:srgbClr val="0B89A7"/>
                </a:solidFill>
              </a:rPr>
              <a:t>P02</a:t>
            </a:r>
            <a:r>
              <a:rPr lang="pt-BR" sz="2000" b="1" dirty="0" smtClean="0">
                <a:solidFill>
                  <a:srgbClr val="0B89A7"/>
                </a:solidFill>
              </a:rPr>
              <a:t>. Programa Pró Vida e Segurança para Todos;</a:t>
            </a:r>
          </a:p>
          <a:p>
            <a:pPr>
              <a:lnSpc>
                <a:spcPct val="170000"/>
              </a:lnSpc>
            </a:pPr>
            <a:r>
              <a:rPr lang="pt-BR" sz="2000" b="1" dirty="0" smtClean="0">
                <a:solidFill>
                  <a:srgbClr val="0B89A7"/>
                </a:solidFill>
              </a:rPr>
              <a:t>P03. Programa de Reestruturação da Segurança Pública e Justiça;</a:t>
            </a:r>
          </a:p>
          <a:p>
            <a:pPr>
              <a:lnSpc>
                <a:spcPct val="170000"/>
              </a:lnSpc>
            </a:pPr>
            <a:r>
              <a:rPr lang="pt-BR" sz="2000" b="1" dirty="0" smtClean="0">
                <a:solidFill>
                  <a:srgbClr val="0B89A7"/>
                </a:solidFill>
              </a:rPr>
              <a:t>P04. Programa de Segurança, Custódia e Ressocialização de Execução Penal.</a:t>
            </a:r>
            <a:endParaRPr lang="pt-BR" sz="2000" b="1" dirty="0">
              <a:solidFill>
                <a:srgbClr val="0B89A7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731878" y="1535911"/>
            <a:ext cx="7169003" cy="83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D02. Preservar a Vida e o Patrimônio através de políticas integradas de segurança pública</a:t>
            </a:r>
            <a:endParaRPr lang="pt-BR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MODELO DE </a:t>
            </a:r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GESTÃO – EIXO SOCIAL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15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Conector reto 26"/>
          <p:cNvCxnSpPr/>
          <p:nvPr/>
        </p:nvCxnSpPr>
        <p:spPr>
          <a:xfrm>
            <a:off x="4705018" y="1496855"/>
            <a:ext cx="0" cy="45307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to 51"/>
          <p:cNvCxnSpPr/>
          <p:nvPr/>
        </p:nvCxnSpPr>
        <p:spPr>
          <a:xfrm>
            <a:off x="551285" y="5177432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to 52"/>
          <p:cNvCxnSpPr/>
          <p:nvPr/>
        </p:nvCxnSpPr>
        <p:spPr>
          <a:xfrm>
            <a:off x="551285" y="4340173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/>
          <p:cNvCxnSpPr/>
          <p:nvPr/>
        </p:nvCxnSpPr>
        <p:spPr>
          <a:xfrm>
            <a:off x="551285" y="3550791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/>
          <p:cNvCxnSpPr/>
          <p:nvPr/>
        </p:nvCxnSpPr>
        <p:spPr>
          <a:xfrm>
            <a:off x="551285" y="2771504"/>
            <a:ext cx="777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aixaDeTexto 55"/>
          <p:cNvSpPr txBox="1"/>
          <p:nvPr/>
        </p:nvSpPr>
        <p:spPr>
          <a:xfrm>
            <a:off x="358335" y="5424135"/>
            <a:ext cx="1170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Gerente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191720" y="4513825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Ponto Focal</a:t>
            </a:r>
          </a:p>
        </p:txBody>
      </p:sp>
      <p:sp>
        <p:nvSpPr>
          <p:cNvPr id="58" name="Retângulo de cantos arredondados 57"/>
          <p:cNvSpPr/>
          <p:nvPr/>
        </p:nvSpPr>
        <p:spPr>
          <a:xfrm>
            <a:off x="1564884" y="5224240"/>
            <a:ext cx="1539651" cy="803329"/>
          </a:xfrm>
          <a:prstGeom prst="roundRect">
            <a:avLst/>
          </a:prstGeom>
          <a:solidFill>
            <a:srgbClr val="1D8EA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Preenchimento </a:t>
            </a:r>
            <a:r>
              <a:rPr lang="pt-BR" sz="1600" b="1" dirty="0" smtClean="0"/>
              <a:t>contínuo </a:t>
            </a:r>
            <a:endParaRPr lang="pt-BR" sz="1400" b="1" dirty="0" smtClean="0"/>
          </a:p>
          <a:p>
            <a:pPr algn="ctr"/>
            <a:r>
              <a:rPr lang="pt-BR" sz="1400" dirty="0" smtClean="0"/>
              <a:t>no sistema</a:t>
            </a:r>
            <a:endParaRPr lang="pt-BR" sz="1400" dirty="0"/>
          </a:p>
        </p:txBody>
      </p:sp>
      <p:sp>
        <p:nvSpPr>
          <p:cNvPr id="59" name="Retângulo de cantos arredondados 58"/>
          <p:cNvSpPr/>
          <p:nvPr/>
        </p:nvSpPr>
        <p:spPr>
          <a:xfrm>
            <a:off x="3338524" y="3686844"/>
            <a:ext cx="1181644" cy="2340725"/>
          </a:xfrm>
          <a:prstGeom prst="roundRect">
            <a:avLst/>
          </a:prstGeom>
          <a:solidFill>
            <a:srgbClr val="108EA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Rodada de </a:t>
            </a:r>
            <a:r>
              <a:rPr lang="pt-BR" sz="1400" i="1" dirty="0"/>
              <a:t>feedback</a:t>
            </a:r>
            <a:r>
              <a:rPr lang="pt-BR" sz="1400" dirty="0"/>
              <a:t> </a:t>
            </a:r>
            <a:r>
              <a:rPr lang="pt-BR" sz="1400" dirty="0" smtClean="0"/>
              <a:t>mensal</a:t>
            </a:r>
          </a:p>
          <a:p>
            <a:pPr algn="ctr"/>
            <a:r>
              <a:rPr lang="pt-BR" sz="1400" dirty="0" smtClean="0"/>
              <a:t>por </a:t>
            </a:r>
            <a:r>
              <a:rPr lang="pt-BR" sz="1400" dirty="0"/>
              <a:t>iniciativa</a:t>
            </a:r>
          </a:p>
        </p:txBody>
      </p:sp>
      <p:sp>
        <p:nvSpPr>
          <p:cNvPr id="60" name="Retângulo de cantos arredondados 59"/>
          <p:cNvSpPr/>
          <p:nvPr/>
        </p:nvSpPr>
        <p:spPr>
          <a:xfrm>
            <a:off x="4941236" y="2955889"/>
            <a:ext cx="1310928" cy="3071680"/>
          </a:xfrm>
          <a:prstGeom prst="roundRect">
            <a:avLst/>
          </a:prstGeom>
          <a:solidFill>
            <a:srgbClr val="9BB72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/>
              <a:t>Reunião </a:t>
            </a:r>
            <a:r>
              <a:rPr lang="pt-BR" sz="1600" dirty="0" smtClean="0"/>
              <a:t>mensal por Secretaria</a:t>
            </a:r>
            <a:endParaRPr lang="pt-BR" sz="1600" dirty="0"/>
          </a:p>
        </p:txBody>
      </p:sp>
      <p:sp>
        <p:nvSpPr>
          <p:cNvPr id="61" name="Retângulo de cantos arredondados 60"/>
          <p:cNvSpPr/>
          <p:nvPr/>
        </p:nvSpPr>
        <p:spPr>
          <a:xfrm>
            <a:off x="6704561" y="2211436"/>
            <a:ext cx="1436409" cy="1327926"/>
          </a:xfrm>
          <a:prstGeom prst="roundRect">
            <a:avLst/>
          </a:prstGeom>
          <a:solidFill>
            <a:srgbClr val="409A4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1600" dirty="0" err="1" smtClean="0"/>
              <a:t>Reunião</a:t>
            </a:r>
            <a:r>
              <a:rPr lang="fr-FR" sz="1600" dirty="0" smtClean="0"/>
              <a:t> de </a:t>
            </a:r>
            <a:r>
              <a:rPr lang="fr-FR" sz="1600" dirty="0" err="1" smtClean="0"/>
              <a:t>Gestão</a:t>
            </a:r>
            <a:r>
              <a:rPr lang="fr-FR" sz="1600" dirty="0" smtClean="0"/>
              <a:t> </a:t>
            </a:r>
            <a:r>
              <a:rPr lang="fr-FR" sz="1600" dirty="0" err="1" smtClean="0"/>
              <a:t>Executiva</a:t>
            </a:r>
            <a:endParaRPr lang="fr-FR" sz="1600" dirty="0" smtClean="0"/>
          </a:p>
          <a:p>
            <a:pPr lvl="0" algn="ctr"/>
            <a:r>
              <a:rPr lang="fr-FR" sz="1200" dirty="0" smtClean="0"/>
              <a:t>(</a:t>
            </a:r>
            <a:r>
              <a:rPr lang="fr-FR" sz="1200" dirty="0" err="1" smtClean="0"/>
              <a:t>bimestral</a:t>
            </a:r>
            <a:r>
              <a:rPr lang="fr-FR" sz="1200" dirty="0" smtClean="0"/>
              <a:t>)</a:t>
            </a:r>
            <a:endParaRPr lang="pt-BR" sz="1600" dirty="0"/>
          </a:p>
        </p:txBody>
      </p:sp>
      <p:sp>
        <p:nvSpPr>
          <p:cNvPr id="63" name="Seta para baixo 62"/>
          <p:cNvSpPr/>
          <p:nvPr/>
        </p:nvSpPr>
        <p:spPr>
          <a:xfrm>
            <a:off x="3050202" y="4907293"/>
            <a:ext cx="243000" cy="189000"/>
          </a:xfrm>
          <a:prstGeom prst="downArrow">
            <a:avLst/>
          </a:prstGeom>
          <a:solidFill>
            <a:srgbClr val="139CC1"/>
          </a:solidFill>
          <a:ln>
            <a:noFill/>
          </a:ln>
          <a:scene3d>
            <a:camera prst="orthographicFront">
              <a:rot lat="0" lon="0" rev="81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 dirty="0"/>
          </a:p>
        </p:txBody>
      </p:sp>
      <p:sp>
        <p:nvSpPr>
          <p:cNvPr id="64" name="Seta para baixo 63"/>
          <p:cNvSpPr/>
          <p:nvPr/>
        </p:nvSpPr>
        <p:spPr>
          <a:xfrm>
            <a:off x="4582402" y="3562792"/>
            <a:ext cx="243000" cy="189000"/>
          </a:xfrm>
          <a:prstGeom prst="downArrow">
            <a:avLst/>
          </a:prstGeom>
          <a:solidFill>
            <a:srgbClr val="108EA7"/>
          </a:solidFill>
          <a:ln>
            <a:noFill/>
          </a:ln>
          <a:scene3d>
            <a:camera prst="orthographicFront">
              <a:rot lat="0" lon="0" rev="81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65" name="Seta para baixo 64"/>
          <p:cNvSpPr/>
          <p:nvPr/>
        </p:nvSpPr>
        <p:spPr>
          <a:xfrm>
            <a:off x="6389235" y="3104731"/>
            <a:ext cx="243000" cy="189000"/>
          </a:xfrm>
          <a:prstGeom prst="downArrow">
            <a:avLst/>
          </a:prstGeom>
          <a:solidFill>
            <a:srgbClr val="9BB72E"/>
          </a:solidFill>
          <a:ln>
            <a:noFill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/>
          </a:p>
        </p:txBody>
      </p:sp>
      <p:sp>
        <p:nvSpPr>
          <p:cNvPr id="67" name="CaixaDeTexto 66"/>
          <p:cNvSpPr txBox="1"/>
          <p:nvPr/>
        </p:nvSpPr>
        <p:spPr>
          <a:xfrm>
            <a:off x="576324" y="1855643"/>
            <a:ext cx="744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u="sng" cap="small" dirty="0"/>
              <a:t>Atores</a:t>
            </a:r>
            <a:endParaRPr lang="pt-BR" u="sng" cap="small" dirty="0"/>
          </a:p>
        </p:txBody>
      </p:sp>
      <p:sp>
        <p:nvSpPr>
          <p:cNvPr id="68" name="CaixaDeTexto 67"/>
          <p:cNvSpPr txBox="1"/>
          <p:nvPr/>
        </p:nvSpPr>
        <p:spPr>
          <a:xfrm>
            <a:off x="2515107" y="1461303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Operacional</a:t>
            </a:r>
          </a:p>
        </p:txBody>
      </p:sp>
      <p:sp>
        <p:nvSpPr>
          <p:cNvPr id="69" name="CaixaDeTexto 68"/>
          <p:cNvSpPr txBox="1"/>
          <p:nvPr/>
        </p:nvSpPr>
        <p:spPr>
          <a:xfrm>
            <a:off x="5011405" y="1481875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</a:t>
            </a:r>
          </a:p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Tático</a:t>
            </a:r>
          </a:p>
        </p:txBody>
      </p:sp>
      <p:sp>
        <p:nvSpPr>
          <p:cNvPr id="70" name="CaixaDeTexto 69"/>
          <p:cNvSpPr txBox="1"/>
          <p:nvPr/>
        </p:nvSpPr>
        <p:spPr>
          <a:xfrm>
            <a:off x="6837470" y="1523475"/>
            <a:ext cx="117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Nível Estratégico</a:t>
            </a:r>
          </a:p>
        </p:txBody>
      </p:sp>
      <p:sp>
        <p:nvSpPr>
          <p:cNvPr id="71" name="CaixaDeTexto 70"/>
          <p:cNvSpPr txBox="1"/>
          <p:nvPr/>
        </p:nvSpPr>
        <p:spPr>
          <a:xfrm>
            <a:off x="148457" y="3745332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 err="1"/>
              <a:t>Setorialista</a:t>
            </a:r>
            <a:endParaRPr lang="pt-BR" sz="1600" cap="small" dirty="0"/>
          </a:p>
        </p:txBody>
      </p:sp>
      <p:sp>
        <p:nvSpPr>
          <p:cNvPr id="72" name="CaixaDeTexto 71"/>
          <p:cNvSpPr txBox="1"/>
          <p:nvPr/>
        </p:nvSpPr>
        <p:spPr>
          <a:xfrm>
            <a:off x="547346" y="2991912"/>
            <a:ext cx="1841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Secretário  </a:t>
            </a:r>
          </a:p>
        </p:txBody>
      </p:sp>
      <p:sp>
        <p:nvSpPr>
          <p:cNvPr id="73" name="CaixaDeTexto 72"/>
          <p:cNvSpPr txBox="1"/>
          <p:nvPr/>
        </p:nvSpPr>
        <p:spPr>
          <a:xfrm>
            <a:off x="217037" y="2255246"/>
            <a:ext cx="184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tx1">
                  <a:lumMod val="50000"/>
                  <a:lumOff val="50000"/>
                </a:schemeClr>
              </a:buClr>
            </a:pPr>
            <a:r>
              <a:rPr lang="pt-BR" sz="1600" cap="small" dirty="0"/>
              <a:t>Governador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628650" y="719575"/>
            <a:ext cx="7886700" cy="1090202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b="1" dirty="0" smtClean="0">
                <a:solidFill>
                  <a:srgbClr val="0B89A7"/>
                </a:solidFill>
              </a:rPr>
              <a:t>Monitoramento</a:t>
            </a:r>
            <a:endParaRPr lang="pt-BR" b="1" dirty="0">
              <a:solidFill>
                <a:srgbClr val="0B89A7"/>
              </a:solidFill>
            </a:endParaRPr>
          </a:p>
        </p:txBody>
      </p:sp>
      <p:sp>
        <p:nvSpPr>
          <p:cNvPr id="26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MODELO DE GESTÃO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8" name="Conector reto 26"/>
          <p:cNvCxnSpPr/>
          <p:nvPr/>
        </p:nvCxnSpPr>
        <p:spPr>
          <a:xfrm>
            <a:off x="6511212" y="1496855"/>
            <a:ext cx="0" cy="45307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76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3" grpId="0" animBg="1"/>
      <p:bldP spid="64" grpId="0" animBg="1"/>
      <p:bldP spid="65" grpId="0" animBg="1"/>
      <p:bldP spid="68" grpId="0"/>
      <p:bldP spid="69" grpId="0"/>
      <p:bldP spid="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3733" y="1681694"/>
            <a:ext cx="7886700" cy="3617676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b="1" dirty="0" smtClean="0">
                <a:solidFill>
                  <a:srgbClr val="0B89A7"/>
                </a:solidFill>
              </a:rPr>
              <a:t>17 INICIATIVAS (classificação):</a:t>
            </a:r>
            <a:endParaRPr lang="pt-BR" b="1" dirty="0" smtClean="0">
              <a:solidFill>
                <a:srgbClr val="0B89A7"/>
              </a:solidFill>
            </a:endParaRPr>
          </a:p>
          <a:p>
            <a:pPr>
              <a:lnSpc>
                <a:spcPct val="170000"/>
              </a:lnSpc>
            </a:pPr>
            <a:r>
              <a:rPr lang="pt-BR" dirty="0" smtClean="0">
                <a:solidFill>
                  <a:srgbClr val="0B89A7"/>
                </a:solidFill>
              </a:rPr>
              <a:t>Planos de Ação – 13;</a:t>
            </a:r>
            <a:endParaRPr lang="pt-BR" dirty="0" smtClean="0">
              <a:solidFill>
                <a:srgbClr val="0B89A7"/>
              </a:solidFill>
            </a:endParaRPr>
          </a:p>
          <a:p>
            <a:pPr>
              <a:lnSpc>
                <a:spcPct val="170000"/>
              </a:lnSpc>
            </a:pPr>
            <a:r>
              <a:rPr lang="pt-BR" dirty="0" smtClean="0">
                <a:solidFill>
                  <a:srgbClr val="0B89A7"/>
                </a:solidFill>
              </a:rPr>
              <a:t>Projetos – 04;</a:t>
            </a:r>
            <a:endParaRPr lang="pt-BR" dirty="0" smtClean="0">
              <a:solidFill>
                <a:srgbClr val="0B89A7"/>
              </a:solidFill>
            </a:endParaRPr>
          </a:p>
          <a:p>
            <a:pPr>
              <a:lnSpc>
                <a:spcPct val="170000"/>
              </a:lnSpc>
            </a:pPr>
            <a:r>
              <a:rPr lang="pt-BR" dirty="0" smtClean="0">
                <a:solidFill>
                  <a:srgbClr val="0B89A7"/>
                </a:solidFill>
              </a:rPr>
              <a:t>Processos – 00</a:t>
            </a:r>
            <a:endParaRPr lang="pt-BR" dirty="0">
              <a:solidFill>
                <a:srgbClr val="0B89A7"/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MODELO DE GESTÃO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77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6"/>
          <p:cNvGraphicFramePr/>
          <p:nvPr>
            <p:extLst>
              <p:ext uri="{D42A27DB-BD31-4B8C-83A1-F6EECF244321}">
                <p14:modId xmlns:p14="http://schemas.microsoft.com/office/powerpoint/2010/main" val="622259247"/>
              </p:ext>
            </p:extLst>
          </p:nvPr>
        </p:nvGraphicFramePr>
        <p:xfrm>
          <a:off x="2169459" y="2193057"/>
          <a:ext cx="5401235" cy="4246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3190" y="1291701"/>
            <a:ext cx="9011153" cy="1077218"/>
            <a:chOff x="-71406" y="1165573"/>
            <a:chExt cx="9011153" cy="1077218"/>
          </a:xfrm>
        </p:grpSpPr>
        <p:sp>
          <p:nvSpPr>
            <p:cNvPr id="33" name="TextBox 32"/>
            <p:cNvSpPr txBox="1"/>
            <p:nvPr/>
          </p:nvSpPr>
          <p:spPr>
            <a:xfrm>
              <a:off x="-71406" y="1288684"/>
              <a:ext cx="2407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EM PREENCHIMENTO NO SISTEMA</a:t>
              </a:r>
            </a:p>
            <a:p>
              <a:pPr algn="ctr"/>
              <a:r>
                <a:rPr lang="pt-BR" sz="1600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(Gerente da iniciativa)</a:t>
              </a:r>
              <a:endParaRPr lang="pt-BR" sz="1600" dirty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505707" y="1411795"/>
              <a:ext cx="18024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EM ANÁLISE</a:t>
              </a:r>
            </a:p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(</a:t>
              </a:r>
              <a:r>
                <a:rPr lang="pt-BR" sz="1600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SEGOV)</a:t>
              </a:r>
              <a:endParaRPr lang="pt-BR" sz="1600" dirty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497803" y="1165573"/>
              <a:ext cx="20559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EM OPERAÇÃO NO SISTEMA</a:t>
              </a:r>
            </a:p>
            <a:p>
              <a:pPr algn="ctr"/>
              <a:r>
                <a:rPr lang="pt-BR" sz="1600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(Equipe da iniciativa)</a:t>
              </a:r>
              <a:endParaRPr lang="pt-BR" sz="1600" dirty="0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853920" y="1411795"/>
              <a:ext cx="20858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pt-BR"/>
              </a:defPPr>
              <a:lvl1pPr>
                <a:defRPr sz="2000" b="1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pPr algn="ctr"/>
              <a:r>
                <a:rPr lang="pt-BR" sz="1600" dirty="0" smtClean="0">
                  <a:solidFill>
                    <a:srgbClr val="70AD47"/>
                  </a:solidFill>
                </a:rPr>
                <a:t>ENCERRAMENTO</a:t>
              </a:r>
            </a:p>
            <a:p>
              <a:pPr algn="ctr"/>
              <a:r>
                <a:rPr lang="pt-BR" sz="1600" b="0" dirty="0" smtClean="0">
                  <a:solidFill>
                    <a:srgbClr val="70AD47"/>
                  </a:solidFill>
                </a:rPr>
                <a:t>(Equipe da iniciativa)</a:t>
              </a:r>
              <a:endParaRPr lang="pt-BR" sz="1600" b="0" dirty="0">
                <a:solidFill>
                  <a:srgbClr val="70AD47"/>
                </a:solidFill>
              </a:endParaRPr>
            </a:p>
          </p:txBody>
        </p:sp>
        <p:sp>
          <p:nvSpPr>
            <p:cNvPr id="37" name="Chevron 36"/>
            <p:cNvSpPr/>
            <p:nvPr/>
          </p:nvSpPr>
          <p:spPr>
            <a:xfrm>
              <a:off x="2262367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8" name="Chevron 37"/>
            <p:cNvSpPr/>
            <p:nvPr/>
          </p:nvSpPr>
          <p:spPr>
            <a:xfrm>
              <a:off x="4254463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9" name="Chevron 38"/>
            <p:cNvSpPr/>
            <p:nvPr/>
          </p:nvSpPr>
          <p:spPr>
            <a:xfrm>
              <a:off x="6543555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095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122274" y="375585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PRINCIPAIS DIFICULDADES PARA CADASTRO NO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pt-BR" dirty="0">
                <a:solidFill>
                  <a:srgbClr val="70AD47"/>
                </a:solidFill>
              </a:rPr>
              <a:t>Sistema SE </a:t>
            </a:r>
            <a:r>
              <a:rPr lang="pt-BR" dirty="0" smtClean="0">
                <a:solidFill>
                  <a:srgbClr val="70AD47"/>
                </a:solidFill>
              </a:rPr>
              <a:t>Suíte instável;</a:t>
            </a:r>
            <a:endParaRPr lang="pt-BR" dirty="0">
              <a:solidFill>
                <a:srgbClr val="70AD47"/>
              </a:solidFill>
            </a:endParaRPr>
          </a:p>
          <a:p>
            <a:r>
              <a:rPr lang="pt-BR" dirty="0">
                <a:solidFill>
                  <a:srgbClr val="70AD47"/>
                </a:solidFill>
              </a:rPr>
              <a:t>Disponibilidade da equipe SGE para </a:t>
            </a:r>
            <a:r>
              <a:rPr lang="pt-BR" dirty="0" smtClean="0">
                <a:solidFill>
                  <a:srgbClr val="70AD47"/>
                </a:solidFill>
              </a:rPr>
              <a:t>auxílio;</a:t>
            </a:r>
            <a:endParaRPr lang="pt-BR" dirty="0">
              <a:solidFill>
                <a:srgbClr val="70AD47"/>
              </a:solidFill>
            </a:endParaRPr>
          </a:p>
          <a:p>
            <a:r>
              <a:rPr lang="pt-BR" dirty="0" smtClean="0">
                <a:solidFill>
                  <a:srgbClr val="70AD47"/>
                </a:solidFill>
              </a:rPr>
              <a:t>Responsáveis </a:t>
            </a:r>
            <a:r>
              <a:rPr lang="pt-BR" dirty="0">
                <a:solidFill>
                  <a:srgbClr val="70AD47"/>
                </a:solidFill>
              </a:rPr>
              <a:t>por cadastro no sistema não tem acesso às </a:t>
            </a:r>
            <a:r>
              <a:rPr lang="pt-BR" dirty="0" smtClean="0">
                <a:solidFill>
                  <a:srgbClr val="70AD47"/>
                </a:solidFill>
              </a:rPr>
              <a:t>informações;</a:t>
            </a:r>
          </a:p>
          <a:p>
            <a:r>
              <a:rPr lang="pt-BR" dirty="0" smtClean="0">
                <a:solidFill>
                  <a:srgbClr val="70AD47"/>
                </a:solidFill>
              </a:rPr>
              <a:t>Indefinição quanto aos próximos passos de algumas iniciativas;</a:t>
            </a:r>
          </a:p>
          <a:p>
            <a:r>
              <a:rPr lang="pt-BR" dirty="0">
                <a:solidFill>
                  <a:srgbClr val="70AD47"/>
                </a:solidFill>
              </a:rPr>
              <a:t>Agenda </a:t>
            </a:r>
            <a:r>
              <a:rPr lang="pt-BR" dirty="0" smtClean="0">
                <a:solidFill>
                  <a:srgbClr val="70AD47"/>
                </a:solidFill>
              </a:rPr>
              <a:t>concorrida do </a:t>
            </a:r>
            <a:r>
              <a:rPr lang="pt-BR" dirty="0">
                <a:solidFill>
                  <a:srgbClr val="70AD47"/>
                </a:solidFill>
              </a:rPr>
              <a:t>gerente (priorização).</a:t>
            </a:r>
          </a:p>
        </p:txBody>
      </p:sp>
    </p:spTree>
    <p:extLst>
      <p:ext uri="{BB962C8B-B14F-4D97-AF65-F5344CB8AC3E}">
        <p14:creationId xmlns:p14="http://schemas.microsoft.com/office/powerpoint/2010/main" val="12378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/>
          <p:cNvSpPr txBox="1">
            <a:spLocks/>
          </p:cNvSpPr>
          <p:nvPr/>
        </p:nvSpPr>
        <p:spPr>
          <a:xfrm>
            <a:off x="122274" y="105419"/>
            <a:ext cx="7169003" cy="4441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800" b="1" dirty="0" smtClean="0">
                <a:solidFill>
                  <a:srgbClr val="A7C026"/>
                </a:solidFill>
                <a:latin typeface="Arial" charset="0"/>
                <a:ea typeface="Arial" charset="0"/>
                <a:cs typeface="Arial" charset="0"/>
              </a:rPr>
              <a:t>FASES DA INICIATIVA DENTRO DO SISTEMA</a:t>
            </a:r>
            <a:endParaRPr lang="pt-BR" sz="2800" b="1" dirty="0">
              <a:solidFill>
                <a:srgbClr val="A7C026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85536" y="720196"/>
            <a:ext cx="9011153" cy="1077218"/>
            <a:chOff x="-71406" y="1165573"/>
            <a:chExt cx="9011153" cy="1077218"/>
          </a:xfrm>
        </p:grpSpPr>
        <p:sp>
          <p:nvSpPr>
            <p:cNvPr id="26" name="TextBox 25"/>
            <p:cNvSpPr txBox="1"/>
            <p:nvPr/>
          </p:nvSpPr>
          <p:spPr>
            <a:xfrm>
              <a:off x="-71406" y="1288684"/>
              <a:ext cx="24070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EM PREENCHIMENTO NO SISTEMA</a:t>
              </a:r>
            </a:p>
            <a:p>
              <a:pPr algn="ctr"/>
              <a:r>
                <a:rPr lang="pt-BR" sz="1600" dirty="0" smtClean="0">
                  <a:solidFill>
                    <a:srgbClr val="8FAADC"/>
                  </a:solidFill>
                  <a:latin typeface="Arial" charset="0"/>
                  <a:ea typeface="Arial" charset="0"/>
                  <a:cs typeface="Arial" charset="0"/>
                </a:rPr>
                <a:t>(Gerente da iniciativa)</a:t>
              </a:r>
              <a:endParaRPr lang="pt-BR" sz="1600" dirty="0">
                <a:solidFill>
                  <a:srgbClr val="8FAADC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05707" y="1411795"/>
              <a:ext cx="18024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EM ANÁLISE</a:t>
              </a:r>
            </a:p>
            <a:p>
              <a:pPr algn="ctr"/>
              <a:r>
                <a:rPr lang="pt-BR" sz="1600" b="1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(</a:t>
              </a:r>
              <a:r>
                <a:rPr lang="pt-BR" sz="1600" dirty="0" smtClean="0">
                  <a:solidFill>
                    <a:srgbClr val="E5C55E"/>
                  </a:solidFill>
                  <a:latin typeface="Arial" charset="0"/>
                  <a:ea typeface="Arial" charset="0"/>
                  <a:cs typeface="Arial" charset="0"/>
                </a:rPr>
                <a:t>SEGOV)</a:t>
              </a:r>
              <a:endParaRPr lang="pt-BR" sz="1600" dirty="0">
                <a:solidFill>
                  <a:srgbClr val="E5C55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497803" y="1165573"/>
              <a:ext cx="20559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EM OPERAÇÃO NO SISTEMA</a:t>
              </a:r>
            </a:p>
            <a:p>
              <a:pPr algn="ctr"/>
              <a:r>
                <a:rPr lang="pt-BR" sz="1600" dirty="0" smtClean="0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rPr>
                <a:t>(Equipe da iniciativa)</a:t>
              </a:r>
              <a:endParaRPr lang="pt-BR" sz="1600" dirty="0">
                <a:solidFill>
                  <a:srgbClr val="DF6715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853920" y="1411795"/>
              <a:ext cx="20858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pt-BR"/>
              </a:defPPr>
              <a:lvl1pPr>
                <a:defRPr sz="2000" b="1">
                  <a:solidFill>
                    <a:srgbClr val="DF6715"/>
                  </a:solidFill>
                  <a:latin typeface="Arial" charset="0"/>
                  <a:ea typeface="Arial" charset="0"/>
                  <a:cs typeface="Arial" charset="0"/>
                </a:defRPr>
              </a:lvl1pPr>
            </a:lstStyle>
            <a:p>
              <a:pPr algn="ctr"/>
              <a:r>
                <a:rPr lang="pt-BR" sz="1600" dirty="0" smtClean="0">
                  <a:solidFill>
                    <a:srgbClr val="70AD47"/>
                  </a:solidFill>
                </a:rPr>
                <a:t>ENCERRAMENTO</a:t>
              </a:r>
            </a:p>
            <a:p>
              <a:pPr algn="ctr"/>
              <a:r>
                <a:rPr lang="pt-BR" sz="1600" b="0" dirty="0" smtClean="0">
                  <a:solidFill>
                    <a:srgbClr val="70AD47"/>
                  </a:solidFill>
                </a:rPr>
                <a:t>(Equipe da iniciativa)</a:t>
              </a:r>
              <a:endParaRPr lang="pt-BR" sz="1600" b="0" dirty="0">
                <a:solidFill>
                  <a:srgbClr val="70AD47"/>
                </a:solidFill>
              </a:endParaRPr>
            </a:p>
          </p:txBody>
        </p:sp>
        <p:sp>
          <p:nvSpPr>
            <p:cNvPr id="30" name="Chevron 29"/>
            <p:cNvSpPr/>
            <p:nvPr/>
          </p:nvSpPr>
          <p:spPr>
            <a:xfrm>
              <a:off x="2262367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1" name="Chevron 30"/>
            <p:cNvSpPr/>
            <p:nvPr/>
          </p:nvSpPr>
          <p:spPr>
            <a:xfrm>
              <a:off x="4254463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  <p:sp>
          <p:nvSpPr>
            <p:cNvPr id="32" name="Chevron 31"/>
            <p:cNvSpPr/>
            <p:nvPr/>
          </p:nvSpPr>
          <p:spPr>
            <a:xfrm>
              <a:off x="6543555" y="1551185"/>
              <a:ext cx="253527" cy="305994"/>
            </a:xfrm>
            <a:prstGeom prst="chevron">
              <a:avLst/>
            </a:prstGeom>
            <a:solidFill>
              <a:srgbClr val="174489">
                <a:alpha val="5921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174489"/>
                </a:solidFill>
              </a:endParaRPr>
            </a:p>
          </p:txBody>
        </p:sp>
      </p:grp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28650" y="1711323"/>
            <a:ext cx="7886700" cy="4866121"/>
          </a:xfrm>
        </p:spPr>
        <p:txBody>
          <a:bodyPr>
            <a:noAutofit/>
          </a:bodyPr>
          <a:lstStyle/>
          <a:p>
            <a:pPr algn="just">
              <a:buFont typeface="+mj-lt"/>
              <a:buAutoNum type="arabicPeriod"/>
            </a:pPr>
            <a:r>
              <a:rPr lang="pt-BR" sz="1000" b="1" dirty="0">
                <a:solidFill>
                  <a:srgbClr val="8FAADC"/>
                </a:solidFill>
              </a:rPr>
              <a:t>Construir e reformar unidades </a:t>
            </a:r>
            <a:r>
              <a:rPr lang="pt-BR" sz="1000" b="1" dirty="0" smtClean="0">
                <a:solidFill>
                  <a:srgbClr val="8FAADC"/>
                </a:solidFill>
              </a:rPr>
              <a:t>prisionais (inserida com o nome das </a:t>
            </a:r>
            <a:r>
              <a:rPr lang="pt-BR" sz="1000" b="1" dirty="0" smtClean="0">
                <a:solidFill>
                  <a:srgbClr val="8FAADC"/>
                </a:solidFill>
              </a:rPr>
              <a:t>entregas / realocar a de Coxim para Plano de Ação);</a:t>
            </a:r>
            <a:endParaRPr lang="pt-BR" sz="1000" b="1" dirty="0">
              <a:solidFill>
                <a:srgbClr val="8FAADC"/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pt-BR" sz="1000" b="1" dirty="0">
                <a:solidFill>
                  <a:srgbClr val="FF0000"/>
                </a:solidFill>
              </a:rPr>
              <a:t>Fortalecer e ampliar as operações </a:t>
            </a:r>
            <a:r>
              <a:rPr lang="pt-BR" sz="1000" b="1" dirty="0" smtClean="0">
                <a:solidFill>
                  <a:srgbClr val="FF0000"/>
                </a:solidFill>
              </a:rPr>
              <a:t>policiais (em duplicidade sendo uma cancelada);</a:t>
            </a:r>
            <a:endParaRPr lang="pt-BR" sz="1000" b="1" dirty="0">
              <a:solidFill>
                <a:srgbClr val="FF0000"/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pt-BR" sz="1000" b="1" dirty="0">
                <a:solidFill>
                  <a:schemeClr val="accent4">
                    <a:lumMod val="75000"/>
                  </a:schemeClr>
                </a:solidFill>
              </a:rPr>
              <a:t>Fortalecer os instrumentos de segurança pública do Estado – Programa MS Mais </a:t>
            </a:r>
            <a:r>
              <a:rPr lang="pt-BR" sz="1000" b="1" dirty="0" smtClean="0">
                <a:solidFill>
                  <a:schemeClr val="accent4">
                    <a:lumMod val="75000"/>
                  </a:schemeClr>
                </a:solidFill>
              </a:rPr>
              <a:t>Seguro;</a:t>
            </a:r>
            <a:endParaRPr lang="pt-BR" sz="10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pt-BR" sz="1000" b="1" dirty="0">
                <a:solidFill>
                  <a:schemeClr val="accent4">
                    <a:lumMod val="75000"/>
                  </a:schemeClr>
                </a:solidFill>
              </a:rPr>
              <a:t>Ampliar o Sistema Prevenir para possibilitar a análise </a:t>
            </a:r>
            <a:r>
              <a:rPr lang="pt-BR" sz="1000" b="1" i="1" dirty="0">
                <a:solidFill>
                  <a:schemeClr val="accent4">
                    <a:lumMod val="75000"/>
                  </a:schemeClr>
                </a:solidFill>
              </a:rPr>
              <a:t>on-line</a:t>
            </a:r>
            <a:r>
              <a:rPr lang="pt-BR" sz="1000" b="1" dirty="0">
                <a:solidFill>
                  <a:schemeClr val="accent4">
                    <a:lumMod val="75000"/>
                  </a:schemeClr>
                </a:solidFill>
              </a:rPr>
              <a:t> de projetos contra incêndio e </a:t>
            </a:r>
            <a:r>
              <a:rPr lang="pt-BR" sz="1000" b="1" dirty="0" smtClean="0">
                <a:solidFill>
                  <a:schemeClr val="accent4">
                    <a:lumMod val="75000"/>
                  </a:schemeClr>
                </a:solidFill>
              </a:rPr>
              <a:t>pânico;</a:t>
            </a:r>
            <a:endParaRPr lang="pt-BR" sz="10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pt-BR" sz="1000" b="1" dirty="0">
                <a:solidFill>
                  <a:srgbClr val="8FAADC"/>
                </a:solidFill>
              </a:rPr>
              <a:t>Ampliar o serviço de Bombeiro </a:t>
            </a:r>
            <a:r>
              <a:rPr lang="pt-BR" sz="1000" b="1" dirty="0" smtClean="0">
                <a:solidFill>
                  <a:srgbClr val="8FAADC"/>
                </a:solidFill>
              </a:rPr>
              <a:t>Militar (cadastrado com nome errado);</a:t>
            </a:r>
            <a:endParaRPr lang="pt-BR" sz="1000" b="1" dirty="0">
              <a:solidFill>
                <a:srgbClr val="8FAADC"/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pt-BR" sz="1000" b="1" dirty="0">
                <a:solidFill>
                  <a:srgbClr val="8FAADC"/>
                </a:solidFill>
              </a:rPr>
              <a:t>Construir e readequar as estruturas prediais da Coordenadoria Geral de </a:t>
            </a:r>
            <a:r>
              <a:rPr lang="pt-BR" sz="1000" b="1" dirty="0" smtClean="0">
                <a:solidFill>
                  <a:srgbClr val="8FAADC"/>
                </a:solidFill>
              </a:rPr>
              <a:t>Perícias;</a:t>
            </a:r>
            <a:endParaRPr lang="pt-BR" sz="1000" b="1" dirty="0">
              <a:solidFill>
                <a:srgbClr val="8FAADC"/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pt-BR" sz="1000" b="1" dirty="0">
                <a:solidFill>
                  <a:schemeClr val="accent2">
                    <a:lumMod val="75000"/>
                  </a:schemeClr>
                </a:solidFill>
              </a:rPr>
              <a:t>Implantar sistemática de policiamento aéreo ostensivo e preventivo (cadastrado com nome errado);</a:t>
            </a:r>
          </a:p>
          <a:p>
            <a:pPr algn="just">
              <a:buFont typeface="+mj-lt"/>
              <a:buAutoNum type="arabicPeriod"/>
            </a:pPr>
            <a:r>
              <a:rPr lang="pt-BR" sz="1000" b="1" dirty="0">
                <a:solidFill>
                  <a:srgbClr val="8FAADC"/>
                </a:solidFill>
              </a:rPr>
              <a:t>Implantar sinalização viária nos municípios de Mato Grosso do </a:t>
            </a:r>
            <a:r>
              <a:rPr lang="pt-BR" sz="1000" b="1" dirty="0" smtClean="0">
                <a:solidFill>
                  <a:srgbClr val="8FAADC"/>
                </a:solidFill>
              </a:rPr>
              <a:t>Sul;</a:t>
            </a:r>
            <a:endParaRPr lang="pt-BR" sz="1000" b="1" dirty="0">
              <a:solidFill>
                <a:srgbClr val="8FAADC"/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pt-BR" sz="1000" b="1" dirty="0">
                <a:solidFill>
                  <a:schemeClr val="accent4">
                    <a:lumMod val="75000"/>
                  </a:schemeClr>
                </a:solidFill>
              </a:rPr>
              <a:t>Realizar aperfeiçoamento dos serviços prestados pelo </a:t>
            </a:r>
            <a:r>
              <a:rPr lang="pt-BR" sz="1000" b="1" dirty="0" smtClean="0">
                <a:solidFill>
                  <a:schemeClr val="accent4">
                    <a:lumMod val="75000"/>
                  </a:schemeClr>
                </a:solidFill>
              </a:rPr>
              <a:t>Detran (inserida com o nome das entregas);</a:t>
            </a:r>
            <a:endParaRPr lang="pt-BR" sz="10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pt-BR" sz="1000" b="1" dirty="0">
                <a:solidFill>
                  <a:srgbClr val="8FAADC"/>
                </a:solidFill>
              </a:rPr>
              <a:t>Realizar obras de reestruturação viária no trecho da Via Parque com Avenida Mato Grosso em Campo </a:t>
            </a:r>
            <a:r>
              <a:rPr lang="pt-BR" sz="1000" b="1" dirty="0" smtClean="0">
                <a:solidFill>
                  <a:srgbClr val="8FAADC"/>
                </a:solidFill>
              </a:rPr>
              <a:t>Grande (não cadastrada);</a:t>
            </a:r>
            <a:endParaRPr lang="pt-BR" sz="1000" b="1" dirty="0">
              <a:solidFill>
                <a:srgbClr val="8FAADC"/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pt-BR" sz="1000" b="1" dirty="0">
                <a:solidFill>
                  <a:srgbClr val="8FAADC"/>
                </a:solidFill>
              </a:rPr>
              <a:t>Implantar Agência Fácil Central de Atendimento ao Cidadão em </a:t>
            </a:r>
            <a:r>
              <a:rPr lang="pt-BR" sz="1000" b="1" dirty="0" smtClean="0">
                <a:solidFill>
                  <a:srgbClr val="8FAADC"/>
                </a:solidFill>
              </a:rPr>
              <a:t>Dourados (não cadastrada);</a:t>
            </a:r>
            <a:endParaRPr lang="pt-BR" sz="1000" b="1" dirty="0">
              <a:solidFill>
                <a:srgbClr val="8FAADC"/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pt-BR" sz="1000" b="1" dirty="0">
                <a:solidFill>
                  <a:srgbClr val="8FAADC"/>
                </a:solidFill>
              </a:rPr>
              <a:t>Inaugurar e operacionalizar o Núcleo de Mediação de Conflitos de Costa Rica (projeto piloto</a:t>
            </a:r>
            <a:r>
              <a:rPr lang="pt-BR" sz="1000" b="1" dirty="0" smtClean="0">
                <a:solidFill>
                  <a:srgbClr val="8FAADC"/>
                </a:solidFill>
              </a:rPr>
              <a:t>) – não cadastrada;</a:t>
            </a:r>
            <a:endParaRPr lang="pt-BR" sz="1000" b="1" dirty="0">
              <a:solidFill>
                <a:srgbClr val="8FAADC"/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pt-BR" sz="1000" b="1" dirty="0">
                <a:solidFill>
                  <a:srgbClr val="8FAADC"/>
                </a:solidFill>
              </a:rPr>
              <a:t>Instalar e operacionalizar a Delegacia da Mulher no município de </a:t>
            </a:r>
            <a:r>
              <a:rPr lang="pt-BR" sz="1000" b="1" dirty="0" smtClean="0">
                <a:solidFill>
                  <a:srgbClr val="8FAADC"/>
                </a:solidFill>
              </a:rPr>
              <a:t>Dourados </a:t>
            </a:r>
            <a:r>
              <a:rPr lang="pt-BR" sz="1000" b="1" dirty="0">
                <a:solidFill>
                  <a:srgbClr val="8FAADC"/>
                </a:solidFill>
              </a:rPr>
              <a:t>(cadastrado com nome errado</a:t>
            </a:r>
            <a:r>
              <a:rPr lang="pt-BR" sz="1000" b="1" dirty="0" smtClean="0">
                <a:solidFill>
                  <a:srgbClr val="8FAADC"/>
                </a:solidFill>
              </a:rPr>
              <a:t>);</a:t>
            </a:r>
            <a:endParaRPr lang="pt-BR" sz="1000" b="1" dirty="0">
              <a:solidFill>
                <a:srgbClr val="8FAADC"/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pt-BR" sz="1000" b="1" dirty="0">
                <a:solidFill>
                  <a:schemeClr val="accent4">
                    <a:lumMod val="75000"/>
                  </a:schemeClr>
                </a:solidFill>
              </a:rPr>
              <a:t>Reformar unidades </a:t>
            </a:r>
            <a:r>
              <a:rPr lang="pt-BR" sz="1000" b="1" dirty="0" smtClean="0">
                <a:solidFill>
                  <a:schemeClr val="accent4">
                    <a:lumMod val="75000"/>
                  </a:schemeClr>
                </a:solidFill>
              </a:rPr>
              <a:t>socioeducativas (inserida com o nome das entregas);</a:t>
            </a:r>
            <a:endParaRPr lang="pt-BR" sz="10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pt-BR" sz="1000" b="1" dirty="0">
                <a:solidFill>
                  <a:srgbClr val="FF0000"/>
                </a:solidFill>
              </a:rPr>
              <a:t>Implantar o projeto Escola Segura, Família </a:t>
            </a:r>
            <a:r>
              <a:rPr lang="pt-BR" sz="1000" b="1" dirty="0" smtClean="0">
                <a:solidFill>
                  <a:srgbClr val="FF0000"/>
                </a:solidFill>
              </a:rPr>
              <a:t>Forte (cancelada?);</a:t>
            </a:r>
            <a:endParaRPr lang="pt-BR" sz="1000" b="1" dirty="0">
              <a:solidFill>
                <a:srgbClr val="FF0000"/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pt-BR" sz="1000" b="1" dirty="0">
                <a:solidFill>
                  <a:srgbClr val="8FAADC"/>
                </a:solidFill>
              </a:rPr>
              <a:t>Acelerar a recuperação da população carcerária por meio de ações de melhoria do patrimônio público – Projeto Mãos que </a:t>
            </a:r>
            <a:r>
              <a:rPr lang="pt-BR" sz="1000" b="1" dirty="0" err="1" smtClean="0">
                <a:solidFill>
                  <a:srgbClr val="8FAADC"/>
                </a:solidFill>
              </a:rPr>
              <a:t>Constrõem</a:t>
            </a:r>
            <a:r>
              <a:rPr lang="pt-BR" sz="1000" b="1" dirty="0" smtClean="0">
                <a:solidFill>
                  <a:srgbClr val="8FAADC"/>
                </a:solidFill>
              </a:rPr>
              <a:t> (cadastrado </a:t>
            </a:r>
            <a:r>
              <a:rPr lang="pt-BR" sz="1000" b="1" dirty="0">
                <a:solidFill>
                  <a:srgbClr val="8FAADC"/>
                </a:solidFill>
              </a:rPr>
              <a:t>com nome </a:t>
            </a:r>
            <a:r>
              <a:rPr lang="pt-BR" sz="1000" b="1" dirty="0" smtClean="0">
                <a:solidFill>
                  <a:srgbClr val="8FAADC"/>
                </a:solidFill>
              </a:rPr>
              <a:t>errado);</a:t>
            </a:r>
            <a:endParaRPr lang="pt-BR" sz="1000" b="1" dirty="0">
              <a:solidFill>
                <a:srgbClr val="8FAADC"/>
              </a:solidFill>
            </a:endParaRPr>
          </a:p>
          <a:p>
            <a:pPr algn="just">
              <a:buFont typeface="+mj-lt"/>
              <a:buAutoNum type="arabicPeriod"/>
            </a:pPr>
            <a:r>
              <a:rPr lang="pt-BR" sz="1000" b="1" dirty="0">
                <a:solidFill>
                  <a:srgbClr val="8FAADC"/>
                </a:solidFill>
              </a:rPr>
              <a:t>Implantar Sistema de Radiocomunicação Móvel </a:t>
            </a:r>
            <a:r>
              <a:rPr lang="pt-BR" sz="1000" b="1" dirty="0" err="1">
                <a:solidFill>
                  <a:srgbClr val="8FAADC"/>
                </a:solidFill>
              </a:rPr>
              <a:t>Troncalizado</a:t>
            </a:r>
            <a:r>
              <a:rPr lang="pt-BR" sz="1000" b="1" dirty="0">
                <a:solidFill>
                  <a:srgbClr val="8FAADC"/>
                </a:solidFill>
              </a:rPr>
              <a:t> Digital em unidades operacionais da Segurança Pública do Estado na faixa de </a:t>
            </a:r>
            <a:r>
              <a:rPr lang="pt-BR" sz="1000" b="1" dirty="0" smtClean="0">
                <a:solidFill>
                  <a:srgbClr val="8FAADC"/>
                </a:solidFill>
              </a:rPr>
              <a:t>fronteira.</a:t>
            </a:r>
            <a:endParaRPr lang="pt-BR" sz="1000" b="1" dirty="0">
              <a:solidFill>
                <a:srgbClr val="8FAA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D66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800" b="1" dirty="0" smtClean="0">
                <a:latin typeface="Arial" charset="0"/>
                <a:ea typeface="Arial" charset="0"/>
                <a:cs typeface="Arial" charset="0"/>
              </a:rPr>
              <a:t>	</a:t>
            </a:r>
          </a:p>
          <a:p>
            <a:r>
              <a:rPr lang="pt-BR" sz="4800" b="1" dirty="0">
                <a:latin typeface="Arial" charset="0"/>
                <a:ea typeface="Arial" charset="0"/>
                <a:cs typeface="Arial" charset="0"/>
              </a:rPr>
              <a:t>	</a:t>
            </a:r>
            <a:endParaRPr lang="pt-BR" sz="4800" b="1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pt-BR" sz="4800" b="1" dirty="0">
                <a:latin typeface="Arial" charset="0"/>
                <a:ea typeface="Arial" charset="0"/>
                <a:cs typeface="Arial" charset="0"/>
              </a:rPr>
              <a:t>	</a:t>
            </a:r>
            <a:endParaRPr lang="pt-BR" sz="4800" b="1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pt-BR" sz="4800" b="1" dirty="0">
                <a:latin typeface="Arial" charset="0"/>
                <a:ea typeface="Arial" charset="0"/>
                <a:cs typeface="Arial" charset="0"/>
              </a:rPr>
              <a:t>	</a:t>
            </a:r>
            <a:endParaRPr lang="pt-BR" sz="4800" b="1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pt-BR" sz="4800" b="1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pt-BR" sz="4800" b="1" dirty="0" smtClean="0">
                <a:latin typeface="Arial" charset="0"/>
                <a:ea typeface="Arial" charset="0"/>
                <a:cs typeface="Arial" charset="0"/>
              </a:rPr>
              <a:t>Iniciativas em operação 	dentro do sistema</a:t>
            </a:r>
            <a:endParaRPr lang="pt-BR" sz="48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32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326179BDCA6A94C94D2AA96B1637D34" ma:contentTypeVersion="0" ma:contentTypeDescription="Crie um novo documento." ma:contentTypeScope="" ma:versionID="f6957231c9edb31f9264ec1623bd91b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cb358bd3c4937f8c29cf3e1e721863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55A6C6-CDF3-4DFD-9B06-6AE5884763B1}"/>
</file>

<file path=customXml/itemProps2.xml><?xml version="1.0" encoding="utf-8"?>
<ds:datastoreItem xmlns:ds="http://schemas.openxmlformats.org/officeDocument/2006/customXml" ds:itemID="{D6E1FBA0-C195-492D-A489-B5D77F3A00C4}"/>
</file>

<file path=customXml/itemProps3.xml><?xml version="1.0" encoding="utf-8"?>
<ds:datastoreItem xmlns:ds="http://schemas.openxmlformats.org/officeDocument/2006/customXml" ds:itemID="{575B4CCD-3477-450C-BF38-1C4CD8DC0DF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2279</TotalTime>
  <Words>554</Words>
  <Application>Microsoft Office PowerPoint</Application>
  <PresentationFormat>Apresentação na tela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Breno Resende Coelho</dc:creator>
  <cp:lastModifiedBy>Celso Fabrício Correia de Souza</cp:lastModifiedBy>
  <cp:revision>203</cp:revision>
  <cp:lastPrinted>2017-01-17T20:27:33Z</cp:lastPrinted>
  <dcterms:created xsi:type="dcterms:W3CDTF">2016-11-23T18:16:06Z</dcterms:created>
  <dcterms:modified xsi:type="dcterms:W3CDTF">2017-06-28T13:01:42Z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0x0101006326179BDCA6A94C94D2AA96B1637D34</vt:lpwstr>
  </property>
</Properties>
</file>