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style1.xml" ContentType="application/vnd.ms-office.chartstyle+xml"/>
  <Override PartName="/ppt/charts/colors1.xml" ContentType="application/vnd.ms-office.chartcolorstyl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305" r:id="rId3"/>
    <p:sldId id="359" r:id="rId4"/>
    <p:sldId id="307" r:id="rId5"/>
    <p:sldId id="360" r:id="rId6"/>
    <p:sldId id="314" r:id="rId7"/>
    <p:sldId id="327" r:id="rId8"/>
    <p:sldId id="330" r:id="rId9"/>
    <p:sldId id="350" r:id="rId10"/>
    <p:sldId id="356" r:id="rId11"/>
    <p:sldId id="357" r:id="rId12"/>
    <p:sldId id="358" r:id="rId13"/>
    <p:sldId id="331" r:id="rId14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8FAADC"/>
    <a:srgbClr val="DF6715"/>
    <a:srgbClr val="DD6616"/>
    <a:srgbClr val="1D8EA7"/>
    <a:srgbClr val="6FAD46"/>
    <a:srgbClr val="E5C55E"/>
    <a:srgbClr val="FDD966"/>
    <a:srgbClr val="174489"/>
    <a:srgbClr val="FF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94660"/>
  </p:normalViewPr>
  <p:slideViewPr>
    <p:cSldViewPr snapToGrid="0">
      <p:cViewPr varScale="1">
        <p:scale>
          <a:sx n="92" d="100"/>
          <a:sy n="92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20" d="100"/>
        <a:sy n="220" d="100"/>
      </p:scale>
      <p:origin x="0" y="-13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12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9753-B525-478D-AEDC-9FCFC38CA108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4B9FF-2A4F-4A25-A873-B80197CB6B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20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3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7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2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93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72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7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86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6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63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-2" y="3927211"/>
            <a:ext cx="9143999" cy="11227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SECRETARIA DE ESTADO DE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JUSTIÇA E SEGURANÇA PÚBLICA - SEJUSP</a:t>
            </a: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Junho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de 2017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12110" y="2444292"/>
            <a:ext cx="671977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REUNIÃO MENSAL</a:t>
            </a:r>
          </a:p>
        </p:txBody>
      </p:sp>
    </p:spTree>
    <p:extLst>
      <p:ext uri="{BB962C8B-B14F-4D97-AF65-F5344CB8AC3E}">
        <p14:creationId xmlns:p14="http://schemas.microsoft.com/office/powerpoint/2010/main" val="32318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35153" y="826345"/>
            <a:ext cx="8789906" cy="4737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INICIATIVAS OCORRENDO CONFORME O </a:t>
            </a:r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PLANEJADO: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2800" b="1" dirty="0">
              <a:solidFill>
                <a:srgbClr val="16965A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16965A"/>
                </a:solidFill>
              </a:rPr>
              <a:t>Implantar Sistemática de Policiamento Aéreo Ostensivo e Preventivo</a:t>
            </a:r>
            <a:r>
              <a:rPr lang="pt-BR" sz="2800" dirty="0">
                <a:solidFill>
                  <a:srgbClr val="16965A"/>
                </a:solidFill>
              </a:rPr>
              <a:t/>
            </a:r>
            <a:br>
              <a:rPr lang="pt-BR" sz="2800" dirty="0">
                <a:solidFill>
                  <a:srgbClr val="16965A"/>
                </a:solidFill>
              </a:rPr>
            </a:br>
            <a:endParaRPr lang="pt-BR" sz="2800" dirty="0">
              <a:solidFill>
                <a:srgbClr val="169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35153" y="826345"/>
            <a:ext cx="8789906" cy="4737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Exemplo de iniciativa em execução (</a:t>
            </a:r>
            <a:r>
              <a:rPr lang="pt-BR" sz="2800" b="1" i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case</a:t>
            </a:r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):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2800" b="1" dirty="0">
              <a:solidFill>
                <a:srgbClr val="16965A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16965A"/>
                </a:solidFill>
              </a:rPr>
              <a:t>Projeto AGEPAN (SEGOV)</a:t>
            </a:r>
            <a:r>
              <a:rPr lang="pt-BR" sz="2800" dirty="0">
                <a:solidFill>
                  <a:srgbClr val="16965A"/>
                </a:solidFill>
              </a:rPr>
              <a:t/>
            </a:r>
            <a:br>
              <a:rPr lang="pt-BR" sz="2800" dirty="0">
                <a:solidFill>
                  <a:srgbClr val="16965A"/>
                </a:solidFill>
              </a:rPr>
            </a:br>
            <a:endParaRPr lang="pt-BR" sz="2800" dirty="0">
              <a:solidFill>
                <a:srgbClr val="169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61137" y="2308708"/>
            <a:ext cx="9021726" cy="2242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 smtClean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Dúvidas</a:t>
            </a:r>
          </a:p>
          <a:p>
            <a:r>
              <a:rPr lang="pt-BR" sz="4000" b="1" dirty="0" smtClean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e</a:t>
            </a:r>
          </a:p>
          <a:p>
            <a:r>
              <a:rPr lang="pt-BR" sz="4000" b="1" dirty="0" smtClean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Encaminhamentos</a:t>
            </a:r>
            <a:endParaRPr lang="pt-BR" sz="2800" b="1" dirty="0">
              <a:solidFill>
                <a:srgbClr val="16965A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61137" y="2838650"/>
            <a:ext cx="9021726" cy="76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 smtClean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Obrigado!</a:t>
            </a:r>
            <a:endParaRPr lang="pt-BR" sz="2800" b="1" dirty="0">
              <a:solidFill>
                <a:srgbClr val="16965A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90" y="1673534"/>
            <a:ext cx="8444218" cy="468136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912760"/>
            <a:ext cx="7886700" cy="109020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Mapa Estratégico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665018" y="3543299"/>
            <a:ext cx="2254828" cy="623455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52110" y="2357109"/>
            <a:ext cx="7886700" cy="361767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2000" b="1" dirty="0" smtClean="0">
                <a:solidFill>
                  <a:srgbClr val="0B89A7"/>
                </a:solidFill>
              </a:rPr>
              <a:t>PROGRAMAS - SEJUSP:</a:t>
            </a:r>
            <a:endParaRPr lang="pt-BR" sz="2000" b="1" dirty="0" smtClean="0">
              <a:solidFill>
                <a:srgbClr val="0B89A7"/>
              </a:solidFill>
            </a:endParaRPr>
          </a:p>
          <a:p>
            <a:pPr>
              <a:lnSpc>
                <a:spcPct val="170000"/>
              </a:lnSpc>
            </a:pPr>
            <a:r>
              <a:rPr lang="pt-BR" sz="2000" b="1" dirty="0" smtClean="0">
                <a:solidFill>
                  <a:srgbClr val="0B89A7"/>
                </a:solidFill>
              </a:rPr>
              <a:t>P02</a:t>
            </a:r>
            <a:r>
              <a:rPr lang="pt-BR" sz="2000" b="1" dirty="0" smtClean="0">
                <a:solidFill>
                  <a:srgbClr val="0B89A7"/>
                </a:solidFill>
              </a:rPr>
              <a:t>. Programa Pró Vida e Segurança para Todos;</a:t>
            </a:r>
          </a:p>
          <a:p>
            <a:pPr>
              <a:lnSpc>
                <a:spcPct val="170000"/>
              </a:lnSpc>
            </a:pPr>
            <a:r>
              <a:rPr lang="pt-BR" sz="2000" b="1" dirty="0" smtClean="0">
                <a:solidFill>
                  <a:srgbClr val="0B89A7"/>
                </a:solidFill>
              </a:rPr>
              <a:t>P03. Programa de Reestruturação da Segurança Pública e Justiça;</a:t>
            </a:r>
          </a:p>
          <a:p>
            <a:pPr>
              <a:lnSpc>
                <a:spcPct val="170000"/>
              </a:lnSpc>
            </a:pPr>
            <a:r>
              <a:rPr lang="pt-BR" sz="2000" b="1" dirty="0" smtClean="0">
                <a:solidFill>
                  <a:srgbClr val="0B89A7"/>
                </a:solidFill>
              </a:rPr>
              <a:t>P04. Programa de Segurança, Custódia e Ressocialização de Execução Penal.</a:t>
            </a:r>
            <a:endParaRPr lang="pt-BR" sz="2000" b="1" dirty="0">
              <a:solidFill>
                <a:srgbClr val="0B89A7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31878" y="1535911"/>
            <a:ext cx="7169003" cy="83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D02. Preservar a Vida e o Patrimônio através de políticas integradas de segurança pública</a:t>
            </a:r>
            <a:endParaRPr lang="pt-BR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</a:t>
            </a:r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GESTÃO – EIXO SOCIAL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5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Conector reto 26"/>
          <p:cNvCxnSpPr/>
          <p:nvPr/>
        </p:nvCxnSpPr>
        <p:spPr>
          <a:xfrm>
            <a:off x="4705018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551285" y="5177432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551285" y="4340173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551285" y="3550791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551285" y="2771504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58335" y="5424135"/>
            <a:ext cx="1170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Gerente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91720" y="4513825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Ponto Focal</a:t>
            </a: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1564884" y="5224240"/>
            <a:ext cx="1539651" cy="803329"/>
          </a:xfrm>
          <a:prstGeom prst="roundRect">
            <a:avLst/>
          </a:prstGeom>
          <a:solidFill>
            <a:srgbClr val="1D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Preenchimento </a:t>
            </a:r>
            <a:r>
              <a:rPr lang="pt-BR" sz="1600" b="1" dirty="0" smtClean="0"/>
              <a:t>contínuo </a:t>
            </a:r>
            <a:endParaRPr lang="pt-BR" sz="1400" b="1" dirty="0" smtClean="0"/>
          </a:p>
          <a:p>
            <a:pPr algn="ctr"/>
            <a:r>
              <a:rPr lang="pt-BR" sz="1400" dirty="0" smtClean="0"/>
              <a:t>no sistema</a:t>
            </a:r>
            <a:endParaRPr lang="pt-BR" sz="1400" dirty="0"/>
          </a:p>
        </p:txBody>
      </p:sp>
      <p:sp>
        <p:nvSpPr>
          <p:cNvPr id="59" name="Retângulo de cantos arredondados 58"/>
          <p:cNvSpPr/>
          <p:nvPr/>
        </p:nvSpPr>
        <p:spPr>
          <a:xfrm>
            <a:off x="3338524" y="3686844"/>
            <a:ext cx="1181644" cy="2340725"/>
          </a:xfrm>
          <a:prstGeom prst="roundRect">
            <a:avLst/>
          </a:prstGeom>
          <a:solidFill>
            <a:srgbClr val="10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Rodada de </a:t>
            </a:r>
            <a:r>
              <a:rPr lang="pt-BR" sz="1400" i="1" dirty="0"/>
              <a:t>feedback</a:t>
            </a:r>
            <a:r>
              <a:rPr lang="pt-BR" sz="1400" dirty="0"/>
              <a:t> </a:t>
            </a:r>
            <a:r>
              <a:rPr lang="pt-BR" sz="1400" dirty="0" smtClean="0"/>
              <a:t>mensal</a:t>
            </a:r>
          </a:p>
          <a:p>
            <a:pPr algn="ctr"/>
            <a:r>
              <a:rPr lang="pt-BR" sz="1400" dirty="0" smtClean="0"/>
              <a:t>por </a:t>
            </a:r>
            <a:r>
              <a:rPr lang="pt-BR" sz="1400" dirty="0"/>
              <a:t>iniciativa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4941236" y="2955889"/>
            <a:ext cx="1310928" cy="3071680"/>
          </a:xfrm>
          <a:prstGeom prst="roundRect">
            <a:avLst/>
          </a:prstGeom>
          <a:solidFill>
            <a:srgbClr val="9BB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Reunião </a:t>
            </a:r>
            <a:r>
              <a:rPr lang="pt-BR" sz="1600" dirty="0" smtClean="0"/>
              <a:t>mensal por Secretaria</a:t>
            </a:r>
            <a:endParaRPr lang="pt-BR" sz="1600" dirty="0"/>
          </a:p>
        </p:txBody>
      </p:sp>
      <p:sp>
        <p:nvSpPr>
          <p:cNvPr id="61" name="Retângulo de cantos arredondados 60"/>
          <p:cNvSpPr/>
          <p:nvPr/>
        </p:nvSpPr>
        <p:spPr>
          <a:xfrm>
            <a:off x="6704561" y="2211436"/>
            <a:ext cx="1436409" cy="1327926"/>
          </a:xfrm>
          <a:prstGeom prst="roundRect">
            <a:avLst/>
          </a:prstGeom>
          <a:solidFill>
            <a:srgbClr val="409A4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600" dirty="0" err="1" smtClean="0"/>
              <a:t>Reunião</a:t>
            </a:r>
            <a:r>
              <a:rPr lang="fr-FR" sz="1600" dirty="0" smtClean="0"/>
              <a:t> de </a:t>
            </a:r>
            <a:r>
              <a:rPr lang="fr-FR" sz="1600" dirty="0" err="1" smtClean="0"/>
              <a:t>Gestão</a:t>
            </a:r>
            <a:r>
              <a:rPr lang="fr-FR" sz="1600" dirty="0" smtClean="0"/>
              <a:t> </a:t>
            </a:r>
            <a:r>
              <a:rPr lang="fr-FR" sz="1600" dirty="0" err="1" smtClean="0"/>
              <a:t>Executiva</a:t>
            </a:r>
            <a:endParaRPr lang="fr-FR" sz="1600" dirty="0" smtClean="0"/>
          </a:p>
          <a:p>
            <a:pPr lvl="0" algn="ctr"/>
            <a:r>
              <a:rPr lang="fr-FR" sz="1200" dirty="0" smtClean="0"/>
              <a:t>(</a:t>
            </a:r>
            <a:r>
              <a:rPr lang="fr-FR" sz="1200" dirty="0" err="1" smtClean="0"/>
              <a:t>bimestral</a:t>
            </a:r>
            <a:r>
              <a:rPr lang="fr-FR" sz="1200" dirty="0" smtClean="0"/>
              <a:t>)</a:t>
            </a:r>
            <a:endParaRPr lang="pt-BR" sz="1600" dirty="0"/>
          </a:p>
        </p:txBody>
      </p:sp>
      <p:sp>
        <p:nvSpPr>
          <p:cNvPr id="63" name="Seta para baixo 62"/>
          <p:cNvSpPr/>
          <p:nvPr/>
        </p:nvSpPr>
        <p:spPr>
          <a:xfrm>
            <a:off x="3050202" y="4907293"/>
            <a:ext cx="243000" cy="189000"/>
          </a:xfrm>
          <a:prstGeom prst="downArrow">
            <a:avLst/>
          </a:prstGeom>
          <a:solidFill>
            <a:srgbClr val="139CC1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/>
          </a:p>
        </p:txBody>
      </p:sp>
      <p:sp>
        <p:nvSpPr>
          <p:cNvPr id="64" name="Seta para baixo 63"/>
          <p:cNvSpPr/>
          <p:nvPr/>
        </p:nvSpPr>
        <p:spPr>
          <a:xfrm>
            <a:off x="4582402" y="3562792"/>
            <a:ext cx="243000" cy="189000"/>
          </a:xfrm>
          <a:prstGeom prst="downArrow">
            <a:avLst/>
          </a:prstGeom>
          <a:solidFill>
            <a:srgbClr val="108EA7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5" name="Seta para baixo 64"/>
          <p:cNvSpPr/>
          <p:nvPr/>
        </p:nvSpPr>
        <p:spPr>
          <a:xfrm>
            <a:off x="6389235" y="3104731"/>
            <a:ext cx="243000" cy="189000"/>
          </a:xfrm>
          <a:prstGeom prst="downArrow">
            <a:avLst/>
          </a:prstGeom>
          <a:solidFill>
            <a:srgbClr val="9BB72E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7" name="CaixaDeTexto 66"/>
          <p:cNvSpPr txBox="1"/>
          <p:nvPr/>
        </p:nvSpPr>
        <p:spPr>
          <a:xfrm>
            <a:off x="576324" y="1855643"/>
            <a:ext cx="74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u="sng" cap="small" dirty="0"/>
              <a:t>Atores</a:t>
            </a:r>
            <a:endParaRPr lang="pt-BR" u="sng" cap="small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2515107" y="1461303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Operacional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5011405" y="14818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Tático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6837470" y="15234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Estratégico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148457" y="3745332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 err="1"/>
              <a:t>Setorialista</a:t>
            </a:r>
            <a:endParaRPr lang="pt-BR" sz="1600" cap="small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547346" y="2991912"/>
            <a:ext cx="1841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Secretário  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217037" y="2255246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Governador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719575"/>
            <a:ext cx="7886700" cy="1090202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Monitoramento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Conector reto 26"/>
          <p:cNvCxnSpPr/>
          <p:nvPr/>
        </p:nvCxnSpPr>
        <p:spPr>
          <a:xfrm>
            <a:off x="6511212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7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8" grpId="0"/>
      <p:bldP spid="69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3733" y="1681694"/>
            <a:ext cx="7886700" cy="361767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17 INICIATIVAS (classificação):</a:t>
            </a:r>
            <a:endParaRPr lang="pt-BR" b="1" dirty="0" smtClean="0">
              <a:solidFill>
                <a:srgbClr val="0B89A7"/>
              </a:solidFill>
            </a:endParaRPr>
          </a:p>
          <a:p>
            <a:pPr>
              <a:lnSpc>
                <a:spcPct val="170000"/>
              </a:lnSpc>
            </a:pPr>
            <a:r>
              <a:rPr lang="pt-BR" dirty="0" smtClean="0">
                <a:solidFill>
                  <a:srgbClr val="0B89A7"/>
                </a:solidFill>
              </a:rPr>
              <a:t>Planos de Ação – 13;</a:t>
            </a:r>
            <a:endParaRPr lang="pt-BR" dirty="0" smtClean="0">
              <a:solidFill>
                <a:srgbClr val="0B89A7"/>
              </a:solidFill>
            </a:endParaRPr>
          </a:p>
          <a:p>
            <a:pPr>
              <a:lnSpc>
                <a:spcPct val="170000"/>
              </a:lnSpc>
            </a:pPr>
            <a:r>
              <a:rPr lang="pt-BR" dirty="0" smtClean="0">
                <a:solidFill>
                  <a:srgbClr val="0B89A7"/>
                </a:solidFill>
              </a:rPr>
              <a:t>Projetos – 04;</a:t>
            </a:r>
            <a:endParaRPr lang="pt-BR" dirty="0" smtClean="0">
              <a:solidFill>
                <a:srgbClr val="0B89A7"/>
              </a:solidFill>
            </a:endParaRPr>
          </a:p>
          <a:p>
            <a:pPr>
              <a:lnSpc>
                <a:spcPct val="170000"/>
              </a:lnSpc>
            </a:pPr>
            <a:r>
              <a:rPr lang="pt-BR" dirty="0" smtClean="0">
                <a:solidFill>
                  <a:srgbClr val="0B89A7"/>
                </a:solidFill>
              </a:rPr>
              <a:t>Processos – 00</a:t>
            </a:r>
            <a:endParaRPr lang="pt-BR" dirty="0">
              <a:solidFill>
                <a:srgbClr val="0B89A7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7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6"/>
          <p:cNvGraphicFramePr/>
          <p:nvPr>
            <p:extLst>
              <p:ext uri="{D42A27DB-BD31-4B8C-83A1-F6EECF244321}">
                <p14:modId xmlns:p14="http://schemas.microsoft.com/office/powerpoint/2010/main" val="622259247"/>
              </p:ext>
            </p:extLst>
          </p:nvPr>
        </p:nvGraphicFramePr>
        <p:xfrm>
          <a:off x="2169459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33" name="TextBox 32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7" name="Chevron 36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9" name="Chevron 38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9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PRINCIPAIS DIFICULDADES PARA CADASTRO NO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pt-BR" dirty="0">
                <a:solidFill>
                  <a:srgbClr val="70AD47"/>
                </a:solidFill>
              </a:rPr>
              <a:t>Sistema SE </a:t>
            </a:r>
            <a:r>
              <a:rPr lang="pt-BR" dirty="0" smtClean="0">
                <a:solidFill>
                  <a:srgbClr val="70AD47"/>
                </a:solidFill>
              </a:rPr>
              <a:t>Suíte instável;</a:t>
            </a:r>
            <a:endParaRPr lang="pt-BR" dirty="0">
              <a:solidFill>
                <a:srgbClr val="70AD47"/>
              </a:solidFill>
            </a:endParaRPr>
          </a:p>
          <a:p>
            <a:r>
              <a:rPr lang="pt-BR" dirty="0">
                <a:solidFill>
                  <a:srgbClr val="70AD47"/>
                </a:solidFill>
              </a:rPr>
              <a:t>Disponibilidade da equipe SGE para </a:t>
            </a:r>
            <a:r>
              <a:rPr lang="pt-BR" dirty="0" smtClean="0">
                <a:solidFill>
                  <a:srgbClr val="70AD47"/>
                </a:solidFill>
              </a:rPr>
              <a:t>auxílio;</a:t>
            </a:r>
            <a:endParaRPr lang="pt-BR" dirty="0">
              <a:solidFill>
                <a:srgbClr val="70AD47"/>
              </a:solidFill>
            </a:endParaRPr>
          </a:p>
          <a:p>
            <a:r>
              <a:rPr lang="pt-BR" dirty="0" smtClean="0">
                <a:solidFill>
                  <a:srgbClr val="70AD47"/>
                </a:solidFill>
              </a:rPr>
              <a:t>Responsáveis </a:t>
            </a:r>
            <a:r>
              <a:rPr lang="pt-BR" dirty="0">
                <a:solidFill>
                  <a:srgbClr val="70AD47"/>
                </a:solidFill>
              </a:rPr>
              <a:t>por cadastro no sistema não tem acesso às </a:t>
            </a:r>
            <a:r>
              <a:rPr lang="pt-BR" dirty="0" smtClean="0">
                <a:solidFill>
                  <a:srgbClr val="70AD47"/>
                </a:solidFill>
              </a:rPr>
              <a:t>informações;</a:t>
            </a:r>
          </a:p>
          <a:p>
            <a:r>
              <a:rPr lang="pt-BR" dirty="0" smtClean="0">
                <a:solidFill>
                  <a:srgbClr val="70AD47"/>
                </a:solidFill>
              </a:rPr>
              <a:t>Indefinição quanto aos próximos passos de algumas iniciativas;</a:t>
            </a:r>
          </a:p>
          <a:p>
            <a:r>
              <a:rPr lang="pt-BR" dirty="0">
                <a:solidFill>
                  <a:srgbClr val="70AD47"/>
                </a:solidFill>
              </a:rPr>
              <a:t>Agenda </a:t>
            </a:r>
            <a:r>
              <a:rPr lang="pt-BR" dirty="0" smtClean="0">
                <a:solidFill>
                  <a:srgbClr val="70AD47"/>
                </a:solidFill>
              </a:rPr>
              <a:t>concorrida do </a:t>
            </a:r>
            <a:r>
              <a:rPr lang="pt-BR" dirty="0">
                <a:solidFill>
                  <a:srgbClr val="70AD47"/>
                </a:solidFill>
              </a:rPr>
              <a:t>gerente (priorização).</a:t>
            </a:r>
          </a:p>
        </p:txBody>
      </p:sp>
    </p:spTree>
    <p:extLst>
      <p:ext uri="{BB962C8B-B14F-4D97-AF65-F5344CB8AC3E}">
        <p14:creationId xmlns:p14="http://schemas.microsoft.com/office/powerpoint/2010/main" val="1237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105419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5536" y="720196"/>
            <a:ext cx="9011153" cy="1077218"/>
            <a:chOff x="-71406" y="1165573"/>
            <a:chExt cx="9011153" cy="1077218"/>
          </a:xfrm>
        </p:grpSpPr>
        <p:sp>
          <p:nvSpPr>
            <p:cNvPr id="26" name="TextBox 25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0" name="Chevron 29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28650" y="1711323"/>
            <a:ext cx="7886700" cy="4866121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8FAADC"/>
                </a:solidFill>
              </a:rPr>
              <a:t>Construir e reformar unidades </a:t>
            </a:r>
            <a:r>
              <a:rPr lang="pt-BR" sz="1000" b="1" dirty="0" smtClean="0">
                <a:solidFill>
                  <a:srgbClr val="8FAADC"/>
                </a:solidFill>
              </a:rPr>
              <a:t>prisionais (inserida com o nome das </a:t>
            </a:r>
            <a:r>
              <a:rPr lang="pt-BR" sz="1000" b="1" dirty="0" smtClean="0">
                <a:solidFill>
                  <a:srgbClr val="8FAADC"/>
                </a:solidFill>
              </a:rPr>
              <a:t>entregas / realocar a de Coxim para Plano de Ação);</a:t>
            </a:r>
            <a:endParaRPr lang="pt-BR" sz="1000" b="1" dirty="0">
              <a:solidFill>
                <a:srgbClr val="8FAADC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FF0000"/>
                </a:solidFill>
              </a:rPr>
              <a:t>Fortalecer e ampliar as operações </a:t>
            </a:r>
            <a:r>
              <a:rPr lang="pt-BR" sz="1000" b="1" dirty="0" smtClean="0">
                <a:solidFill>
                  <a:srgbClr val="FF0000"/>
                </a:solidFill>
              </a:rPr>
              <a:t>policiais (em duplicidade sendo uma cancelada);</a:t>
            </a:r>
            <a:endParaRPr lang="pt-BR" sz="1000" b="1" dirty="0">
              <a:solidFill>
                <a:srgbClr val="FF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chemeClr val="accent4">
                    <a:lumMod val="75000"/>
                  </a:schemeClr>
                </a:solidFill>
              </a:rPr>
              <a:t>Fortalecer os instrumentos de segurança pública do Estado – Programa MS Mais </a:t>
            </a:r>
            <a:r>
              <a:rPr lang="pt-BR" sz="1000" b="1" dirty="0" smtClean="0">
                <a:solidFill>
                  <a:schemeClr val="accent4">
                    <a:lumMod val="75000"/>
                  </a:schemeClr>
                </a:solidFill>
              </a:rPr>
              <a:t>Seguro;</a:t>
            </a:r>
            <a:endParaRPr lang="pt-BR" sz="1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chemeClr val="accent4">
                    <a:lumMod val="75000"/>
                  </a:schemeClr>
                </a:solidFill>
              </a:rPr>
              <a:t>Ampliar o Sistema Prevenir para possibilitar a análise </a:t>
            </a:r>
            <a:r>
              <a:rPr lang="pt-BR" sz="1000" b="1" i="1" dirty="0">
                <a:solidFill>
                  <a:schemeClr val="accent4">
                    <a:lumMod val="75000"/>
                  </a:schemeClr>
                </a:solidFill>
              </a:rPr>
              <a:t>on-line</a:t>
            </a:r>
            <a:r>
              <a:rPr lang="pt-BR" sz="1000" b="1" dirty="0">
                <a:solidFill>
                  <a:schemeClr val="accent4">
                    <a:lumMod val="75000"/>
                  </a:schemeClr>
                </a:solidFill>
              </a:rPr>
              <a:t> de projetos contra incêndio e </a:t>
            </a:r>
            <a:r>
              <a:rPr lang="pt-BR" sz="1000" b="1" dirty="0" smtClean="0">
                <a:solidFill>
                  <a:schemeClr val="accent4">
                    <a:lumMod val="75000"/>
                  </a:schemeClr>
                </a:solidFill>
              </a:rPr>
              <a:t>pânico;</a:t>
            </a:r>
            <a:endParaRPr lang="pt-BR" sz="1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8FAADC"/>
                </a:solidFill>
              </a:rPr>
              <a:t>Ampliar o serviço de Bombeiro </a:t>
            </a:r>
            <a:r>
              <a:rPr lang="pt-BR" sz="1000" b="1" dirty="0" smtClean="0">
                <a:solidFill>
                  <a:srgbClr val="8FAADC"/>
                </a:solidFill>
              </a:rPr>
              <a:t>Militar (cadastrado com nome errado);</a:t>
            </a:r>
            <a:endParaRPr lang="pt-BR" sz="1000" b="1" dirty="0">
              <a:solidFill>
                <a:srgbClr val="8FAADC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8FAADC"/>
                </a:solidFill>
              </a:rPr>
              <a:t>Construir e readequar as estruturas prediais da Coordenadoria Geral de </a:t>
            </a:r>
            <a:r>
              <a:rPr lang="pt-BR" sz="1000" b="1" dirty="0" smtClean="0">
                <a:solidFill>
                  <a:srgbClr val="8FAADC"/>
                </a:solidFill>
              </a:rPr>
              <a:t>Perícias;</a:t>
            </a:r>
            <a:endParaRPr lang="pt-BR" sz="1000" b="1" dirty="0">
              <a:solidFill>
                <a:srgbClr val="8FAADC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chemeClr val="accent2">
                    <a:lumMod val="75000"/>
                  </a:schemeClr>
                </a:solidFill>
              </a:rPr>
              <a:t>Implantar sistemática de policiamento aéreo ostensivo e preventivo (cadastrado com nome errado);</a:t>
            </a: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8FAADC"/>
                </a:solidFill>
              </a:rPr>
              <a:t>Implantar sinalização viária nos municípios de Mato Grosso do </a:t>
            </a:r>
            <a:r>
              <a:rPr lang="pt-BR" sz="1000" b="1" dirty="0" smtClean="0">
                <a:solidFill>
                  <a:srgbClr val="8FAADC"/>
                </a:solidFill>
              </a:rPr>
              <a:t>Sul;</a:t>
            </a:r>
            <a:endParaRPr lang="pt-BR" sz="1000" b="1" dirty="0">
              <a:solidFill>
                <a:srgbClr val="8FAADC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chemeClr val="accent4">
                    <a:lumMod val="75000"/>
                  </a:schemeClr>
                </a:solidFill>
              </a:rPr>
              <a:t>Realizar aperfeiçoamento dos serviços prestados pelo </a:t>
            </a:r>
            <a:r>
              <a:rPr lang="pt-BR" sz="1000" b="1" dirty="0" smtClean="0">
                <a:solidFill>
                  <a:schemeClr val="accent4">
                    <a:lumMod val="75000"/>
                  </a:schemeClr>
                </a:solidFill>
              </a:rPr>
              <a:t>Detran (inserida com o nome das entregas);</a:t>
            </a:r>
            <a:endParaRPr lang="pt-BR" sz="1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8FAADC"/>
                </a:solidFill>
              </a:rPr>
              <a:t>Realizar obras de reestruturação viária no trecho da Via Parque com Avenida Mato Grosso em Campo </a:t>
            </a:r>
            <a:r>
              <a:rPr lang="pt-BR" sz="1000" b="1" dirty="0" smtClean="0">
                <a:solidFill>
                  <a:srgbClr val="8FAADC"/>
                </a:solidFill>
              </a:rPr>
              <a:t>Grande (não cadastrada);</a:t>
            </a:r>
            <a:endParaRPr lang="pt-BR" sz="1000" b="1" dirty="0">
              <a:solidFill>
                <a:srgbClr val="8FAADC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8FAADC"/>
                </a:solidFill>
              </a:rPr>
              <a:t>Implantar Agência Fácil Central de Atendimento ao Cidadão em </a:t>
            </a:r>
            <a:r>
              <a:rPr lang="pt-BR" sz="1000" b="1" dirty="0" smtClean="0">
                <a:solidFill>
                  <a:srgbClr val="8FAADC"/>
                </a:solidFill>
              </a:rPr>
              <a:t>Dourados (não cadastrada);</a:t>
            </a:r>
            <a:endParaRPr lang="pt-BR" sz="1000" b="1" dirty="0">
              <a:solidFill>
                <a:srgbClr val="8FAADC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8FAADC"/>
                </a:solidFill>
              </a:rPr>
              <a:t>Inaugurar e operacionalizar o Núcleo de Mediação de Conflitos de Costa Rica (projeto piloto</a:t>
            </a:r>
            <a:r>
              <a:rPr lang="pt-BR" sz="1000" b="1" dirty="0" smtClean="0">
                <a:solidFill>
                  <a:srgbClr val="8FAADC"/>
                </a:solidFill>
              </a:rPr>
              <a:t>) – não cadastrada;</a:t>
            </a:r>
            <a:endParaRPr lang="pt-BR" sz="1000" b="1" dirty="0">
              <a:solidFill>
                <a:srgbClr val="8FAADC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8FAADC"/>
                </a:solidFill>
              </a:rPr>
              <a:t>Instalar e operacionalizar a Delegacia da Mulher no município de </a:t>
            </a:r>
            <a:r>
              <a:rPr lang="pt-BR" sz="1000" b="1" dirty="0" smtClean="0">
                <a:solidFill>
                  <a:srgbClr val="8FAADC"/>
                </a:solidFill>
              </a:rPr>
              <a:t>Dourados </a:t>
            </a:r>
            <a:r>
              <a:rPr lang="pt-BR" sz="1000" b="1" dirty="0">
                <a:solidFill>
                  <a:srgbClr val="8FAADC"/>
                </a:solidFill>
              </a:rPr>
              <a:t>(cadastrado com nome errado</a:t>
            </a:r>
            <a:r>
              <a:rPr lang="pt-BR" sz="1000" b="1" dirty="0" smtClean="0">
                <a:solidFill>
                  <a:srgbClr val="8FAADC"/>
                </a:solidFill>
              </a:rPr>
              <a:t>);</a:t>
            </a:r>
            <a:endParaRPr lang="pt-BR" sz="1000" b="1" dirty="0">
              <a:solidFill>
                <a:srgbClr val="8FAADC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chemeClr val="accent4">
                    <a:lumMod val="75000"/>
                  </a:schemeClr>
                </a:solidFill>
              </a:rPr>
              <a:t>Reformar unidades </a:t>
            </a:r>
            <a:r>
              <a:rPr lang="pt-BR" sz="1000" b="1" dirty="0" smtClean="0">
                <a:solidFill>
                  <a:schemeClr val="accent4">
                    <a:lumMod val="75000"/>
                  </a:schemeClr>
                </a:solidFill>
              </a:rPr>
              <a:t>socioeducativas (inserida com o nome das entregas);</a:t>
            </a:r>
            <a:endParaRPr lang="pt-BR" sz="1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FF0000"/>
                </a:solidFill>
              </a:rPr>
              <a:t>Implantar o projeto Escola Segura, Família </a:t>
            </a:r>
            <a:r>
              <a:rPr lang="pt-BR" sz="1000" b="1" dirty="0" smtClean="0">
                <a:solidFill>
                  <a:srgbClr val="FF0000"/>
                </a:solidFill>
              </a:rPr>
              <a:t>Forte (cancelada?);</a:t>
            </a:r>
            <a:endParaRPr lang="pt-BR" sz="1000" b="1" dirty="0">
              <a:solidFill>
                <a:srgbClr val="FF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8FAADC"/>
                </a:solidFill>
              </a:rPr>
              <a:t>Acelerar a recuperação da população carcerária por meio de ações de melhoria do patrimônio público – Projeto Mãos que </a:t>
            </a:r>
            <a:r>
              <a:rPr lang="pt-BR" sz="1000" b="1" dirty="0" err="1" smtClean="0">
                <a:solidFill>
                  <a:srgbClr val="8FAADC"/>
                </a:solidFill>
              </a:rPr>
              <a:t>Constrõem</a:t>
            </a:r>
            <a:r>
              <a:rPr lang="pt-BR" sz="1000" b="1" dirty="0" smtClean="0">
                <a:solidFill>
                  <a:srgbClr val="8FAADC"/>
                </a:solidFill>
              </a:rPr>
              <a:t> (cadastrado </a:t>
            </a:r>
            <a:r>
              <a:rPr lang="pt-BR" sz="1000" b="1" dirty="0">
                <a:solidFill>
                  <a:srgbClr val="8FAADC"/>
                </a:solidFill>
              </a:rPr>
              <a:t>com nome </a:t>
            </a:r>
            <a:r>
              <a:rPr lang="pt-BR" sz="1000" b="1" dirty="0" smtClean="0">
                <a:solidFill>
                  <a:srgbClr val="8FAADC"/>
                </a:solidFill>
              </a:rPr>
              <a:t>errado);</a:t>
            </a:r>
            <a:endParaRPr lang="pt-BR" sz="1000" b="1" dirty="0">
              <a:solidFill>
                <a:srgbClr val="8FAADC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000" b="1" dirty="0">
                <a:solidFill>
                  <a:srgbClr val="8FAADC"/>
                </a:solidFill>
              </a:rPr>
              <a:t>Implantar Sistema de Radiocomunicação Móvel </a:t>
            </a:r>
            <a:r>
              <a:rPr lang="pt-BR" sz="1000" b="1" dirty="0" err="1">
                <a:solidFill>
                  <a:srgbClr val="8FAADC"/>
                </a:solidFill>
              </a:rPr>
              <a:t>Troncalizado</a:t>
            </a:r>
            <a:r>
              <a:rPr lang="pt-BR" sz="1000" b="1" dirty="0">
                <a:solidFill>
                  <a:srgbClr val="8FAADC"/>
                </a:solidFill>
              </a:rPr>
              <a:t> Digital em unidades operacionais da Segurança Pública do Estado na faixa de </a:t>
            </a:r>
            <a:r>
              <a:rPr lang="pt-BR" sz="1000" b="1" dirty="0" smtClean="0">
                <a:solidFill>
                  <a:srgbClr val="8FAADC"/>
                </a:solidFill>
              </a:rPr>
              <a:t>fronteira.</a:t>
            </a:r>
            <a:endParaRPr lang="pt-BR" sz="1000" b="1" dirty="0">
              <a:solidFill>
                <a:srgbClr val="8FAA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D6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800" b="1" dirty="0" smtClean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pt-BR" sz="4800" b="1" dirty="0" smtClean="0">
                <a:latin typeface="Arial" charset="0"/>
                <a:ea typeface="Arial" charset="0"/>
                <a:cs typeface="Arial" charset="0"/>
              </a:rPr>
              <a:t>Iniciativas em operação 	dentro do sistema</a:t>
            </a:r>
            <a:endParaRPr lang="pt-BR" sz="48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26179BDCA6A94C94D2AA96B1637D34" ma:contentTypeVersion="0" ma:contentTypeDescription="Crie um novo documento." ma:contentTypeScope="" ma:versionID="f6957231c9edb31f9264ec1623bd91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b358bd3c4937f8c29cf3e1e72186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55A6C6-CDF3-4DFD-9B06-6AE5884763B1}"/>
</file>

<file path=customXml/itemProps2.xml><?xml version="1.0" encoding="utf-8"?>
<ds:datastoreItem xmlns:ds="http://schemas.openxmlformats.org/officeDocument/2006/customXml" ds:itemID="{D6E1FBA0-C195-492D-A489-B5D77F3A00C4}"/>
</file>

<file path=customXml/itemProps3.xml><?xml version="1.0" encoding="utf-8"?>
<ds:datastoreItem xmlns:ds="http://schemas.openxmlformats.org/officeDocument/2006/customXml" ds:itemID="{575B4CCD-3477-450C-BF38-1C4CD8DC0DF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2279</TotalTime>
  <Words>554</Words>
  <Application>Microsoft Office PowerPoint</Application>
  <PresentationFormat>Apresentação na tela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Breno Resende Coelho</dc:creator>
  <cp:lastModifiedBy>Celso Fabrício Correia de Souza</cp:lastModifiedBy>
  <cp:revision>203</cp:revision>
  <cp:lastPrinted>2017-01-17T20:27:33Z</cp:lastPrinted>
  <dcterms:created xsi:type="dcterms:W3CDTF">2016-11-23T18:16:06Z</dcterms:created>
  <dcterms:modified xsi:type="dcterms:W3CDTF">2017-06-28T13:01:42Z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0x0101006326179BDCA6A94C94D2AA96B1637D34</vt:lpwstr>
  </property>
</Properties>
</file>