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21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2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theme/theme1.xml" ContentType="application/vnd.openxmlformats-officedocument.theme+xml"/>
  <Override PartName="/ppt/charts/colors1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chart4.xml" ContentType="application/vnd.openxmlformats-officedocument.drawingml.chart+xml"/>
  <Override PartName="/ppt/charts/chart2.xml" ContentType="application/vnd.openxmlformats-officedocument.drawingml.chart+xml"/>
  <Override PartName="/ppt/charts/style2.xml" ContentType="application/vnd.ms-office.chartstyle+xml"/>
  <Override PartName="/ppt/charts/style4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olors3.xml" ContentType="application/vnd.ms-office.chartcolorstyle+xml"/>
  <Override PartName="/ppt/charts/style3.xml" ContentType="application/vnd.ms-office.chartstyl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9" r:id="rId2"/>
    <p:sldId id="305" r:id="rId3"/>
    <p:sldId id="307" r:id="rId4"/>
    <p:sldId id="411" r:id="rId5"/>
    <p:sldId id="354" r:id="rId6"/>
    <p:sldId id="314" r:id="rId7"/>
    <p:sldId id="327" r:id="rId8"/>
    <p:sldId id="349" r:id="rId9"/>
    <p:sldId id="405" r:id="rId10"/>
    <p:sldId id="406" r:id="rId11"/>
    <p:sldId id="330" r:id="rId12"/>
    <p:sldId id="350" r:id="rId13"/>
    <p:sldId id="358" r:id="rId14"/>
    <p:sldId id="359" r:id="rId15"/>
    <p:sldId id="360" r:id="rId16"/>
    <p:sldId id="361" r:id="rId17"/>
    <p:sldId id="425" r:id="rId18"/>
    <p:sldId id="379" r:id="rId19"/>
    <p:sldId id="380" r:id="rId20"/>
    <p:sldId id="415" r:id="rId21"/>
    <p:sldId id="417" r:id="rId22"/>
    <p:sldId id="419" r:id="rId23"/>
    <p:sldId id="422" r:id="rId24"/>
    <p:sldId id="393" r:id="rId25"/>
    <p:sldId id="394" r:id="rId26"/>
    <p:sldId id="395" r:id="rId27"/>
    <p:sldId id="397" r:id="rId28"/>
    <p:sldId id="399" r:id="rId29"/>
    <p:sldId id="423" r:id="rId30"/>
    <p:sldId id="424" r:id="rId31"/>
    <p:sldId id="402" r:id="rId32"/>
    <p:sldId id="404" r:id="rId33"/>
  </p:sldIdLst>
  <p:sldSz cx="9144000" cy="6858000" type="screen4x3"/>
  <p:notesSz cx="6735763" cy="98663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D893"/>
    <a:srgbClr val="70AD47"/>
    <a:srgbClr val="DD6616"/>
    <a:srgbClr val="1D8EA7"/>
    <a:srgbClr val="6FAD46"/>
    <a:srgbClr val="8FAADC"/>
    <a:srgbClr val="E5C55E"/>
    <a:srgbClr val="FDD966"/>
    <a:srgbClr val="DF6715"/>
    <a:srgbClr val="174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39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20" d="100"/>
        <a:sy n="220" d="100"/>
      </p:scale>
      <p:origin x="0" y="-136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5597112860899"/>
          <c:y val="0.105782184289065"/>
          <c:w val="0.64070488845144302"/>
          <c:h val="0.77457328668657599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rgbClr val="8FAAD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F50-446A-903C-9BC1F4A2CD14}"/>
              </c:ext>
            </c:extLst>
          </c:dPt>
          <c:dPt>
            <c:idx val="1"/>
            <c:bubble3D val="0"/>
            <c:spPr>
              <a:solidFill>
                <a:srgbClr val="E5C55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F50-446A-903C-9BC1F4A2CD14}"/>
              </c:ext>
            </c:extLst>
          </c:dPt>
          <c:dPt>
            <c:idx val="2"/>
            <c:bubble3D val="0"/>
            <c:spPr>
              <a:solidFill>
                <a:srgbClr val="DD661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F50-446A-903C-9BC1F4A2CD14}"/>
              </c:ext>
            </c:extLst>
          </c:dPt>
          <c:dPt>
            <c:idx val="3"/>
            <c:bubble3D val="0"/>
            <c:spPr>
              <a:solidFill>
                <a:srgbClr val="6FAD4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F50-446A-903C-9BC1F4A2CD14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F50-446A-903C-9BC1F4A2CD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Plan1!$A$2:$A$5</c:f>
              <c:strCache>
                <c:ptCount val="4"/>
                <c:pt idx="0">
                  <c:v>Em planejamento</c:v>
                </c:pt>
                <c:pt idx="1">
                  <c:v>Em análise</c:v>
                </c:pt>
                <c:pt idx="2">
                  <c:v>Em execução</c:v>
                </c:pt>
                <c:pt idx="3">
                  <c:v>Encerramento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10</c:v>
                </c:pt>
                <c:pt idx="1">
                  <c:v>5</c:v>
                </c:pt>
                <c:pt idx="2">
                  <c:v>20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F50-446A-903C-9BC1F4A2CD1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5597112860899"/>
          <c:y val="0.105782184289065"/>
          <c:w val="0.64070488845144302"/>
          <c:h val="0.77457328668657599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rgbClr val="8FAAD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809-428E-80CC-D672AB6686D1}"/>
              </c:ext>
            </c:extLst>
          </c:dPt>
          <c:dPt>
            <c:idx val="1"/>
            <c:bubble3D val="0"/>
            <c:spPr>
              <a:solidFill>
                <a:srgbClr val="E5C55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809-428E-80CC-D672AB6686D1}"/>
              </c:ext>
            </c:extLst>
          </c:dPt>
          <c:dPt>
            <c:idx val="2"/>
            <c:bubble3D val="0"/>
            <c:spPr>
              <a:solidFill>
                <a:srgbClr val="DD661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809-428E-80CC-D672AB6686D1}"/>
              </c:ext>
            </c:extLst>
          </c:dPt>
          <c:dPt>
            <c:idx val="3"/>
            <c:bubble3D val="0"/>
            <c:spPr>
              <a:solidFill>
                <a:srgbClr val="6FAD4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809-428E-80CC-D672AB6686D1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809-428E-80CC-D672AB6686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Plan1!$A$2:$A$5</c:f>
              <c:strCache>
                <c:ptCount val="4"/>
                <c:pt idx="0">
                  <c:v>Em planejamento</c:v>
                </c:pt>
                <c:pt idx="1">
                  <c:v>Em análise</c:v>
                </c:pt>
                <c:pt idx="2">
                  <c:v>Em execução</c:v>
                </c:pt>
                <c:pt idx="3">
                  <c:v>Encerramento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10</c:v>
                </c:pt>
                <c:pt idx="1">
                  <c:v>5</c:v>
                </c:pt>
                <c:pt idx="2">
                  <c:v>20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809-428E-80CC-D672AB6686D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5597112860899"/>
          <c:y val="0.105782184289065"/>
          <c:w val="0.64070488845144302"/>
          <c:h val="0.77457328668657599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rgbClr val="8FAAD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008-46F3-9D88-0481B341F4E9}"/>
              </c:ext>
            </c:extLst>
          </c:dPt>
          <c:dPt>
            <c:idx val="1"/>
            <c:bubble3D val="0"/>
            <c:spPr>
              <a:solidFill>
                <a:srgbClr val="E5C55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008-46F3-9D88-0481B341F4E9}"/>
              </c:ext>
            </c:extLst>
          </c:dPt>
          <c:dPt>
            <c:idx val="2"/>
            <c:bubble3D val="0"/>
            <c:spPr>
              <a:solidFill>
                <a:srgbClr val="DD661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008-46F3-9D88-0481B341F4E9}"/>
              </c:ext>
            </c:extLst>
          </c:dPt>
          <c:dPt>
            <c:idx val="3"/>
            <c:bubble3D val="0"/>
            <c:spPr>
              <a:solidFill>
                <a:srgbClr val="6FAD4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008-46F3-9D88-0481B341F4E9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008-46F3-9D88-0481B341F4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Plan1!$A$2:$A$5</c:f>
              <c:strCache>
                <c:ptCount val="4"/>
                <c:pt idx="0">
                  <c:v>Em planejamento</c:v>
                </c:pt>
                <c:pt idx="1">
                  <c:v>Em análise</c:v>
                </c:pt>
                <c:pt idx="2">
                  <c:v>Em execução</c:v>
                </c:pt>
                <c:pt idx="3">
                  <c:v>Encerramento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10</c:v>
                </c:pt>
                <c:pt idx="1">
                  <c:v>5</c:v>
                </c:pt>
                <c:pt idx="2">
                  <c:v>20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008-46F3-9D88-0481B341F4E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5597112860899"/>
          <c:y val="0.105782184289065"/>
          <c:w val="0.64070488845144302"/>
          <c:h val="0.77457328668657599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rgbClr val="8FAAD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046-4336-B1CE-AC89A478DF9B}"/>
              </c:ext>
            </c:extLst>
          </c:dPt>
          <c:dPt>
            <c:idx val="1"/>
            <c:bubble3D val="0"/>
            <c:spPr>
              <a:solidFill>
                <a:srgbClr val="E5C55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046-4336-B1CE-AC89A478DF9B}"/>
              </c:ext>
            </c:extLst>
          </c:dPt>
          <c:dPt>
            <c:idx val="2"/>
            <c:bubble3D val="0"/>
            <c:spPr>
              <a:solidFill>
                <a:srgbClr val="DD661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046-4336-B1CE-AC89A478DF9B}"/>
              </c:ext>
            </c:extLst>
          </c:dPt>
          <c:dPt>
            <c:idx val="3"/>
            <c:bubble3D val="0"/>
            <c:spPr>
              <a:solidFill>
                <a:srgbClr val="6FAD4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046-4336-B1CE-AC89A478DF9B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046-4336-B1CE-AC89A478DF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Plan1!$A$2:$A$5</c:f>
              <c:strCache>
                <c:ptCount val="4"/>
                <c:pt idx="0">
                  <c:v>Em planejamento</c:v>
                </c:pt>
                <c:pt idx="1">
                  <c:v>Em análise</c:v>
                </c:pt>
                <c:pt idx="2">
                  <c:v>Em execução</c:v>
                </c:pt>
                <c:pt idx="3">
                  <c:v>Encerramento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10</c:v>
                </c:pt>
                <c:pt idx="1">
                  <c:v>5</c:v>
                </c:pt>
                <c:pt idx="2">
                  <c:v>20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046-4336-B1CE-AC89A478DF9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5597112860899"/>
          <c:y val="0.105782184289065"/>
          <c:w val="0.64070488845144302"/>
          <c:h val="0.77457328668657599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rgbClr val="8FAAD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33D-456F-A617-AEA37D4B86EB}"/>
              </c:ext>
            </c:extLst>
          </c:dPt>
          <c:dPt>
            <c:idx val="1"/>
            <c:bubble3D val="0"/>
            <c:spPr>
              <a:solidFill>
                <a:srgbClr val="E5C55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33D-456F-A617-AEA37D4B86EB}"/>
              </c:ext>
            </c:extLst>
          </c:dPt>
          <c:dPt>
            <c:idx val="2"/>
            <c:bubble3D val="0"/>
            <c:spPr>
              <a:solidFill>
                <a:srgbClr val="DD661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33D-456F-A617-AEA37D4B86EB}"/>
              </c:ext>
            </c:extLst>
          </c:dPt>
          <c:dPt>
            <c:idx val="3"/>
            <c:bubble3D val="0"/>
            <c:spPr>
              <a:solidFill>
                <a:srgbClr val="6FAD4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33D-456F-A617-AEA37D4B86EB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33D-456F-A617-AEA37D4B86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Plan1!$A$2:$A$5</c:f>
              <c:strCache>
                <c:ptCount val="4"/>
                <c:pt idx="0">
                  <c:v>Em planejamento</c:v>
                </c:pt>
                <c:pt idx="1">
                  <c:v>Em análise</c:v>
                </c:pt>
                <c:pt idx="2">
                  <c:v>Em execução</c:v>
                </c:pt>
                <c:pt idx="3">
                  <c:v>Encerramento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10</c:v>
                </c:pt>
                <c:pt idx="1">
                  <c:v>5</c:v>
                </c:pt>
                <c:pt idx="2">
                  <c:v>20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33D-456F-A617-AEA37D4B86E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79753-B525-478D-AEDC-9FCFC38CA108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4B9FF-2A4F-4A25-A873-B80197CB6B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2200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83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075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923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93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772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1736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66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052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867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264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63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4DF4C-8A94-41E7-AD39-838212FA30A5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03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magro.ms.gov.br/agraer-e-banco-do-brasil-avaliam-novas-acoes-em-beneficio-da-agricultura-familiar-no-pronaf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-2" y="3927211"/>
            <a:ext cx="9143999" cy="1563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pt-B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SECRETARIA DE ESTADO DE MEIO AMBIENTE, DESENVOLVIMENTO ECONÔMICO, PRODUÇÃO E AGRICULTURA FAMILIAR</a:t>
            </a:r>
          </a:p>
          <a:p>
            <a:pPr>
              <a:lnSpc>
                <a:spcPct val="100000"/>
              </a:lnSpc>
            </a:pPr>
            <a:endParaRPr lang="pt-BR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</a:pPr>
            <a:r>
              <a:rPr lang="pt-B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Junho de 2017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12110" y="2444292"/>
            <a:ext cx="671977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5400" b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REUNIÃO MENSAL</a:t>
            </a:r>
          </a:p>
        </p:txBody>
      </p:sp>
    </p:spTree>
    <p:extLst>
      <p:ext uri="{BB962C8B-B14F-4D97-AF65-F5344CB8AC3E}">
        <p14:creationId xmlns:p14="http://schemas.microsoft.com/office/powerpoint/2010/main" val="3231867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706775" y="2711620"/>
            <a:ext cx="5160134" cy="3700174"/>
          </a:xfrm>
        </p:spPr>
        <p:txBody>
          <a:bodyPr>
            <a:normAutofit/>
          </a:bodyPr>
          <a:lstStyle/>
          <a:p>
            <a:r>
              <a:rPr lang="pt-BR" sz="2200" b="1" dirty="0">
                <a:solidFill>
                  <a:srgbClr val="8FAADC"/>
                </a:solidFill>
              </a:rPr>
              <a:t>Atrair investimentos</a:t>
            </a:r>
            <a:r>
              <a:rPr lang="pt-BR" sz="2200" dirty="0">
                <a:solidFill>
                  <a:srgbClr val="8FAADC"/>
                </a:solidFill>
              </a:rPr>
              <a:t>(Eli Sandra)</a:t>
            </a:r>
          </a:p>
          <a:p>
            <a:r>
              <a:rPr lang="pt-BR" sz="2200" b="1" dirty="0">
                <a:solidFill>
                  <a:srgbClr val="8FAADC"/>
                </a:solidFill>
              </a:rPr>
              <a:t>Captar propostas de investimento com recursos do FCO </a:t>
            </a:r>
            <a:r>
              <a:rPr lang="pt-BR" sz="2200" dirty="0">
                <a:solidFill>
                  <a:srgbClr val="8FAADC"/>
                </a:solidFill>
              </a:rPr>
              <a:t>(Eli Sandra)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23190" y="1291701"/>
            <a:ext cx="9011153" cy="1077218"/>
            <a:chOff x="-71406" y="1165573"/>
            <a:chExt cx="9011153" cy="1077218"/>
          </a:xfrm>
        </p:grpSpPr>
        <p:sp>
          <p:nvSpPr>
            <p:cNvPr id="29" name="TextBox 28"/>
            <p:cNvSpPr txBox="1"/>
            <p:nvPr/>
          </p:nvSpPr>
          <p:spPr>
            <a:xfrm>
              <a:off x="-71406" y="1288684"/>
              <a:ext cx="24070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EM PREENCHIMENTO NO SISTEMA</a:t>
              </a:r>
            </a:p>
            <a:p>
              <a:pPr algn="ctr"/>
              <a:r>
                <a:rPr lang="pt-BR" sz="1600" dirty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(Gerente da iniciativa)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505707" y="1411795"/>
              <a:ext cx="18024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EM ANÁLISE</a:t>
              </a:r>
            </a:p>
            <a:p>
              <a:pPr algn="ctr"/>
              <a:r>
                <a:rPr lang="pt-BR" sz="1600" b="1" dirty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(</a:t>
              </a:r>
              <a:r>
                <a:rPr lang="pt-BR" sz="1600" dirty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SEGOV)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497803" y="1165573"/>
              <a:ext cx="20559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EM OPERAÇÃO NO SISTEMA</a:t>
              </a:r>
            </a:p>
            <a:p>
              <a:pPr algn="ctr"/>
              <a:r>
                <a:rPr lang="pt-BR" sz="1600" dirty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(Equipe da iniciativa)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853920" y="1411795"/>
              <a:ext cx="20858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pt-BR"/>
              </a:defPPr>
              <a:lvl1pPr>
                <a:defRPr sz="2000" b="1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defRPr>
              </a:lvl1pPr>
            </a:lstStyle>
            <a:p>
              <a:pPr algn="ctr"/>
              <a:r>
                <a:rPr lang="pt-BR" sz="1600" dirty="0">
                  <a:solidFill>
                    <a:srgbClr val="70AD47"/>
                  </a:solidFill>
                </a:rPr>
                <a:t>ENCERRAMENTO</a:t>
              </a:r>
            </a:p>
            <a:p>
              <a:pPr algn="ctr"/>
              <a:r>
                <a:rPr lang="pt-BR" sz="1600" b="0" dirty="0">
                  <a:solidFill>
                    <a:srgbClr val="70AD47"/>
                  </a:solidFill>
                </a:rPr>
                <a:t>(Equipe da iniciativa)</a:t>
              </a:r>
            </a:p>
          </p:txBody>
        </p:sp>
        <p:sp>
          <p:nvSpPr>
            <p:cNvPr id="33" name="Chevron 32"/>
            <p:cNvSpPr/>
            <p:nvPr/>
          </p:nvSpPr>
          <p:spPr>
            <a:xfrm>
              <a:off x="2262367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4" name="Chevron 33"/>
            <p:cNvSpPr/>
            <p:nvPr/>
          </p:nvSpPr>
          <p:spPr>
            <a:xfrm>
              <a:off x="4254463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5" name="Chevron 34"/>
            <p:cNvSpPr/>
            <p:nvPr/>
          </p:nvSpPr>
          <p:spPr>
            <a:xfrm>
              <a:off x="6543555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</p:grpSp>
      <p:graphicFrame>
        <p:nvGraphicFramePr>
          <p:cNvPr id="13" name="Gráfico 6"/>
          <p:cNvGraphicFramePr/>
          <p:nvPr>
            <p:extLst>
              <p:ext uri="{D42A27DB-BD31-4B8C-83A1-F6EECF244321}">
                <p14:modId xmlns:p14="http://schemas.microsoft.com/office/powerpoint/2010/main" val="502618715"/>
              </p:ext>
            </p:extLst>
          </p:nvPr>
        </p:nvGraphicFramePr>
        <p:xfrm>
          <a:off x="-694761" y="2193057"/>
          <a:ext cx="5401235" cy="4246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671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706775" y="2711620"/>
            <a:ext cx="5160134" cy="3700174"/>
          </a:xfrm>
          <a:ln>
            <a:noFill/>
          </a:ln>
        </p:spPr>
        <p:txBody>
          <a:bodyPr anchor="t">
            <a:normAutofit fontScale="92500" lnSpcReduction="20000"/>
          </a:bodyPr>
          <a:lstStyle/>
          <a:p>
            <a:r>
              <a:rPr lang="pt-BR" sz="2000" b="1" dirty="0">
                <a:solidFill>
                  <a:srgbClr val="E5C55E"/>
                </a:solidFill>
              </a:rPr>
              <a:t>Ampliar a assistência técnica para a agricultura familiar – PROACIN E TERRA BOA </a:t>
            </a:r>
            <a:r>
              <a:rPr lang="pt-BR" sz="2000" dirty="0">
                <a:solidFill>
                  <a:srgbClr val="E5C55E"/>
                </a:solidFill>
              </a:rPr>
              <a:t>(</a:t>
            </a:r>
            <a:r>
              <a:rPr lang="pt-BR" sz="2000" dirty="0" err="1">
                <a:solidFill>
                  <a:srgbClr val="E5C55E"/>
                </a:solidFill>
              </a:rPr>
              <a:t>Araquem</a:t>
            </a:r>
            <a:r>
              <a:rPr lang="pt-BR" sz="2000" dirty="0">
                <a:solidFill>
                  <a:srgbClr val="E5C55E"/>
                </a:solidFill>
              </a:rPr>
              <a:t> </a:t>
            </a:r>
            <a:r>
              <a:rPr lang="pt-BR" sz="2000" dirty="0" err="1">
                <a:solidFill>
                  <a:srgbClr val="E5C55E"/>
                </a:solidFill>
              </a:rPr>
              <a:t>Midon</a:t>
            </a:r>
            <a:r>
              <a:rPr lang="pt-BR" sz="2000" dirty="0">
                <a:solidFill>
                  <a:srgbClr val="E5C55E"/>
                </a:solidFill>
              </a:rPr>
              <a:t>)</a:t>
            </a:r>
            <a:endParaRPr lang="pt-BR" sz="2000" b="1" dirty="0">
              <a:solidFill>
                <a:srgbClr val="E5C55E"/>
              </a:solidFill>
            </a:endParaRPr>
          </a:p>
          <a:p>
            <a:r>
              <a:rPr lang="pt-BR" sz="2000" b="1" dirty="0">
                <a:solidFill>
                  <a:srgbClr val="E5C55E"/>
                </a:solidFill>
              </a:rPr>
              <a:t>Elaborar projeto executivo e avaliar o modelo de negócio de fibra ótica em todo MS – Estado Digital </a:t>
            </a:r>
            <a:r>
              <a:rPr lang="pt-BR" sz="2000" dirty="0">
                <a:solidFill>
                  <a:srgbClr val="E5C55E"/>
                </a:solidFill>
              </a:rPr>
              <a:t>(Valdecir)</a:t>
            </a:r>
          </a:p>
          <a:p>
            <a:r>
              <a:rPr lang="pt-BR" sz="2000" b="1" dirty="0">
                <a:solidFill>
                  <a:srgbClr val="E5C55E"/>
                </a:solidFill>
              </a:rPr>
              <a:t>Implantar Laboratório de Verificação de Medidores de Umidade de Grãos </a:t>
            </a:r>
            <a:r>
              <a:rPr lang="pt-BR" sz="2000" dirty="0">
                <a:solidFill>
                  <a:srgbClr val="E5C55E"/>
                </a:solidFill>
              </a:rPr>
              <a:t>(João Carneiro)</a:t>
            </a:r>
          </a:p>
          <a:p>
            <a:r>
              <a:rPr lang="pt-BR" sz="2000" b="1" dirty="0">
                <a:solidFill>
                  <a:srgbClr val="E5C55E"/>
                </a:solidFill>
              </a:rPr>
              <a:t>Utilizar recurso do FAI em projetos de infraestrutura para competitividade da indústria </a:t>
            </a:r>
            <a:r>
              <a:rPr lang="pt-BR" sz="2000" dirty="0">
                <a:solidFill>
                  <a:srgbClr val="E5C55E"/>
                </a:solidFill>
              </a:rPr>
              <a:t>(Fernanda)</a:t>
            </a:r>
          </a:p>
          <a:p>
            <a:r>
              <a:rPr lang="pt-BR" sz="2000" b="1" dirty="0">
                <a:solidFill>
                  <a:srgbClr val="E5C55E"/>
                </a:solidFill>
              </a:rPr>
              <a:t>Aprimorar a infraestrutura do CAR/MS </a:t>
            </a:r>
            <a:r>
              <a:rPr lang="pt-BR" sz="2000" dirty="0">
                <a:solidFill>
                  <a:srgbClr val="E5C55E"/>
                </a:solidFill>
              </a:rPr>
              <a:t>(Marcelo Freitas)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23190" y="1291701"/>
            <a:ext cx="9011153" cy="1077218"/>
            <a:chOff x="-71406" y="1165573"/>
            <a:chExt cx="9011153" cy="1077218"/>
          </a:xfrm>
        </p:grpSpPr>
        <p:sp>
          <p:nvSpPr>
            <p:cNvPr id="26" name="TextBox 25"/>
            <p:cNvSpPr txBox="1"/>
            <p:nvPr/>
          </p:nvSpPr>
          <p:spPr>
            <a:xfrm>
              <a:off x="-71406" y="1288684"/>
              <a:ext cx="24070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EM PREENCHIMENTO NO SISTEMA</a:t>
              </a:r>
            </a:p>
            <a:p>
              <a:pPr algn="ctr"/>
              <a:r>
                <a:rPr lang="pt-BR" sz="1600" dirty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(Gerente da iniciativa)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05707" y="1411795"/>
              <a:ext cx="18024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EM ANÁLISE</a:t>
              </a:r>
            </a:p>
            <a:p>
              <a:pPr algn="ctr"/>
              <a:r>
                <a:rPr lang="pt-BR" sz="1600" b="1" dirty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(</a:t>
              </a:r>
              <a:r>
                <a:rPr lang="pt-BR" sz="1600" dirty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SEGOV)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497803" y="1165573"/>
              <a:ext cx="20559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EM OPERAÇÃO NO SISTEMA</a:t>
              </a:r>
            </a:p>
            <a:p>
              <a:pPr algn="ctr"/>
              <a:r>
                <a:rPr lang="pt-BR" sz="1600" dirty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(Equipe da iniciativa)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853920" y="1411795"/>
              <a:ext cx="20858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pt-BR"/>
              </a:defPPr>
              <a:lvl1pPr>
                <a:defRPr sz="2000" b="1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defRPr>
              </a:lvl1pPr>
            </a:lstStyle>
            <a:p>
              <a:pPr algn="ctr"/>
              <a:r>
                <a:rPr lang="pt-BR" sz="1600" dirty="0">
                  <a:solidFill>
                    <a:srgbClr val="70AD47"/>
                  </a:solidFill>
                </a:rPr>
                <a:t>ENCERRAMENTO</a:t>
              </a:r>
            </a:p>
            <a:p>
              <a:pPr algn="ctr"/>
              <a:r>
                <a:rPr lang="pt-BR" sz="1600" b="0" dirty="0">
                  <a:solidFill>
                    <a:srgbClr val="70AD47"/>
                  </a:solidFill>
                </a:rPr>
                <a:t>(Equipe da iniciativa)</a:t>
              </a:r>
            </a:p>
          </p:txBody>
        </p:sp>
        <p:sp>
          <p:nvSpPr>
            <p:cNvPr id="30" name="Chevron 29"/>
            <p:cNvSpPr/>
            <p:nvPr/>
          </p:nvSpPr>
          <p:spPr>
            <a:xfrm>
              <a:off x="2262367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1" name="Chevron 30"/>
            <p:cNvSpPr/>
            <p:nvPr/>
          </p:nvSpPr>
          <p:spPr>
            <a:xfrm>
              <a:off x="4254463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2" name="Chevron 31"/>
            <p:cNvSpPr/>
            <p:nvPr/>
          </p:nvSpPr>
          <p:spPr>
            <a:xfrm>
              <a:off x="6543555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</p:grpSp>
      <p:graphicFrame>
        <p:nvGraphicFramePr>
          <p:cNvPr id="13" name="Gráfico 6"/>
          <p:cNvGraphicFramePr/>
          <p:nvPr>
            <p:extLst>
              <p:ext uri="{D42A27DB-BD31-4B8C-83A1-F6EECF244321}">
                <p14:modId xmlns:p14="http://schemas.microsoft.com/office/powerpoint/2010/main" val="502618715"/>
              </p:ext>
            </p:extLst>
          </p:nvPr>
        </p:nvGraphicFramePr>
        <p:xfrm>
          <a:off x="-694761" y="2193057"/>
          <a:ext cx="5401235" cy="4246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11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D6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800" b="1" dirty="0">
                <a:latin typeface="Arial" charset="0"/>
                <a:ea typeface="Arial" charset="0"/>
                <a:cs typeface="Arial" charset="0"/>
              </a:rPr>
              <a:t>	</a:t>
            </a:r>
          </a:p>
          <a:p>
            <a:r>
              <a:rPr lang="pt-BR" sz="4800" b="1" dirty="0">
                <a:latin typeface="Arial" charset="0"/>
                <a:ea typeface="Arial" charset="0"/>
                <a:cs typeface="Arial" charset="0"/>
              </a:rPr>
              <a:t>	</a:t>
            </a:r>
          </a:p>
          <a:p>
            <a:r>
              <a:rPr lang="pt-BR" sz="4800" b="1" dirty="0">
                <a:latin typeface="Arial" charset="0"/>
                <a:ea typeface="Arial" charset="0"/>
                <a:cs typeface="Arial" charset="0"/>
              </a:rPr>
              <a:t>	</a:t>
            </a:r>
          </a:p>
          <a:p>
            <a:r>
              <a:rPr lang="pt-BR" sz="4800" b="1" dirty="0">
                <a:latin typeface="Arial" charset="0"/>
                <a:ea typeface="Arial" charset="0"/>
                <a:cs typeface="Arial" charset="0"/>
              </a:rPr>
              <a:t>	</a:t>
            </a:r>
          </a:p>
          <a:p>
            <a:r>
              <a:rPr lang="pt-BR" sz="4800" b="1" dirty="0">
                <a:latin typeface="Arial" charset="0"/>
                <a:ea typeface="Arial" charset="0"/>
                <a:cs typeface="Arial" charset="0"/>
              </a:rPr>
              <a:t>	Iniciativas em operação 	dentro do sistema</a:t>
            </a:r>
          </a:p>
        </p:txBody>
      </p:sp>
    </p:spTree>
    <p:extLst>
      <p:ext uri="{BB962C8B-B14F-4D97-AF65-F5344CB8AC3E}">
        <p14:creationId xmlns:p14="http://schemas.microsoft.com/office/powerpoint/2010/main" val="1338324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323013" y="1003557"/>
            <a:ext cx="676752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987499" y="2733576"/>
            <a:ext cx="7169003" cy="1390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9600" b="1" dirty="0">
                <a:solidFill>
                  <a:srgbClr val="0B88A6"/>
                </a:solidFill>
              </a:rPr>
              <a:t>AGE</a:t>
            </a:r>
          </a:p>
        </p:txBody>
      </p:sp>
    </p:spTree>
    <p:extLst>
      <p:ext uri="{BB962C8B-B14F-4D97-AF65-F5344CB8AC3E}">
        <p14:creationId xmlns:p14="http://schemas.microsoft.com/office/powerpoint/2010/main" val="2746885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34324" y="1335117"/>
            <a:ext cx="8965805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ENTREGA: 20 eventos geradores de fluxo turístico, ciência e tecnologia e agronegócios, apoiados financeiramente e/ou institucionalmente 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>
                <a:solidFill>
                  <a:srgbClr val="16965A"/>
                </a:solidFill>
              </a:rPr>
              <a:t>Apoiar eventos</a:t>
            </a: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6" y="2704563"/>
            <a:ext cx="8194221" cy="3734874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</a:p>
          <a:p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14 eventos relevantes ocorridos em maio e junho.</a:t>
            </a:r>
          </a:p>
          <a:p>
            <a:pPr algn="just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Exemplos: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pt-B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Brazil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Investment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Encontro técnico do leite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6605" y="2380106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1126826" y="2137644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Gerente: Amanda Irie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062758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864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323013" y="1003557"/>
            <a:ext cx="676752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987499" y="2733576"/>
            <a:ext cx="7169003" cy="1390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9600" b="1" dirty="0">
                <a:solidFill>
                  <a:srgbClr val="0B88A6"/>
                </a:solidFill>
              </a:rPr>
              <a:t>SUMAPRO</a:t>
            </a:r>
          </a:p>
        </p:txBody>
      </p:sp>
    </p:spTree>
    <p:extLst>
      <p:ext uri="{BB962C8B-B14F-4D97-AF65-F5344CB8AC3E}">
        <p14:creationId xmlns:p14="http://schemas.microsoft.com/office/powerpoint/2010/main" val="392426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48032" y="1444013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ENTREGA: Abater 80 mil cabeças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>
                <a:solidFill>
                  <a:srgbClr val="16965A"/>
                </a:solidFill>
              </a:rPr>
            </a:br>
            <a:r>
              <a:rPr lang="pt-BR" sz="2800" b="1">
                <a:solidFill>
                  <a:srgbClr val="16965A"/>
                </a:solidFill>
              </a:rPr>
              <a:t>Aumentar o número de abates do Precoce MS (PROAPE)</a:t>
            </a:r>
            <a:endParaRPr lang="pt-BR" sz="2800" b="1" dirty="0">
              <a:solidFill>
                <a:srgbClr val="16965A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</a:p>
          <a:p>
            <a:pPr algn="ctr"/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chemeClr val="bg2">
                    <a:lumMod val="25000"/>
                  </a:schemeClr>
                </a:solidFill>
              </a:rPr>
              <a:t>37.838</a:t>
            </a:r>
            <a:r>
              <a:rPr lang="pt-BR" sz="2400" dirty="0">
                <a:solidFill>
                  <a:schemeClr val="bg2">
                    <a:lumMod val="25000"/>
                  </a:schemeClr>
                </a:solidFill>
              </a:rPr>
              <a:t> cabeças abatidas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87911" y="2656712"/>
            <a:ext cx="4018208" cy="35674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68" y="257506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386" y="2486770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1126826" y="2137644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Gerente: Marivaldo Miranda</a:t>
            </a:r>
            <a:endParaRPr lang="pt-BR" sz="2000" dirty="0">
              <a:solidFill>
                <a:srgbClr val="FF0000"/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062758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7845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595984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ENTREGA: 50.000 hectares recuperados (dos quais 20.000 transformados em áreas para pecuária ou agricultura)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>
                <a:solidFill>
                  <a:srgbClr val="16965A"/>
                </a:solidFill>
              </a:rPr>
              <a:t>Recuperar áreas degradadas no âmbito das deliberações do conselho do FCO</a:t>
            </a: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842141"/>
            <a:ext cx="4018208" cy="3429870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Total de área financiada: 39.234 ha (</a:t>
            </a:r>
            <a:r>
              <a:rPr lang="pt-BR" sz="2000">
                <a:solidFill>
                  <a:schemeClr val="tx1">
                    <a:lumMod val="75000"/>
                    <a:lumOff val="25000"/>
                  </a:schemeClr>
                </a:solidFill>
              </a:rPr>
              <a:t>até junho)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Pecuária: 19.234 ha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Agricultura: 20.000 ha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87911" y="2785473"/>
            <a:ext cx="4018208" cy="348653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Conseguir as informações de hectares financiados com o Banco do Brasil, após a mudança das regras do FCO.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68" y="257506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386" y="2486770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1126826" y="2408103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Gerente: Altamiro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33321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11835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323013" y="1003557"/>
            <a:ext cx="676752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987499" y="2733576"/>
            <a:ext cx="7169003" cy="1390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9600" b="1" dirty="0">
                <a:solidFill>
                  <a:srgbClr val="0B88A6"/>
                </a:solidFill>
              </a:rPr>
              <a:t>FUNDECT</a:t>
            </a:r>
          </a:p>
        </p:txBody>
      </p:sp>
    </p:spTree>
    <p:extLst>
      <p:ext uri="{BB962C8B-B14F-4D97-AF65-F5344CB8AC3E}">
        <p14:creationId xmlns:p14="http://schemas.microsoft.com/office/powerpoint/2010/main" val="4119185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570226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ENTREGA: Termos de cooperação assinados com Alemanha e Austrália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>
                <a:solidFill>
                  <a:srgbClr val="16965A"/>
                </a:solidFill>
              </a:rPr>
              <a:t>Executar termos de cooperação técnica para o fomento de ciência e tecnologia no estado do MS</a:t>
            </a: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797327"/>
            <a:ext cx="4018208" cy="35674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</a:t>
            </a:r>
            <a:r>
              <a:rPr lang="pt-B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algn="just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87911" y="2797327"/>
            <a:ext cx="4018208" cy="35674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Alteração do cronograma por conta da mudança na presidência da FUNDECT</a:t>
            </a: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68" y="2667829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386" y="2579534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1126826" y="2346319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Gerente: Diogo Rondon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271433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161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90" y="1673534"/>
            <a:ext cx="8444218" cy="4681365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912760"/>
            <a:ext cx="7886700" cy="1090202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b="1" dirty="0">
                <a:solidFill>
                  <a:srgbClr val="0B89A7"/>
                </a:solidFill>
              </a:rPr>
              <a:t>Mapa Estratégico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MODELO DE GESTÃO</a:t>
            </a:r>
          </a:p>
        </p:txBody>
      </p:sp>
    </p:spTree>
    <p:extLst>
      <p:ext uri="{BB962C8B-B14F-4D97-AF65-F5344CB8AC3E}">
        <p14:creationId xmlns:p14="http://schemas.microsoft.com/office/powerpoint/2010/main" val="861636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323013" y="1003557"/>
            <a:ext cx="676752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987499" y="2733576"/>
            <a:ext cx="7169003" cy="1390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9600" b="1" dirty="0">
                <a:solidFill>
                  <a:srgbClr val="0B88A6"/>
                </a:solidFill>
              </a:rPr>
              <a:t>FUNDTUR</a:t>
            </a:r>
          </a:p>
        </p:txBody>
      </p:sp>
    </p:spTree>
    <p:extLst>
      <p:ext uri="{BB962C8B-B14F-4D97-AF65-F5344CB8AC3E}">
        <p14:creationId xmlns:p14="http://schemas.microsoft.com/office/powerpoint/2010/main" val="3216980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325525"/>
            <a:ext cx="8965805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ENTREGA: Curso de aperfeiçoamento dos gestores públicos municipais de turismo  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>
                <a:solidFill>
                  <a:srgbClr val="16965A"/>
                </a:solidFill>
              </a:rPr>
              <a:t>Fomentar a profissionalização da gestão municipal</a:t>
            </a: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</a:t>
            </a:r>
            <a:r>
              <a:rPr lang="pt-B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algn="ctr"/>
            <a:endParaRPr lang="pt-B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 informações sobre os gestores municipais foram coletadas e encaminhadas a UEMS para elaboração das propostas de curso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Foi solicitado alguns ajustes a UEMS, prazo para próxima semana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87911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68" y="257506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386" y="2486770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1126826" y="2137650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Gerente: Geancarlo </a:t>
            </a:r>
            <a:r>
              <a:rPr lang="pt-BR" sz="20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Merichi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062764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66231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583105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ENTREGA: 25 municípios classificados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>
                <a:solidFill>
                  <a:srgbClr val="16965A"/>
                </a:solidFill>
              </a:rPr>
              <a:t>Reclassificar os municípios turísticos de MS através do programa </a:t>
            </a:r>
            <a:r>
              <a:rPr lang="pt-BR" sz="2800" b="1" dirty="0" err="1">
                <a:solidFill>
                  <a:srgbClr val="16965A"/>
                </a:solidFill>
              </a:rPr>
              <a:t>on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r>
              <a:rPr lang="pt-BR" sz="2800" b="1" dirty="0" err="1">
                <a:solidFill>
                  <a:srgbClr val="16965A"/>
                </a:solidFill>
              </a:rPr>
              <a:t>line</a:t>
            </a:r>
            <a:r>
              <a:rPr lang="pt-BR" sz="2800" b="1" dirty="0">
                <a:solidFill>
                  <a:srgbClr val="16965A"/>
                </a:solidFill>
              </a:rPr>
              <a:t> de classificação dos municípios</a:t>
            </a: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</a:t>
            </a:r>
            <a:r>
              <a:rPr lang="pt-B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87911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Solicitado a SGI a atualização do sistema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Reunião dia 28 de junho: FUNDTUR &lt;&gt; SGI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68" y="257506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386" y="2486770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1126826" y="2086134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Gerente: Geancarlo </a:t>
            </a:r>
            <a:r>
              <a:rPr lang="pt-BR" sz="20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Merichi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011248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725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608863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ENTREGA: Três ações promocionais (</a:t>
            </a:r>
            <a:r>
              <a:rPr lang="pt-B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road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show, </a:t>
            </a:r>
            <a:r>
              <a:rPr lang="pt-B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work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shop e </a:t>
            </a:r>
            <a:r>
              <a:rPr lang="pt-B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famtour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pt-B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press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trip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realizadas; Participação em três eventos promocionais de segmentos específicos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>
                <a:solidFill>
                  <a:srgbClr val="16965A"/>
                </a:solidFill>
              </a:rPr>
              <a:t>Promover e apoiar a comercialização dos destinos turísticos de Mato Grosso do Sul</a:t>
            </a: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6" y="3271547"/>
            <a:ext cx="8142705" cy="3000463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</a:t>
            </a:r>
            <a:r>
              <a:rPr lang="pt-B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Participação no evento </a:t>
            </a: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Avistar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Participação no evento </a:t>
            </a: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EBS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Organização do Road Show em andamento (municípios definidos São José do Rio Preto, Bauru e Campinas)</a:t>
            </a:r>
            <a:endParaRPr lang="pt-BR" sz="2000" dirty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2000" b="1" dirty="0">
              <a:solidFill>
                <a:srgbClr val="FF0000"/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3879" y="3129849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1126826" y="2752479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Gerente: Geancarlo </a:t>
            </a:r>
            <a:r>
              <a:rPr lang="pt-BR" sz="20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Merichi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677593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5750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323013" y="1003557"/>
            <a:ext cx="676752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987499" y="2733576"/>
            <a:ext cx="7169003" cy="1390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9600" b="1" dirty="0">
                <a:solidFill>
                  <a:srgbClr val="0B88A6"/>
                </a:solidFill>
              </a:rPr>
              <a:t>IMASUL</a:t>
            </a:r>
          </a:p>
        </p:txBody>
      </p:sp>
    </p:spTree>
    <p:extLst>
      <p:ext uri="{BB962C8B-B14F-4D97-AF65-F5344CB8AC3E}">
        <p14:creationId xmlns:p14="http://schemas.microsoft.com/office/powerpoint/2010/main" val="2366516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304436"/>
            <a:ext cx="8965804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ENTREGA: Quiosques, portarias, banheiros e gradil reformados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3" y="349827"/>
            <a:ext cx="8965805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>
                <a:solidFill>
                  <a:srgbClr val="16965A"/>
                </a:solidFill>
              </a:rPr>
              <a:t>Aprimorar estrutura física do Parque das Nações Indígenas</a:t>
            </a: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704563"/>
            <a:ext cx="8390576" cy="35674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Projeto arquitetônico das obras aprovado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Setor financeiro do IMASUL está providenciando destaque orçamentário à AGESUL para licitação</a:t>
            </a: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2717" y="2515014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1126826" y="2137644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Gerente: Thais Barbosa Azambuja </a:t>
            </a:r>
            <a:r>
              <a:rPr lang="pt-BR" sz="20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Caramori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062758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95858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609237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ENTREGA: Lançamento do Portal PIN/MS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765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>
                <a:solidFill>
                  <a:srgbClr val="16965A"/>
                </a:solidFill>
              </a:rPr>
              <a:t>Consolidar o portal de informações do Projeto do SIG corporativo (SIG/MS)</a:t>
            </a: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Reunião de mobilização dos </a:t>
            </a:r>
            <a:r>
              <a:rPr lang="pt-B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stakeholders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pt-B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Agraer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SGI, Auditoria, </a:t>
            </a:r>
            <a:r>
              <a:rPr lang="pt-B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Iagro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Polícia Civil)</a:t>
            </a:r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87911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Depende da nomeação e capacitação de 2 técnicos da SGI para operar o software </a:t>
            </a:r>
            <a:r>
              <a:rPr lang="pt-B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ArcGis</a:t>
            </a:r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5386" y="2486770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1126826" y="2137644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Gerente: Thais Barbosa Azambuja </a:t>
            </a:r>
            <a:r>
              <a:rPr lang="pt-BR" sz="20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Caramori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062758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ATENÇÃO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68" y="257506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18875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48032" y="1468066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ENTREGA: Construção da clínica do CRAS e adequação dos demais recintos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283567"/>
            <a:ext cx="9021726" cy="765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>
                <a:solidFill>
                  <a:srgbClr val="16965A"/>
                </a:solidFill>
              </a:rPr>
              <a:t>Modernizar o atendimento no Centro de Reabilitação de Animais Silvestres (CRAS) </a:t>
            </a: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Projeto arquitetônico em finalização.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Previsão de licitação em Out/2017</a:t>
            </a: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87911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pPr algn="ctr"/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Projeto arquitetônico em finalização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Regularização do terreno para início da obra (município)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5386" y="2486770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1126826" y="2203904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Gerente: Thais Barbosa Azambuja </a:t>
            </a:r>
            <a:r>
              <a:rPr lang="pt-BR" sz="20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Caramori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129018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ATENÇÃO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68" y="257506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34283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48032" y="1521074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ENTREGA: acompanhamento das licenças via internet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283567"/>
            <a:ext cx="9021726" cy="765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>
                <a:solidFill>
                  <a:srgbClr val="16965A"/>
                </a:solidFill>
              </a:rPr>
              <a:t>Implementar novos procedimentos e otimização do processo de licenciamento ambiental</a:t>
            </a: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Atualização do Manual de Licenciamento Ambiental conforme cronograma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Portal de Transparência Ambiental lançado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 conversas com outras </a:t>
            </a:r>
            <a:r>
              <a:rPr lang="pt-B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UFs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para definição de visitas</a:t>
            </a:r>
          </a:p>
          <a:p>
            <a:pPr algn="ctr"/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5386" y="2486770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1126827" y="2150896"/>
            <a:ext cx="7712374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Gerente: André Borges de Araújo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076010"/>
            <a:ext cx="594205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4"/>
          <a:srcRect l="29710" t="12888" r="17329" b="5341"/>
          <a:stretch/>
        </p:blipFill>
        <p:spPr>
          <a:xfrm>
            <a:off x="4601868" y="2528266"/>
            <a:ext cx="4399460" cy="3819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8415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135153" y="84222"/>
            <a:ext cx="8789906" cy="47373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OUTRAS INICIATIVAS EM OPERAÇÃO NO </a:t>
            </a:r>
          </a:p>
          <a:p>
            <a:pPr algn="l"/>
            <a:r>
              <a:rPr lang="pt-BR" sz="2800" dirty="0">
                <a:solidFill>
                  <a:srgbClr val="16965A"/>
                </a:solidFill>
              </a:rPr>
              <a:t>SE SUITE</a:t>
            </a:r>
          </a:p>
          <a:p>
            <a:pPr lvl="1" algn="l"/>
            <a:r>
              <a:rPr lang="pt-BR" sz="2800" b="1" dirty="0">
                <a:solidFill>
                  <a:srgbClr val="16965A"/>
                </a:solidFill>
              </a:rPr>
              <a:t>FUNDTUR</a:t>
            </a:r>
          </a:p>
          <a:p>
            <a:pPr lvl="1" algn="l"/>
            <a:endParaRPr lang="pt-BR" sz="2400" b="1" dirty="0">
              <a:solidFill>
                <a:srgbClr val="16965A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t-BR" sz="2800" b="1" dirty="0">
                <a:solidFill>
                  <a:srgbClr val="16965A"/>
                </a:solidFill>
              </a:rPr>
              <a:t>Captar recursos para a infraestrutura turística </a:t>
            </a:r>
            <a:r>
              <a:rPr lang="pt-BR" sz="2800" dirty="0">
                <a:solidFill>
                  <a:srgbClr val="16965A"/>
                </a:solidFill>
              </a:rPr>
              <a:t>(</a:t>
            </a:r>
            <a:r>
              <a:rPr lang="pt-BR" sz="2800" dirty="0" err="1">
                <a:solidFill>
                  <a:srgbClr val="16965A"/>
                </a:solidFill>
              </a:rPr>
              <a:t>Geancarlo</a:t>
            </a:r>
            <a:r>
              <a:rPr lang="pt-BR" sz="2800" dirty="0">
                <a:solidFill>
                  <a:srgbClr val="16965A"/>
                </a:solidFill>
              </a:rPr>
              <a:t> </a:t>
            </a:r>
            <a:r>
              <a:rPr lang="pt-BR" sz="2800" dirty="0" err="1">
                <a:solidFill>
                  <a:srgbClr val="16965A"/>
                </a:solidFill>
              </a:rPr>
              <a:t>Merighi</a:t>
            </a:r>
            <a:r>
              <a:rPr lang="pt-BR" sz="2800" dirty="0">
                <a:solidFill>
                  <a:srgbClr val="16965A"/>
                </a:solidFill>
              </a:rPr>
              <a:t>)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t-BR" sz="2800" b="1" dirty="0">
                <a:solidFill>
                  <a:srgbClr val="16965A"/>
                </a:solidFill>
              </a:rPr>
              <a:t>Fortalecer a gestão descentralizada do turismo no Mato Grosso do Sul </a:t>
            </a:r>
            <a:r>
              <a:rPr lang="pt-BR" sz="2800" dirty="0">
                <a:solidFill>
                  <a:srgbClr val="16965A"/>
                </a:solidFill>
              </a:rPr>
              <a:t>(</a:t>
            </a:r>
            <a:r>
              <a:rPr lang="pt-BR" sz="2800" dirty="0" err="1">
                <a:solidFill>
                  <a:srgbClr val="16965A"/>
                </a:solidFill>
              </a:rPr>
              <a:t>Geancarlo</a:t>
            </a:r>
            <a:r>
              <a:rPr lang="pt-BR" sz="2800" dirty="0">
                <a:solidFill>
                  <a:srgbClr val="16965A"/>
                </a:solidFill>
              </a:rPr>
              <a:t> </a:t>
            </a:r>
            <a:r>
              <a:rPr lang="pt-BR" sz="2800" dirty="0" err="1">
                <a:solidFill>
                  <a:srgbClr val="16965A"/>
                </a:solidFill>
              </a:rPr>
              <a:t>Merighi</a:t>
            </a:r>
            <a:r>
              <a:rPr lang="pt-BR" sz="2800" dirty="0">
                <a:solidFill>
                  <a:srgbClr val="16965A"/>
                </a:solidFill>
              </a:rPr>
              <a:t>)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t-BR" sz="2800" b="1" dirty="0">
                <a:solidFill>
                  <a:srgbClr val="16965A"/>
                </a:solidFill>
              </a:rPr>
              <a:t>Viabilizar a realização de evento de repercussão nacional </a:t>
            </a:r>
            <a:r>
              <a:rPr lang="pt-BR" sz="2800" dirty="0">
                <a:solidFill>
                  <a:srgbClr val="16965A"/>
                </a:solidFill>
              </a:rPr>
              <a:t>(</a:t>
            </a:r>
            <a:r>
              <a:rPr lang="pt-BR" sz="2800" dirty="0" err="1">
                <a:solidFill>
                  <a:srgbClr val="16965A"/>
                </a:solidFill>
              </a:rPr>
              <a:t>Geancarlo</a:t>
            </a:r>
            <a:r>
              <a:rPr lang="pt-BR" sz="2800" dirty="0">
                <a:solidFill>
                  <a:srgbClr val="16965A"/>
                </a:solidFill>
              </a:rPr>
              <a:t> </a:t>
            </a:r>
            <a:r>
              <a:rPr lang="pt-BR" sz="2800" dirty="0" err="1">
                <a:solidFill>
                  <a:srgbClr val="16965A"/>
                </a:solidFill>
              </a:rPr>
              <a:t>Merighi</a:t>
            </a:r>
            <a:r>
              <a:rPr lang="pt-BR" sz="2800" dirty="0">
                <a:solidFill>
                  <a:srgbClr val="16965A"/>
                </a:solidFill>
              </a:rPr>
              <a:t>)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t-BR" sz="2800" b="1" dirty="0">
                <a:solidFill>
                  <a:srgbClr val="16965A"/>
                </a:solidFill>
              </a:rPr>
              <a:t>Viabilizar investimentos para a melhoria das instalações do Centro de Convenções Rubens Gil de Camillo </a:t>
            </a:r>
            <a:r>
              <a:rPr lang="pt-BR" sz="2800" dirty="0">
                <a:solidFill>
                  <a:srgbClr val="16965A"/>
                </a:solidFill>
              </a:rPr>
              <a:t>(</a:t>
            </a:r>
            <a:r>
              <a:rPr lang="pt-BR" sz="2800" dirty="0" err="1">
                <a:solidFill>
                  <a:srgbClr val="16965A"/>
                </a:solidFill>
              </a:rPr>
              <a:t>Geancarlo</a:t>
            </a:r>
            <a:r>
              <a:rPr lang="pt-BR" sz="2800" dirty="0">
                <a:solidFill>
                  <a:srgbClr val="16965A"/>
                </a:solidFill>
              </a:rPr>
              <a:t> </a:t>
            </a:r>
            <a:r>
              <a:rPr lang="pt-BR" sz="2800" dirty="0" err="1">
                <a:solidFill>
                  <a:srgbClr val="16965A"/>
                </a:solidFill>
              </a:rPr>
              <a:t>Merighi</a:t>
            </a:r>
            <a:r>
              <a:rPr lang="pt-BR" sz="2800" dirty="0">
                <a:solidFill>
                  <a:srgbClr val="16965A"/>
                </a:solidFill>
              </a:rPr>
              <a:t>)</a:t>
            </a:r>
          </a:p>
          <a:p>
            <a:pPr algn="l"/>
            <a:endParaRPr lang="pt-BR" sz="2800" dirty="0">
              <a:solidFill>
                <a:srgbClr val="1696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844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Conector reto 26"/>
          <p:cNvCxnSpPr/>
          <p:nvPr/>
        </p:nvCxnSpPr>
        <p:spPr>
          <a:xfrm>
            <a:off x="4705018" y="1496855"/>
            <a:ext cx="0" cy="45307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to 51"/>
          <p:cNvCxnSpPr/>
          <p:nvPr/>
        </p:nvCxnSpPr>
        <p:spPr>
          <a:xfrm>
            <a:off x="551285" y="5177432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to 52"/>
          <p:cNvCxnSpPr/>
          <p:nvPr/>
        </p:nvCxnSpPr>
        <p:spPr>
          <a:xfrm>
            <a:off x="551285" y="4340173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/>
          <p:cNvCxnSpPr/>
          <p:nvPr/>
        </p:nvCxnSpPr>
        <p:spPr>
          <a:xfrm>
            <a:off x="551285" y="3550791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/>
          <p:cNvCxnSpPr/>
          <p:nvPr/>
        </p:nvCxnSpPr>
        <p:spPr>
          <a:xfrm>
            <a:off x="551285" y="2771504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aixaDeTexto 55"/>
          <p:cNvSpPr txBox="1"/>
          <p:nvPr/>
        </p:nvSpPr>
        <p:spPr>
          <a:xfrm>
            <a:off x="358335" y="5424135"/>
            <a:ext cx="1170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Gerente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191720" y="4513825"/>
            <a:ext cx="184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Ponto Focal</a:t>
            </a:r>
          </a:p>
        </p:txBody>
      </p:sp>
      <p:sp>
        <p:nvSpPr>
          <p:cNvPr id="58" name="Retângulo de cantos arredondados 57"/>
          <p:cNvSpPr/>
          <p:nvPr/>
        </p:nvSpPr>
        <p:spPr>
          <a:xfrm>
            <a:off x="1564884" y="5224240"/>
            <a:ext cx="1539651" cy="803329"/>
          </a:xfrm>
          <a:prstGeom prst="roundRect">
            <a:avLst/>
          </a:prstGeom>
          <a:solidFill>
            <a:srgbClr val="1D8EA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Preenchimento </a:t>
            </a:r>
            <a:r>
              <a:rPr lang="pt-BR" sz="1600" b="1" dirty="0"/>
              <a:t>contínuo </a:t>
            </a:r>
            <a:endParaRPr lang="pt-BR" sz="1400" b="1" dirty="0"/>
          </a:p>
          <a:p>
            <a:pPr algn="ctr"/>
            <a:r>
              <a:rPr lang="pt-BR" sz="1400" dirty="0"/>
              <a:t>no sistema</a:t>
            </a:r>
          </a:p>
        </p:txBody>
      </p:sp>
      <p:sp>
        <p:nvSpPr>
          <p:cNvPr id="59" name="Retângulo de cantos arredondados 58"/>
          <p:cNvSpPr/>
          <p:nvPr/>
        </p:nvSpPr>
        <p:spPr>
          <a:xfrm>
            <a:off x="3338524" y="3686844"/>
            <a:ext cx="1181644" cy="2340725"/>
          </a:xfrm>
          <a:prstGeom prst="roundRect">
            <a:avLst/>
          </a:prstGeom>
          <a:solidFill>
            <a:srgbClr val="108EA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Rodada de </a:t>
            </a:r>
            <a:r>
              <a:rPr lang="pt-BR" sz="1400" i="1" dirty="0"/>
              <a:t>feedback</a:t>
            </a:r>
            <a:r>
              <a:rPr lang="pt-BR" sz="1400" dirty="0"/>
              <a:t> mensal</a:t>
            </a:r>
          </a:p>
          <a:p>
            <a:pPr algn="ctr"/>
            <a:r>
              <a:rPr lang="pt-BR" sz="1400" dirty="0"/>
              <a:t>por iniciativa</a:t>
            </a:r>
          </a:p>
        </p:txBody>
      </p:sp>
      <p:sp>
        <p:nvSpPr>
          <p:cNvPr id="60" name="Retângulo de cantos arredondados 59"/>
          <p:cNvSpPr/>
          <p:nvPr/>
        </p:nvSpPr>
        <p:spPr>
          <a:xfrm>
            <a:off x="4941236" y="2955889"/>
            <a:ext cx="1310928" cy="3071680"/>
          </a:xfrm>
          <a:prstGeom prst="roundRect">
            <a:avLst/>
          </a:prstGeom>
          <a:solidFill>
            <a:srgbClr val="9BB72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/>
              <a:t>Reunião mensal por Secretaria</a:t>
            </a:r>
          </a:p>
        </p:txBody>
      </p:sp>
      <p:sp>
        <p:nvSpPr>
          <p:cNvPr id="61" name="Retângulo de cantos arredondados 60"/>
          <p:cNvSpPr/>
          <p:nvPr/>
        </p:nvSpPr>
        <p:spPr>
          <a:xfrm>
            <a:off x="6704561" y="2211436"/>
            <a:ext cx="1436409" cy="1327926"/>
          </a:xfrm>
          <a:prstGeom prst="roundRect">
            <a:avLst/>
          </a:prstGeom>
          <a:solidFill>
            <a:srgbClr val="409A4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1600" dirty="0" err="1"/>
              <a:t>Reunião</a:t>
            </a:r>
            <a:r>
              <a:rPr lang="fr-FR" sz="1600" dirty="0"/>
              <a:t> de </a:t>
            </a:r>
            <a:r>
              <a:rPr lang="fr-FR" sz="1600" dirty="0" err="1"/>
              <a:t>Gestão</a:t>
            </a:r>
            <a:r>
              <a:rPr lang="fr-FR" sz="1600" dirty="0"/>
              <a:t> </a:t>
            </a:r>
            <a:r>
              <a:rPr lang="fr-FR" sz="1600" dirty="0" err="1"/>
              <a:t>Executiva</a:t>
            </a:r>
            <a:endParaRPr lang="fr-FR" sz="1600" dirty="0"/>
          </a:p>
          <a:p>
            <a:pPr lvl="0" algn="ctr"/>
            <a:r>
              <a:rPr lang="fr-FR" sz="1200" dirty="0"/>
              <a:t>(</a:t>
            </a:r>
            <a:r>
              <a:rPr lang="fr-FR" sz="1200" dirty="0" err="1"/>
              <a:t>bimestral</a:t>
            </a:r>
            <a:r>
              <a:rPr lang="fr-FR" sz="1200" dirty="0"/>
              <a:t>)</a:t>
            </a:r>
            <a:endParaRPr lang="pt-BR" sz="1600" dirty="0"/>
          </a:p>
        </p:txBody>
      </p:sp>
      <p:sp>
        <p:nvSpPr>
          <p:cNvPr id="63" name="Seta para baixo 62"/>
          <p:cNvSpPr/>
          <p:nvPr/>
        </p:nvSpPr>
        <p:spPr>
          <a:xfrm>
            <a:off x="3050202" y="4907293"/>
            <a:ext cx="243000" cy="189000"/>
          </a:xfrm>
          <a:prstGeom prst="downArrow">
            <a:avLst/>
          </a:prstGeom>
          <a:solidFill>
            <a:srgbClr val="139CC1"/>
          </a:solidFill>
          <a:ln>
            <a:noFill/>
          </a:ln>
          <a:scene3d>
            <a:camera prst="orthographicFront">
              <a:rot lat="0" lon="0" rev="81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 dirty="0"/>
          </a:p>
        </p:txBody>
      </p:sp>
      <p:sp>
        <p:nvSpPr>
          <p:cNvPr id="64" name="Seta para baixo 63"/>
          <p:cNvSpPr/>
          <p:nvPr/>
        </p:nvSpPr>
        <p:spPr>
          <a:xfrm>
            <a:off x="4582402" y="3562792"/>
            <a:ext cx="243000" cy="189000"/>
          </a:xfrm>
          <a:prstGeom prst="downArrow">
            <a:avLst/>
          </a:prstGeom>
          <a:solidFill>
            <a:srgbClr val="108EA7"/>
          </a:solidFill>
          <a:ln>
            <a:noFill/>
          </a:ln>
          <a:scene3d>
            <a:camera prst="orthographicFront">
              <a:rot lat="0" lon="0" rev="81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65" name="Seta para baixo 64"/>
          <p:cNvSpPr/>
          <p:nvPr/>
        </p:nvSpPr>
        <p:spPr>
          <a:xfrm>
            <a:off x="6389235" y="3104731"/>
            <a:ext cx="243000" cy="189000"/>
          </a:xfrm>
          <a:prstGeom prst="downArrow">
            <a:avLst/>
          </a:prstGeom>
          <a:solidFill>
            <a:srgbClr val="9BB72E"/>
          </a:solidFill>
          <a:ln>
            <a:noFill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67" name="CaixaDeTexto 66"/>
          <p:cNvSpPr txBox="1"/>
          <p:nvPr/>
        </p:nvSpPr>
        <p:spPr>
          <a:xfrm>
            <a:off x="576324" y="1855643"/>
            <a:ext cx="744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u="sng" cap="small" dirty="0"/>
              <a:t>Atores</a:t>
            </a:r>
            <a:endParaRPr lang="pt-BR" u="sng" cap="small" dirty="0"/>
          </a:p>
        </p:txBody>
      </p:sp>
      <p:sp>
        <p:nvSpPr>
          <p:cNvPr id="68" name="CaixaDeTexto 67"/>
          <p:cNvSpPr txBox="1"/>
          <p:nvPr/>
        </p:nvSpPr>
        <p:spPr>
          <a:xfrm>
            <a:off x="2515107" y="1461303"/>
            <a:ext cx="117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Nível Operacional</a:t>
            </a:r>
          </a:p>
        </p:txBody>
      </p:sp>
      <p:sp>
        <p:nvSpPr>
          <p:cNvPr id="69" name="CaixaDeTexto 68"/>
          <p:cNvSpPr txBox="1"/>
          <p:nvPr/>
        </p:nvSpPr>
        <p:spPr>
          <a:xfrm>
            <a:off x="5011405" y="1481875"/>
            <a:ext cx="117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Nível </a:t>
            </a:r>
          </a:p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Tático</a:t>
            </a:r>
          </a:p>
        </p:txBody>
      </p:sp>
      <p:sp>
        <p:nvSpPr>
          <p:cNvPr id="70" name="CaixaDeTexto 69"/>
          <p:cNvSpPr txBox="1"/>
          <p:nvPr/>
        </p:nvSpPr>
        <p:spPr>
          <a:xfrm>
            <a:off x="6837470" y="1523475"/>
            <a:ext cx="117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Nível Estratégico</a:t>
            </a:r>
          </a:p>
        </p:txBody>
      </p:sp>
      <p:sp>
        <p:nvSpPr>
          <p:cNvPr id="71" name="CaixaDeTexto 70"/>
          <p:cNvSpPr txBox="1"/>
          <p:nvPr/>
        </p:nvSpPr>
        <p:spPr>
          <a:xfrm>
            <a:off x="148457" y="3745332"/>
            <a:ext cx="184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 err="1"/>
              <a:t>Setorialista</a:t>
            </a:r>
            <a:endParaRPr lang="pt-BR" sz="1600" cap="small" dirty="0"/>
          </a:p>
        </p:txBody>
      </p:sp>
      <p:sp>
        <p:nvSpPr>
          <p:cNvPr id="72" name="CaixaDeTexto 71"/>
          <p:cNvSpPr txBox="1"/>
          <p:nvPr/>
        </p:nvSpPr>
        <p:spPr>
          <a:xfrm>
            <a:off x="547346" y="2991912"/>
            <a:ext cx="18410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Secretário  </a:t>
            </a:r>
          </a:p>
        </p:txBody>
      </p:sp>
      <p:sp>
        <p:nvSpPr>
          <p:cNvPr id="73" name="CaixaDeTexto 72"/>
          <p:cNvSpPr txBox="1"/>
          <p:nvPr/>
        </p:nvSpPr>
        <p:spPr>
          <a:xfrm>
            <a:off x="217037" y="2255246"/>
            <a:ext cx="184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Governador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628650" y="719575"/>
            <a:ext cx="7886700" cy="1090202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b="1" dirty="0">
                <a:solidFill>
                  <a:srgbClr val="0B89A7"/>
                </a:solidFill>
              </a:rPr>
              <a:t>Monitoramento</a:t>
            </a:r>
          </a:p>
        </p:txBody>
      </p:sp>
      <p:sp>
        <p:nvSpPr>
          <p:cNvPr id="26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MODELO DE GESTÃO</a:t>
            </a:r>
          </a:p>
        </p:txBody>
      </p:sp>
      <p:cxnSp>
        <p:nvCxnSpPr>
          <p:cNvPr id="28" name="Conector reto 26"/>
          <p:cNvCxnSpPr/>
          <p:nvPr/>
        </p:nvCxnSpPr>
        <p:spPr>
          <a:xfrm>
            <a:off x="6511212" y="1496855"/>
            <a:ext cx="0" cy="45307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76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3" grpId="0" animBg="1"/>
      <p:bldP spid="64" grpId="0" animBg="1"/>
      <p:bldP spid="65" grpId="0" animBg="1"/>
      <p:bldP spid="68" grpId="0"/>
      <p:bldP spid="69" grpId="0"/>
      <p:bldP spid="7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135153" y="84222"/>
            <a:ext cx="8789906" cy="47373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OUTRAS INICIATIVAS EM OPERAÇÃO NO </a:t>
            </a:r>
          </a:p>
          <a:p>
            <a:pPr algn="l"/>
            <a:r>
              <a:rPr lang="pt-BR" sz="2800" dirty="0">
                <a:solidFill>
                  <a:srgbClr val="16965A"/>
                </a:solidFill>
              </a:rPr>
              <a:t>SE SUITE</a:t>
            </a:r>
            <a:endParaRPr lang="pt-BR" sz="1200" b="1" dirty="0">
              <a:solidFill>
                <a:srgbClr val="16965A"/>
              </a:solidFill>
            </a:endParaRPr>
          </a:p>
          <a:p>
            <a:pPr algn="l"/>
            <a:r>
              <a:rPr lang="pt-BR" sz="2800" b="1" dirty="0">
                <a:solidFill>
                  <a:srgbClr val="16965A"/>
                </a:solidFill>
              </a:rPr>
              <a:t>     </a:t>
            </a:r>
            <a:r>
              <a:rPr lang="pt-BR" b="1" dirty="0">
                <a:solidFill>
                  <a:srgbClr val="16965A"/>
                </a:solidFill>
              </a:rPr>
              <a:t>AGRAER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rgbClr val="16965A"/>
                </a:solidFill>
              </a:rPr>
              <a:t>Gerar, adaptar e transferir tecnologias de produção </a:t>
            </a:r>
            <a:r>
              <a:rPr lang="pt-BR" dirty="0">
                <a:solidFill>
                  <a:srgbClr val="16965A"/>
                </a:solidFill>
              </a:rPr>
              <a:t>(</a:t>
            </a:r>
            <a:r>
              <a:rPr lang="pt-BR" dirty="0" err="1">
                <a:solidFill>
                  <a:srgbClr val="16965A"/>
                </a:solidFill>
              </a:rPr>
              <a:t>Araquem</a:t>
            </a:r>
            <a:r>
              <a:rPr lang="pt-BR" dirty="0">
                <a:solidFill>
                  <a:srgbClr val="16965A"/>
                </a:solidFill>
              </a:rPr>
              <a:t> </a:t>
            </a:r>
            <a:r>
              <a:rPr lang="pt-BR" dirty="0" err="1">
                <a:solidFill>
                  <a:srgbClr val="16965A"/>
                </a:solidFill>
              </a:rPr>
              <a:t>Midon</a:t>
            </a:r>
            <a:r>
              <a:rPr lang="pt-BR" dirty="0">
                <a:solidFill>
                  <a:srgbClr val="16965A"/>
                </a:solidFill>
              </a:rPr>
              <a:t>)</a:t>
            </a:r>
          </a:p>
          <a:p>
            <a:pPr algn="l"/>
            <a:endParaRPr lang="pt-BR" sz="800" dirty="0">
              <a:solidFill>
                <a:srgbClr val="16965A"/>
              </a:solidFill>
            </a:endParaRPr>
          </a:p>
          <a:p>
            <a:pPr algn="l"/>
            <a:r>
              <a:rPr lang="pt-BR" dirty="0">
                <a:solidFill>
                  <a:srgbClr val="16965A"/>
                </a:solidFill>
              </a:rPr>
              <a:t>      </a:t>
            </a:r>
            <a:r>
              <a:rPr lang="pt-BR" b="1" dirty="0">
                <a:solidFill>
                  <a:srgbClr val="16965A"/>
                </a:solidFill>
              </a:rPr>
              <a:t>IMASUL</a:t>
            </a:r>
            <a:endParaRPr lang="pt-BR" dirty="0">
              <a:solidFill>
                <a:srgbClr val="16965A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rgbClr val="16965A"/>
                </a:solidFill>
              </a:rPr>
              <a:t>Formular ações para recuperação da </a:t>
            </a:r>
            <a:r>
              <a:rPr lang="pt-BR" b="1" dirty="0" err="1">
                <a:solidFill>
                  <a:srgbClr val="16965A"/>
                </a:solidFill>
              </a:rPr>
              <a:t>sub-bacia</a:t>
            </a:r>
            <a:r>
              <a:rPr lang="pt-BR" b="1" dirty="0">
                <a:solidFill>
                  <a:srgbClr val="16965A"/>
                </a:solidFill>
              </a:rPr>
              <a:t> do rio Taquari </a:t>
            </a:r>
            <a:r>
              <a:rPr lang="pt-BR" dirty="0">
                <a:solidFill>
                  <a:srgbClr val="16965A"/>
                </a:solidFill>
              </a:rPr>
              <a:t>(Osvaldo R. dos Santos)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rgbClr val="16965A"/>
                </a:solidFill>
              </a:rPr>
              <a:t>Normatizar os procedimentos para a Compensação de Reserva Legal em Unidades de Conservação </a:t>
            </a:r>
            <a:r>
              <a:rPr lang="pt-BR" dirty="0">
                <a:solidFill>
                  <a:srgbClr val="16965A"/>
                </a:solidFill>
              </a:rPr>
              <a:t>(Thais Barbosa)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pt-BR" dirty="0">
              <a:solidFill>
                <a:srgbClr val="16965A"/>
              </a:solidFill>
            </a:endParaRPr>
          </a:p>
          <a:p>
            <a:pPr algn="l"/>
            <a:r>
              <a:rPr lang="pt-BR" dirty="0">
                <a:solidFill>
                  <a:srgbClr val="16965A"/>
                </a:solidFill>
              </a:rPr>
              <a:t>      </a:t>
            </a:r>
            <a:r>
              <a:rPr lang="pt-BR" b="1" dirty="0">
                <a:solidFill>
                  <a:srgbClr val="16965A"/>
                </a:solidFill>
              </a:rPr>
              <a:t>SUCTUR</a:t>
            </a:r>
            <a:endParaRPr lang="pt-BR" dirty="0">
              <a:solidFill>
                <a:srgbClr val="16965A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rgbClr val="16965A"/>
                </a:solidFill>
              </a:rPr>
              <a:t>Atrair recursos através de cooperação técnica internacional </a:t>
            </a:r>
            <a:r>
              <a:rPr lang="pt-BR" dirty="0">
                <a:solidFill>
                  <a:srgbClr val="16965A"/>
                </a:solidFill>
              </a:rPr>
              <a:t>(Luciano Rodrigues)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pt-BR" sz="2800" dirty="0">
              <a:solidFill>
                <a:srgbClr val="1696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7940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61137" y="3046470"/>
            <a:ext cx="9021726" cy="765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000" b="1" dirty="0">
                <a:solidFill>
                  <a:srgbClr val="16965A"/>
                </a:solidFill>
              </a:rPr>
              <a:t>Obrigado</a:t>
            </a:r>
            <a:endParaRPr lang="pt-BR" sz="2800" b="1" dirty="0">
              <a:solidFill>
                <a:srgbClr val="1696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2941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122274" y="283567"/>
            <a:ext cx="9021726" cy="765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ENCAMINHAMENTOS</a:t>
            </a:r>
          </a:p>
          <a:p>
            <a:pPr algn="l"/>
            <a:r>
              <a:rPr lang="pt-BR" sz="2000" dirty="0">
                <a:solidFill>
                  <a:srgbClr val="16965A"/>
                </a:solidFill>
              </a:rPr>
              <a:t>Serão retomados na próxima reunião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/>
          </p:nvPr>
        </p:nvGraphicFramePr>
        <p:xfrm>
          <a:off x="265044" y="1397000"/>
          <a:ext cx="8600660" cy="3337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101008">
                  <a:extLst>
                    <a:ext uri="{9D8B030D-6E8A-4147-A177-3AD203B41FA5}">
                      <a16:colId xmlns:a16="http://schemas.microsoft.com/office/drawing/2014/main" val="3491192356"/>
                    </a:ext>
                  </a:extLst>
                </a:gridCol>
                <a:gridCol w="2491409">
                  <a:extLst>
                    <a:ext uri="{9D8B030D-6E8A-4147-A177-3AD203B41FA5}">
                      <a16:colId xmlns:a16="http://schemas.microsoft.com/office/drawing/2014/main" val="2135648573"/>
                    </a:ext>
                  </a:extLst>
                </a:gridCol>
                <a:gridCol w="1855304">
                  <a:extLst>
                    <a:ext uri="{9D8B030D-6E8A-4147-A177-3AD203B41FA5}">
                      <a16:colId xmlns:a16="http://schemas.microsoft.com/office/drawing/2014/main" val="4263196724"/>
                    </a:ext>
                  </a:extLst>
                </a:gridCol>
                <a:gridCol w="1152939">
                  <a:extLst>
                    <a:ext uri="{9D8B030D-6E8A-4147-A177-3AD203B41FA5}">
                      <a16:colId xmlns:a16="http://schemas.microsoft.com/office/drawing/2014/main" val="1873379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ENCAMINHAMENTO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INICIATIVA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RESPONSÁVEL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PRAZO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941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663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7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580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435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5681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809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568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28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8147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FEEDBACK DA ÚLTIMA REUNIÃO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70AD47"/>
                </a:solidFill>
              </a:rPr>
              <a:t>AGRAER e Banco do Brasil avaliam novas ações : </a:t>
            </a:r>
            <a:r>
              <a:rPr lang="pt-BR" dirty="0">
                <a:solidFill>
                  <a:srgbClr val="70AD47"/>
                </a:solidFill>
                <a:hlinkClick r:id="rId2"/>
              </a:rPr>
              <a:t>http://www.semagro.ms.gov.br/agraer-e-banco-do-brasil-avaliam-novas-acoes-em-beneficio-da-agricultura-familiar-no-pronaf/</a:t>
            </a:r>
            <a:endParaRPr lang="pt-BR" dirty="0">
              <a:solidFill>
                <a:srgbClr val="70AD47"/>
              </a:solidFill>
            </a:endParaRPr>
          </a:p>
          <a:p>
            <a:endParaRPr lang="pt-BR" dirty="0">
              <a:solidFill>
                <a:srgbClr val="70AD47"/>
              </a:solidFill>
            </a:endParaRPr>
          </a:p>
          <a:p>
            <a:r>
              <a:rPr lang="pt-BR" dirty="0">
                <a:solidFill>
                  <a:srgbClr val="70AD47"/>
                </a:solidFill>
              </a:rPr>
              <a:t>Maiores possibilidades de financiamentos aos agricultores familiares, a juros baixos</a:t>
            </a:r>
          </a:p>
          <a:p>
            <a:endParaRPr lang="pt-BR" dirty="0">
              <a:solidFill>
                <a:srgbClr val="70AD47"/>
              </a:solidFill>
            </a:endParaRPr>
          </a:p>
          <a:p>
            <a:r>
              <a:rPr lang="pt-BR" dirty="0">
                <a:solidFill>
                  <a:srgbClr val="70AD47"/>
                </a:solidFill>
              </a:rPr>
              <a:t>Ideia de criar o Pronaf Digital</a:t>
            </a:r>
          </a:p>
        </p:txBody>
      </p:sp>
    </p:spTree>
    <p:extLst>
      <p:ext uri="{BB962C8B-B14F-4D97-AF65-F5344CB8AC3E}">
        <p14:creationId xmlns:p14="http://schemas.microsoft.com/office/powerpoint/2010/main" val="2713740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3190" y="1291701"/>
            <a:ext cx="9011153" cy="1077218"/>
            <a:chOff x="-71406" y="1165573"/>
            <a:chExt cx="9011153" cy="1077218"/>
          </a:xfrm>
        </p:grpSpPr>
        <p:sp>
          <p:nvSpPr>
            <p:cNvPr id="5" name="TextBox 4"/>
            <p:cNvSpPr txBox="1"/>
            <p:nvPr/>
          </p:nvSpPr>
          <p:spPr>
            <a:xfrm>
              <a:off x="-71406" y="1288684"/>
              <a:ext cx="24070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EM PREENCHIMENTO NO SISTEMA</a:t>
              </a:r>
            </a:p>
            <a:p>
              <a:pPr algn="ctr"/>
              <a:r>
                <a:rPr lang="pt-BR" sz="1600" dirty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(Gerente da iniciativa)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05707" y="1411795"/>
              <a:ext cx="18024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EM ANÁLISE</a:t>
              </a:r>
            </a:p>
            <a:p>
              <a:pPr algn="ctr"/>
              <a:r>
                <a:rPr lang="pt-BR" sz="1600" b="1" dirty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(</a:t>
              </a:r>
              <a:r>
                <a:rPr lang="pt-BR" sz="1600" dirty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SEGOV)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497803" y="1165573"/>
              <a:ext cx="20559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EM OPERAÇÃO NO SISTEMA</a:t>
              </a:r>
            </a:p>
            <a:p>
              <a:pPr algn="ctr"/>
              <a:r>
                <a:rPr lang="pt-BR" sz="1600" dirty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(Equipe da iniciativa)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853920" y="1411795"/>
              <a:ext cx="20858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pt-BR"/>
              </a:defPPr>
              <a:lvl1pPr>
                <a:defRPr sz="2000" b="1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defRPr>
              </a:lvl1pPr>
            </a:lstStyle>
            <a:p>
              <a:pPr algn="ctr"/>
              <a:r>
                <a:rPr lang="pt-BR" sz="1600" dirty="0">
                  <a:solidFill>
                    <a:srgbClr val="70AD47"/>
                  </a:solidFill>
                </a:rPr>
                <a:t>ENCERRAMENTO</a:t>
              </a:r>
            </a:p>
            <a:p>
              <a:pPr algn="ctr"/>
              <a:r>
                <a:rPr lang="pt-BR" sz="1600" b="0" dirty="0">
                  <a:solidFill>
                    <a:srgbClr val="70AD47"/>
                  </a:solidFill>
                </a:rPr>
                <a:t>(Equipe da iniciativa)</a:t>
              </a:r>
            </a:p>
          </p:txBody>
        </p:sp>
        <p:sp>
          <p:nvSpPr>
            <p:cNvPr id="10" name="Chevron 9"/>
            <p:cNvSpPr/>
            <p:nvPr/>
          </p:nvSpPr>
          <p:spPr>
            <a:xfrm>
              <a:off x="2262367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4254463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13" name="Chevron 12"/>
            <p:cNvSpPr/>
            <p:nvPr/>
          </p:nvSpPr>
          <p:spPr>
            <a:xfrm>
              <a:off x="6543555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</p:grpSp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</a:p>
        </p:txBody>
      </p:sp>
    </p:spTree>
    <p:extLst>
      <p:ext uri="{BB962C8B-B14F-4D97-AF65-F5344CB8AC3E}">
        <p14:creationId xmlns:p14="http://schemas.microsoft.com/office/powerpoint/2010/main" val="1122236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23190" y="1291701"/>
            <a:ext cx="9011153" cy="1077218"/>
            <a:chOff x="-71406" y="1165573"/>
            <a:chExt cx="9011153" cy="1077218"/>
          </a:xfrm>
        </p:grpSpPr>
        <p:sp>
          <p:nvSpPr>
            <p:cNvPr id="33" name="TextBox 32"/>
            <p:cNvSpPr txBox="1"/>
            <p:nvPr/>
          </p:nvSpPr>
          <p:spPr>
            <a:xfrm>
              <a:off x="-71406" y="1288684"/>
              <a:ext cx="24070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EM PREENCHIMENTO NO SISTEMA</a:t>
              </a:r>
            </a:p>
            <a:p>
              <a:pPr algn="ctr"/>
              <a:r>
                <a:rPr lang="pt-BR" sz="1600" dirty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(Gerente da iniciativa)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505707" y="1411795"/>
              <a:ext cx="18024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EM ANÁLISE</a:t>
              </a:r>
            </a:p>
            <a:p>
              <a:pPr algn="ctr"/>
              <a:r>
                <a:rPr lang="pt-BR" sz="1600" b="1" dirty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(</a:t>
              </a:r>
              <a:r>
                <a:rPr lang="pt-BR" sz="1600" dirty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SEGOV)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497803" y="1165573"/>
              <a:ext cx="20559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EM OPERAÇÃO NO SISTEMA</a:t>
              </a:r>
            </a:p>
            <a:p>
              <a:pPr algn="ctr"/>
              <a:r>
                <a:rPr lang="pt-BR" sz="1600" dirty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(Equipe da iniciativa)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853920" y="1411795"/>
              <a:ext cx="20858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pt-BR"/>
              </a:defPPr>
              <a:lvl1pPr>
                <a:defRPr sz="2000" b="1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defRPr>
              </a:lvl1pPr>
            </a:lstStyle>
            <a:p>
              <a:pPr algn="ctr"/>
              <a:r>
                <a:rPr lang="pt-BR" sz="1600" dirty="0">
                  <a:solidFill>
                    <a:srgbClr val="70AD47"/>
                  </a:solidFill>
                </a:rPr>
                <a:t>ENCERRAMENTO</a:t>
              </a:r>
            </a:p>
            <a:p>
              <a:pPr algn="ctr"/>
              <a:r>
                <a:rPr lang="pt-BR" sz="1600" b="0" dirty="0">
                  <a:solidFill>
                    <a:srgbClr val="70AD47"/>
                  </a:solidFill>
                </a:rPr>
                <a:t>(Equipe da iniciativa)</a:t>
              </a:r>
            </a:p>
          </p:txBody>
        </p:sp>
        <p:sp>
          <p:nvSpPr>
            <p:cNvPr id="37" name="Chevron 36"/>
            <p:cNvSpPr/>
            <p:nvPr/>
          </p:nvSpPr>
          <p:spPr>
            <a:xfrm>
              <a:off x="2262367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8" name="Chevron 37"/>
            <p:cNvSpPr/>
            <p:nvPr/>
          </p:nvSpPr>
          <p:spPr>
            <a:xfrm>
              <a:off x="4254463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9" name="Chevron 38"/>
            <p:cNvSpPr/>
            <p:nvPr/>
          </p:nvSpPr>
          <p:spPr>
            <a:xfrm>
              <a:off x="6543555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</p:grpSp>
      <p:graphicFrame>
        <p:nvGraphicFramePr>
          <p:cNvPr id="13" name="Gráfico 6"/>
          <p:cNvGraphicFramePr/>
          <p:nvPr>
            <p:extLst>
              <p:ext uri="{D42A27DB-BD31-4B8C-83A1-F6EECF244321}">
                <p14:modId xmlns:p14="http://schemas.microsoft.com/office/powerpoint/2010/main" val="1158960111"/>
              </p:ext>
            </p:extLst>
          </p:nvPr>
        </p:nvGraphicFramePr>
        <p:xfrm>
          <a:off x="1871383" y="2193057"/>
          <a:ext cx="5401235" cy="4246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0959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PRINCIPAIS DIFICULDADES PARA CADASTRO NO SISTEMA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fontScale="77500" lnSpcReduction="20000"/>
          </a:bodyPr>
          <a:lstStyle/>
          <a:p>
            <a:r>
              <a:rPr lang="pt-BR" dirty="0">
                <a:solidFill>
                  <a:srgbClr val="70AD47"/>
                </a:solidFill>
              </a:rPr>
              <a:t>Sistema SE </a:t>
            </a:r>
            <a:r>
              <a:rPr lang="pt-BR" dirty="0" err="1">
                <a:solidFill>
                  <a:srgbClr val="70AD47"/>
                </a:solidFill>
              </a:rPr>
              <a:t>Suite</a:t>
            </a:r>
            <a:r>
              <a:rPr lang="pt-BR" dirty="0">
                <a:solidFill>
                  <a:srgbClr val="70AD47"/>
                </a:solidFill>
              </a:rPr>
              <a:t> instável</a:t>
            </a:r>
          </a:p>
          <a:p>
            <a:endParaRPr lang="pt-BR" dirty="0">
              <a:solidFill>
                <a:srgbClr val="70AD47"/>
              </a:solidFill>
            </a:endParaRPr>
          </a:p>
          <a:p>
            <a:r>
              <a:rPr lang="pt-BR" dirty="0">
                <a:solidFill>
                  <a:srgbClr val="70AD47"/>
                </a:solidFill>
              </a:rPr>
              <a:t>Disponibilidade da equipe SGE para auxílio</a:t>
            </a:r>
          </a:p>
          <a:p>
            <a:endParaRPr lang="pt-BR" dirty="0">
              <a:solidFill>
                <a:srgbClr val="70AD47"/>
              </a:solidFill>
            </a:endParaRPr>
          </a:p>
          <a:p>
            <a:r>
              <a:rPr lang="pt-BR" dirty="0">
                <a:solidFill>
                  <a:srgbClr val="70AD47"/>
                </a:solidFill>
              </a:rPr>
              <a:t>Dificuldade de coleta de informações por parte dos gerentes (financeiro, obras, tecnologia, </a:t>
            </a:r>
            <a:r>
              <a:rPr lang="pt-BR" dirty="0" err="1">
                <a:solidFill>
                  <a:srgbClr val="70AD47"/>
                </a:solidFill>
              </a:rPr>
              <a:t>etc</a:t>
            </a:r>
            <a:r>
              <a:rPr lang="pt-BR" dirty="0">
                <a:solidFill>
                  <a:srgbClr val="70AD47"/>
                </a:solidFill>
              </a:rPr>
              <a:t>)</a:t>
            </a:r>
          </a:p>
          <a:p>
            <a:endParaRPr lang="pt-BR" dirty="0">
              <a:solidFill>
                <a:srgbClr val="70AD47"/>
              </a:solidFill>
            </a:endParaRPr>
          </a:p>
          <a:p>
            <a:r>
              <a:rPr lang="pt-BR" dirty="0">
                <a:solidFill>
                  <a:srgbClr val="70AD47"/>
                </a:solidFill>
              </a:rPr>
              <a:t>Complexidade do preenchimento (principalmente projetos) no sistema, dado o tempo para reunião de feedback</a:t>
            </a:r>
          </a:p>
          <a:p>
            <a:endParaRPr lang="pt-BR" dirty="0">
              <a:solidFill>
                <a:srgbClr val="70AD47"/>
              </a:solidFill>
            </a:endParaRPr>
          </a:p>
          <a:p>
            <a:r>
              <a:rPr lang="pt-BR" dirty="0">
                <a:solidFill>
                  <a:srgbClr val="70AD47"/>
                </a:solidFill>
              </a:rPr>
              <a:t>Ponto de atenção: licenças temporárias para </a:t>
            </a:r>
            <a:r>
              <a:rPr lang="pt-BR" b="1" dirty="0">
                <a:solidFill>
                  <a:srgbClr val="70AD47"/>
                </a:solidFill>
              </a:rPr>
              <a:t>planejamento</a:t>
            </a:r>
            <a:r>
              <a:rPr lang="pt-BR" dirty="0">
                <a:solidFill>
                  <a:srgbClr val="70AD47"/>
                </a:solidFill>
              </a:rPr>
              <a:t> vão até final de julho</a:t>
            </a:r>
          </a:p>
        </p:txBody>
      </p:sp>
    </p:spTree>
    <p:extLst>
      <p:ext uri="{BB962C8B-B14F-4D97-AF65-F5344CB8AC3E}">
        <p14:creationId xmlns:p14="http://schemas.microsoft.com/office/powerpoint/2010/main" val="123784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706775" y="2711620"/>
            <a:ext cx="5160134" cy="3700174"/>
          </a:xfrm>
        </p:spPr>
        <p:txBody>
          <a:bodyPr>
            <a:normAutofit lnSpcReduction="10000"/>
          </a:bodyPr>
          <a:lstStyle/>
          <a:p>
            <a:r>
              <a:rPr lang="pt-BR" sz="2200" b="1" dirty="0">
                <a:solidFill>
                  <a:srgbClr val="8FAADC"/>
                </a:solidFill>
              </a:rPr>
              <a:t>Consolidar a implementação da REDESIM </a:t>
            </a:r>
            <a:r>
              <a:rPr lang="pt-BR" sz="2200" dirty="0">
                <a:solidFill>
                  <a:srgbClr val="8FAADC"/>
                </a:solidFill>
              </a:rPr>
              <a:t>(Márcio do Valle)</a:t>
            </a:r>
          </a:p>
          <a:p>
            <a:r>
              <a:rPr lang="pt-BR" sz="2200" b="1" dirty="0">
                <a:solidFill>
                  <a:srgbClr val="8FAADC"/>
                </a:solidFill>
              </a:rPr>
              <a:t>Elaborar mapas de legendas preliminares de classificação dos solos de Zoneamento Agroecológico (ZAE) </a:t>
            </a:r>
            <a:r>
              <a:rPr lang="pt-BR" sz="2200" dirty="0">
                <a:solidFill>
                  <a:srgbClr val="8FAADC"/>
                </a:solidFill>
              </a:rPr>
              <a:t>(Carlos Henrique Lopes)</a:t>
            </a:r>
          </a:p>
          <a:p>
            <a:r>
              <a:rPr lang="pt-BR" sz="2200" b="1" dirty="0">
                <a:solidFill>
                  <a:srgbClr val="8FAADC"/>
                </a:solidFill>
              </a:rPr>
              <a:t>Implantar estações meteorológicas </a:t>
            </a:r>
            <a:r>
              <a:rPr lang="pt-BR" sz="2200" dirty="0">
                <a:solidFill>
                  <a:srgbClr val="8FAADC"/>
                </a:solidFill>
              </a:rPr>
              <a:t>(Carlos Henrique Lopes)</a:t>
            </a:r>
          </a:p>
          <a:p>
            <a:r>
              <a:rPr lang="pt-BR" sz="2200" b="1" dirty="0">
                <a:solidFill>
                  <a:srgbClr val="8FAADC"/>
                </a:solidFill>
              </a:rPr>
              <a:t>Implantar instrumentos de gestão de resíduos sólidos </a:t>
            </a:r>
            <a:r>
              <a:rPr lang="pt-BR" sz="2200" dirty="0">
                <a:solidFill>
                  <a:srgbClr val="8FAADC"/>
                </a:solidFill>
              </a:rPr>
              <a:t>(Eliane Barros)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23190" y="1291701"/>
            <a:ext cx="9011153" cy="1077218"/>
            <a:chOff x="-71406" y="1165573"/>
            <a:chExt cx="9011153" cy="1077218"/>
          </a:xfrm>
        </p:grpSpPr>
        <p:sp>
          <p:nvSpPr>
            <p:cNvPr id="29" name="TextBox 28"/>
            <p:cNvSpPr txBox="1"/>
            <p:nvPr/>
          </p:nvSpPr>
          <p:spPr>
            <a:xfrm>
              <a:off x="-71406" y="1288684"/>
              <a:ext cx="24070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EM PREENCHIMENTO NO SISTEMA</a:t>
              </a:r>
            </a:p>
            <a:p>
              <a:pPr algn="ctr"/>
              <a:r>
                <a:rPr lang="pt-BR" sz="1600" dirty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(Gerente da iniciativa)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505707" y="1411795"/>
              <a:ext cx="18024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EM ANÁLISE</a:t>
              </a:r>
            </a:p>
            <a:p>
              <a:pPr algn="ctr"/>
              <a:r>
                <a:rPr lang="pt-BR" sz="1600" b="1" dirty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(</a:t>
              </a:r>
              <a:r>
                <a:rPr lang="pt-BR" sz="1600" dirty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SEGOV)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497803" y="1165573"/>
              <a:ext cx="20559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EM OPERAÇÃO NO SISTEMA</a:t>
              </a:r>
            </a:p>
            <a:p>
              <a:pPr algn="ctr"/>
              <a:r>
                <a:rPr lang="pt-BR" sz="1600" dirty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(Equipe da iniciativa)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853920" y="1411795"/>
              <a:ext cx="20858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pt-BR"/>
              </a:defPPr>
              <a:lvl1pPr>
                <a:defRPr sz="2000" b="1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defRPr>
              </a:lvl1pPr>
            </a:lstStyle>
            <a:p>
              <a:pPr algn="ctr"/>
              <a:r>
                <a:rPr lang="pt-BR" sz="1600" dirty="0">
                  <a:solidFill>
                    <a:srgbClr val="70AD47"/>
                  </a:solidFill>
                </a:rPr>
                <a:t>ENCERRAMENTO</a:t>
              </a:r>
            </a:p>
            <a:p>
              <a:pPr algn="ctr"/>
              <a:r>
                <a:rPr lang="pt-BR" sz="1600" b="0" dirty="0">
                  <a:solidFill>
                    <a:srgbClr val="70AD47"/>
                  </a:solidFill>
                </a:rPr>
                <a:t>(Equipe da iniciativa)</a:t>
              </a:r>
            </a:p>
          </p:txBody>
        </p:sp>
        <p:sp>
          <p:nvSpPr>
            <p:cNvPr id="33" name="Chevron 32"/>
            <p:cNvSpPr/>
            <p:nvPr/>
          </p:nvSpPr>
          <p:spPr>
            <a:xfrm>
              <a:off x="2262367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4" name="Chevron 33"/>
            <p:cNvSpPr/>
            <p:nvPr/>
          </p:nvSpPr>
          <p:spPr>
            <a:xfrm>
              <a:off x="4254463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5" name="Chevron 34"/>
            <p:cNvSpPr/>
            <p:nvPr/>
          </p:nvSpPr>
          <p:spPr>
            <a:xfrm>
              <a:off x="6543555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</p:grpSp>
      <p:graphicFrame>
        <p:nvGraphicFramePr>
          <p:cNvPr id="13" name="Gráfico 6"/>
          <p:cNvGraphicFramePr/>
          <p:nvPr>
            <p:extLst>
              <p:ext uri="{D42A27DB-BD31-4B8C-83A1-F6EECF244321}">
                <p14:modId xmlns:p14="http://schemas.microsoft.com/office/powerpoint/2010/main" val="1858637838"/>
              </p:ext>
            </p:extLst>
          </p:nvPr>
        </p:nvGraphicFramePr>
        <p:xfrm>
          <a:off x="-694761" y="2193057"/>
          <a:ext cx="5401235" cy="4246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5627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706775" y="2711620"/>
            <a:ext cx="5160134" cy="3700174"/>
          </a:xfrm>
        </p:spPr>
        <p:txBody>
          <a:bodyPr>
            <a:normAutofit lnSpcReduction="10000"/>
          </a:bodyPr>
          <a:lstStyle/>
          <a:p>
            <a:r>
              <a:rPr lang="pt-BR" sz="2200" b="1" dirty="0">
                <a:solidFill>
                  <a:srgbClr val="8FAADC"/>
                </a:solidFill>
              </a:rPr>
              <a:t>Incrementar o número de indústrias aderidas ao SISBI-POA </a:t>
            </a:r>
            <a:r>
              <a:rPr lang="pt-BR" sz="2200" dirty="0">
                <a:solidFill>
                  <a:srgbClr val="8FAADC"/>
                </a:solidFill>
              </a:rPr>
              <a:t>(Cristiane </a:t>
            </a:r>
            <a:r>
              <a:rPr lang="pt-BR" sz="2200" dirty="0" err="1">
                <a:solidFill>
                  <a:srgbClr val="8FAADC"/>
                </a:solidFill>
              </a:rPr>
              <a:t>Petrucci</a:t>
            </a:r>
            <a:r>
              <a:rPr lang="pt-BR" sz="2200" dirty="0">
                <a:solidFill>
                  <a:srgbClr val="8FAADC"/>
                </a:solidFill>
              </a:rPr>
              <a:t>)</a:t>
            </a:r>
          </a:p>
          <a:p>
            <a:r>
              <a:rPr lang="pt-BR" sz="2200" b="1" dirty="0">
                <a:solidFill>
                  <a:srgbClr val="8FAADC"/>
                </a:solidFill>
              </a:rPr>
              <a:t>Modernizar e ampliar o portfólio dos serviços digitais </a:t>
            </a:r>
            <a:r>
              <a:rPr lang="pt-BR" sz="2200" dirty="0">
                <a:solidFill>
                  <a:srgbClr val="8FAADC"/>
                </a:solidFill>
              </a:rPr>
              <a:t>(Roberto Bueno)</a:t>
            </a:r>
          </a:p>
          <a:p>
            <a:r>
              <a:rPr lang="pt-BR" sz="2200" b="1" dirty="0">
                <a:solidFill>
                  <a:srgbClr val="8FAADC"/>
                </a:solidFill>
              </a:rPr>
              <a:t>Modernizar os processos produtivos dos agricultores familiares </a:t>
            </a:r>
            <a:r>
              <a:rPr lang="pt-BR" sz="2200" dirty="0">
                <a:solidFill>
                  <a:srgbClr val="8FAADC"/>
                </a:solidFill>
              </a:rPr>
              <a:t>(Jovelina Maria)</a:t>
            </a:r>
          </a:p>
          <a:p>
            <a:r>
              <a:rPr lang="pt-BR" sz="2200" b="1" dirty="0">
                <a:solidFill>
                  <a:srgbClr val="8FAADC"/>
                </a:solidFill>
              </a:rPr>
              <a:t>Ampliar o acesso do produtor de agricultura familiar a mercados</a:t>
            </a:r>
            <a:r>
              <a:rPr lang="pt-BR" sz="2200" dirty="0">
                <a:solidFill>
                  <a:srgbClr val="8FAADC"/>
                </a:solidFill>
              </a:rPr>
              <a:t> (Gisele Farias)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23190" y="1291701"/>
            <a:ext cx="9011153" cy="1077218"/>
            <a:chOff x="-71406" y="1165573"/>
            <a:chExt cx="9011153" cy="1077218"/>
          </a:xfrm>
        </p:grpSpPr>
        <p:sp>
          <p:nvSpPr>
            <p:cNvPr id="29" name="TextBox 28"/>
            <p:cNvSpPr txBox="1"/>
            <p:nvPr/>
          </p:nvSpPr>
          <p:spPr>
            <a:xfrm>
              <a:off x="-71406" y="1288684"/>
              <a:ext cx="24070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EM PREENCHIMENTO NO SISTEMA</a:t>
              </a:r>
            </a:p>
            <a:p>
              <a:pPr algn="ctr"/>
              <a:r>
                <a:rPr lang="pt-BR" sz="1600" dirty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(Gerente da iniciativa)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505707" y="1411795"/>
              <a:ext cx="18024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EM ANÁLISE</a:t>
              </a:r>
            </a:p>
            <a:p>
              <a:pPr algn="ctr"/>
              <a:r>
                <a:rPr lang="pt-BR" sz="1600" b="1" dirty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(</a:t>
              </a:r>
              <a:r>
                <a:rPr lang="pt-BR" sz="1600" dirty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SEGOV)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497803" y="1165573"/>
              <a:ext cx="20559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EM OPERAÇÃO NO SISTEMA</a:t>
              </a:r>
            </a:p>
            <a:p>
              <a:pPr algn="ctr"/>
              <a:r>
                <a:rPr lang="pt-BR" sz="1600" dirty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(Equipe da iniciativa)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853920" y="1411795"/>
              <a:ext cx="20858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pt-BR"/>
              </a:defPPr>
              <a:lvl1pPr>
                <a:defRPr sz="2000" b="1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defRPr>
              </a:lvl1pPr>
            </a:lstStyle>
            <a:p>
              <a:pPr algn="ctr"/>
              <a:r>
                <a:rPr lang="pt-BR" sz="1600" dirty="0">
                  <a:solidFill>
                    <a:srgbClr val="70AD47"/>
                  </a:solidFill>
                </a:rPr>
                <a:t>ENCERRAMENTO</a:t>
              </a:r>
            </a:p>
            <a:p>
              <a:pPr algn="ctr"/>
              <a:r>
                <a:rPr lang="pt-BR" sz="1600" b="0" dirty="0">
                  <a:solidFill>
                    <a:srgbClr val="70AD47"/>
                  </a:solidFill>
                </a:rPr>
                <a:t>(Equipe da iniciativa)</a:t>
              </a:r>
            </a:p>
          </p:txBody>
        </p:sp>
        <p:sp>
          <p:nvSpPr>
            <p:cNvPr id="33" name="Chevron 32"/>
            <p:cNvSpPr/>
            <p:nvPr/>
          </p:nvSpPr>
          <p:spPr>
            <a:xfrm>
              <a:off x="2262367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4" name="Chevron 33"/>
            <p:cNvSpPr/>
            <p:nvPr/>
          </p:nvSpPr>
          <p:spPr>
            <a:xfrm>
              <a:off x="4254463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5" name="Chevron 34"/>
            <p:cNvSpPr/>
            <p:nvPr/>
          </p:nvSpPr>
          <p:spPr>
            <a:xfrm>
              <a:off x="6543555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</p:grpSp>
      <p:graphicFrame>
        <p:nvGraphicFramePr>
          <p:cNvPr id="13" name="Gráfico 6"/>
          <p:cNvGraphicFramePr/>
          <p:nvPr>
            <p:extLst>
              <p:ext uri="{D42A27DB-BD31-4B8C-83A1-F6EECF244321}">
                <p14:modId xmlns:p14="http://schemas.microsoft.com/office/powerpoint/2010/main" val="502618715"/>
              </p:ext>
            </p:extLst>
          </p:nvPr>
        </p:nvGraphicFramePr>
        <p:xfrm>
          <a:off x="-694761" y="2193057"/>
          <a:ext cx="5401235" cy="4246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83107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326179BDCA6A94C94D2AA96B1637D34" ma:contentTypeVersion="0" ma:contentTypeDescription="Crie um novo documento." ma:contentTypeScope="" ma:versionID="f6957231c9edb31f9264ec1623bd91b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cb358bd3c4937f8c29cf3e1e721863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F42D0F-BDC5-4594-8D40-FA9008A5E5C9}"/>
</file>

<file path=customXml/itemProps2.xml><?xml version="1.0" encoding="utf-8"?>
<ds:datastoreItem xmlns:ds="http://schemas.openxmlformats.org/officeDocument/2006/customXml" ds:itemID="{FCE941A3-E1FF-4F61-B48E-9E18BC761463}"/>
</file>

<file path=customXml/itemProps3.xml><?xml version="1.0" encoding="utf-8"?>
<ds:datastoreItem xmlns:ds="http://schemas.openxmlformats.org/officeDocument/2006/customXml" ds:itemID="{FE595C39-24EE-4BD2-94ED-D5101CDA601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2418</TotalTime>
  <Words>1209</Words>
  <Application>Microsoft Office PowerPoint</Application>
  <PresentationFormat>Apresentação na tela (4:3)</PresentationFormat>
  <Paragraphs>284</Paragraphs>
  <Slides>32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6" baseType="lpstr">
      <vt:lpstr>Arial</vt:lpstr>
      <vt:lpstr>Calibri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Breno Resende Coelho</dc:creator>
  <cp:lastModifiedBy>Vitor Moneo</cp:lastModifiedBy>
  <cp:revision>238</cp:revision>
  <cp:lastPrinted>2017-01-17T20:27:33Z</cp:lastPrinted>
  <dcterms:created xsi:type="dcterms:W3CDTF">2016-11-23T18:16:06Z</dcterms:created>
  <dcterms:modified xsi:type="dcterms:W3CDTF">2017-06-29T12:11:31Z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0x0101006326179BDCA6A94C94D2AA96B1637D34</vt:lpwstr>
  </property>
</Properties>
</file>