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25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4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6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olors1.xml" ContentType="application/vnd.ms-office.chartcolorstyle+xml"/>
  <Override PartName="/ppt/charts/style1.xml" ContentType="application/vnd.ms-office.chartstyle+xml"/>
  <Override PartName="/ppt/theme/theme1.xml" ContentType="application/vnd.openxmlformats-officedocument.them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Masters/notesMaster1.xml" ContentType="application/vnd.openxmlformats-officedocument.presentationml.notesMaster+xml"/>
  <Override PartName="/ppt/charts/chart3.xml" ContentType="application/vnd.openxmlformats-officedocument.drawingml.chart+xml"/>
  <Override PartName="/ppt/charts/colors3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olors5.xml" ContentType="application/vnd.ms-office.chartcolorstyle+xml"/>
  <Override PartName="/ppt/charts/style5.xml" ContentType="application/vnd.ms-office.chartstyle+xml"/>
  <Override PartName="/ppt/charts/chart4.xml" ContentType="application/vnd.openxmlformats-officedocument.drawingml.chart+xml"/>
  <Override PartName="/ppt/charts/style3.xml" ContentType="application/vnd.ms-office.chartstyle+xml"/>
  <Override PartName="/ppt/charts/style4.xml" ContentType="application/vnd.ms-office.chartstyle+xml"/>
  <Override PartName="/ppt/charts/chart5.xml" ContentType="application/vnd.openxmlformats-officedocument.drawingml.chart+xml"/>
  <Override PartName="/ppt/charts/colors4.xml" ContentType="application/vnd.ms-office.chartcolorstyl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9" r:id="rId2"/>
    <p:sldId id="305" r:id="rId3"/>
    <p:sldId id="307" r:id="rId4"/>
    <p:sldId id="323" r:id="rId5"/>
    <p:sldId id="314" r:id="rId6"/>
    <p:sldId id="327" r:id="rId7"/>
    <p:sldId id="328" r:id="rId8"/>
    <p:sldId id="330" r:id="rId9"/>
    <p:sldId id="333" r:id="rId10"/>
    <p:sldId id="332" r:id="rId11"/>
    <p:sldId id="329" r:id="rId12"/>
    <p:sldId id="334" r:id="rId13"/>
    <p:sldId id="335" r:id="rId14"/>
    <p:sldId id="336" r:id="rId15"/>
    <p:sldId id="337" r:id="rId16"/>
    <p:sldId id="338" r:id="rId17"/>
    <p:sldId id="340" r:id="rId18"/>
    <p:sldId id="339" r:id="rId19"/>
    <p:sldId id="341" r:id="rId20"/>
    <p:sldId id="343" r:id="rId21"/>
    <p:sldId id="342" r:id="rId22"/>
    <p:sldId id="344" r:id="rId23"/>
    <p:sldId id="345" r:id="rId24"/>
    <p:sldId id="347" r:id="rId25"/>
    <p:sldId id="346" r:id="rId26"/>
    <p:sldId id="331" r:id="rId27"/>
  </p:sldIdLst>
  <p:sldSz cx="9144000" cy="6858000" type="screen4x3"/>
  <p:notesSz cx="6735763" cy="98663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AADC"/>
    <a:srgbClr val="E5C55E"/>
    <a:srgbClr val="70AD47"/>
    <a:srgbClr val="FDD966"/>
    <a:srgbClr val="DF6715"/>
    <a:srgbClr val="174489"/>
    <a:srgbClr val="FF37FF"/>
    <a:srgbClr val="FFF101"/>
    <a:srgbClr val="1A1918"/>
    <a:srgbClr val="4848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25" autoAdjust="0"/>
    <p:restoredTop sz="94660"/>
  </p:normalViewPr>
  <p:slideViewPr>
    <p:cSldViewPr snapToGrid="0">
      <p:cViewPr>
        <p:scale>
          <a:sx n="99" d="100"/>
          <a:sy n="99" d="100"/>
        </p:scale>
        <p:origin x="125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6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1" Type="http://schemas.openxmlformats.org/officeDocument/2006/relationships/slide" Target="slides/slide20.xml"/><Relationship Id="rId3" Type="http://schemas.openxmlformats.org/officeDocument/2006/relationships/slide" Target="slides/slide2.xml"/><Relationship Id="rId34" Type="http://schemas.openxmlformats.org/officeDocument/2006/relationships/customXml" Target="../customXml/item2.xml"/><Relationship Id="rId25" Type="http://schemas.openxmlformats.org/officeDocument/2006/relationships/slide" Target="slides/slide2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7" Type="http://schemas.openxmlformats.org/officeDocument/2006/relationships/slide" Target="slides/slide6.xml"/><Relationship Id="rId33" Type="http://schemas.openxmlformats.org/officeDocument/2006/relationships/customXml" Target="../customXml/item1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6" Type="http://schemas.openxmlformats.org/officeDocument/2006/relationships/slide" Target="slides/slide15.xml"/><Relationship Id="rId2" Type="http://schemas.openxmlformats.org/officeDocument/2006/relationships/slide" Target="slides/slide1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5" Type="http://schemas.openxmlformats.org/officeDocument/2006/relationships/slide" Target="slides/slide14.xml"/><Relationship Id="rId5" Type="http://schemas.openxmlformats.org/officeDocument/2006/relationships/slide" Target="slides/slide4.xml"/><Relationship Id="rId3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9" Type="http://schemas.openxmlformats.org/officeDocument/2006/relationships/slide" Target="slides/slide8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35" Type="http://schemas.openxmlformats.org/officeDocument/2006/relationships/customXml" Target="../customXml/item3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microsoft.com/office/2011/relationships/chartStyle" Target="style4.xml"/><Relationship Id="rId2" Type="http://schemas.microsoft.com/office/2011/relationships/chartColorStyle" Target="colors4.xml"/><Relationship Id="rId3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microsoft.com/office/2011/relationships/chartStyle" Target="style5.xml"/><Relationship Id="rId2" Type="http://schemas.microsoft.com/office/2011/relationships/chartColorStyle" Target="colors5.xml"/><Relationship Id="rId3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microsoft.com/office/2011/relationships/chartStyle" Target="style6.xml"/><Relationship Id="rId2" Type="http://schemas.microsoft.com/office/2011/relationships/chartColorStyle" Target="colors6.xml"/><Relationship Id="rId3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7355971128609"/>
          <c:y val="0.105782184289065"/>
          <c:w val="0.640704888451443"/>
          <c:h val="0.774573286686576"/>
        </c:manualLayout>
      </c:layout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dPt>
            <c:idx val="0"/>
            <c:bubble3D val="0"/>
            <c:spPr>
              <a:solidFill>
                <a:srgbClr val="8FAADC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E5C55E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Plan1!$A$2:$A$4</c:f>
              <c:strCache>
                <c:ptCount val="3"/>
                <c:pt idx="0">
                  <c:v>Em planejamento</c:v>
                </c:pt>
                <c:pt idx="1">
                  <c:v>Em análise</c:v>
                </c:pt>
                <c:pt idx="2">
                  <c:v>Em execução</c:v>
                </c:pt>
              </c:strCache>
            </c:strRef>
          </c:cat>
          <c:val>
            <c:numRef>
              <c:f>Plan1!$B$2:$B$4</c:f>
              <c:numCache>
                <c:formatCode>General</c:formatCode>
                <c:ptCount val="3"/>
                <c:pt idx="0">
                  <c:v>11.0</c:v>
                </c:pt>
                <c:pt idx="1">
                  <c:v>2.0</c:v>
                </c:pt>
                <c:pt idx="2">
                  <c:v>0.0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7355971128609"/>
          <c:y val="0.105782184289065"/>
          <c:w val="0.640704888451443"/>
          <c:h val="0.774573286686576"/>
        </c:manualLayout>
      </c:layout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dPt>
            <c:idx val="0"/>
            <c:bubble3D val="0"/>
            <c:spPr>
              <a:solidFill>
                <a:srgbClr val="8FAADC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E5C55E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Plan1!$A$2:$A$4</c:f>
              <c:strCache>
                <c:ptCount val="3"/>
                <c:pt idx="0">
                  <c:v>Em planejamento</c:v>
                </c:pt>
                <c:pt idx="1">
                  <c:v>Em análise</c:v>
                </c:pt>
                <c:pt idx="2">
                  <c:v>Em execução</c:v>
                </c:pt>
              </c:strCache>
            </c:strRef>
          </c:cat>
          <c:val>
            <c:numRef>
              <c:f>Plan1!$B$2:$B$4</c:f>
              <c:numCache>
                <c:formatCode>General</c:formatCode>
                <c:ptCount val="3"/>
                <c:pt idx="0">
                  <c:v>11.0</c:v>
                </c:pt>
                <c:pt idx="1">
                  <c:v>2.0</c:v>
                </c:pt>
                <c:pt idx="2">
                  <c:v>0.0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7355971128609"/>
          <c:y val="0.105782184289065"/>
          <c:w val="0.640704888451443"/>
          <c:h val="0.774573286686576"/>
        </c:manualLayout>
      </c:layout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dPt>
            <c:idx val="0"/>
            <c:bubble3D val="0"/>
            <c:spPr>
              <a:solidFill>
                <a:srgbClr val="8FAADC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E5C55E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Plan1!$A$2:$A$4</c:f>
              <c:strCache>
                <c:ptCount val="3"/>
                <c:pt idx="0">
                  <c:v>Em planejamento</c:v>
                </c:pt>
                <c:pt idx="1">
                  <c:v>Em análise</c:v>
                </c:pt>
                <c:pt idx="2">
                  <c:v>Em execução</c:v>
                </c:pt>
              </c:strCache>
            </c:strRef>
          </c:cat>
          <c:val>
            <c:numRef>
              <c:f>Plan1!$B$2:$B$4</c:f>
              <c:numCache>
                <c:formatCode>General</c:formatCode>
                <c:ptCount val="3"/>
                <c:pt idx="0">
                  <c:v>11.0</c:v>
                </c:pt>
                <c:pt idx="1">
                  <c:v>2.0</c:v>
                </c:pt>
                <c:pt idx="2">
                  <c:v>0.0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7355971128609"/>
          <c:y val="0.105782184289065"/>
          <c:w val="0.640704888451443"/>
          <c:h val="0.774573286686576"/>
        </c:manualLayout>
      </c:layout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dPt>
            <c:idx val="0"/>
            <c:bubble3D val="0"/>
            <c:spPr>
              <a:solidFill>
                <a:srgbClr val="8FAADC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E5C55E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Plan1!$A$2:$A$4</c:f>
              <c:strCache>
                <c:ptCount val="3"/>
                <c:pt idx="0">
                  <c:v>Em planejamento</c:v>
                </c:pt>
                <c:pt idx="1">
                  <c:v>Em análise</c:v>
                </c:pt>
                <c:pt idx="2">
                  <c:v>Em execução</c:v>
                </c:pt>
              </c:strCache>
            </c:strRef>
          </c:cat>
          <c:val>
            <c:numRef>
              <c:f>Plan1!$B$2:$B$4</c:f>
              <c:numCache>
                <c:formatCode>General</c:formatCode>
                <c:ptCount val="3"/>
                <c:pt idx="0">
                  <c:v>11.0</c:v>
                </c:pt>
                <c:pt idx="1">
                  <c:v>2.0</c:v>
                </c:pt>
                <c:pt idx="2">
                  <c:v>0.0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7355971128609"/>
          <c:y val="0.105782184289065"/>
          <c:w val="0.640704888451443"/>
          <c:h val="0.774573286686576"/>
        </c:manualLayout>
      </c:layout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dPt>
            <c:idx val="0"/>
            <c:bubble3D val="0"/>
            <c:spPr>
              <a:solidFill>
                <a:srgbClr val="8FAADC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E5C55E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Plan1!$A$2:$A$4</c:f>
              <c:strCache>
                <c:ptCount val="3"/>
                <c:pt idx="0">
                  <c:v>Em planejamento</c:v>
                </c:pt>
                <c:pt idx="1">
                  <c:v>Em análise</c:v>
                </c:pt>
                <c:pt idx="2">
                  <c:v>Em execução</c:v>
                </c:pt>
              </c:strCache>
            </c:strRef>
          </c:cat>
          <c:val>
            <c:numRef>
              <c:f>Plan1!$B$2:$B$4</c:f>
              <c:numCache>
                <c:formatCode>General</c:formatCode>
                <c:ptCount val="3"/>
                <c:pt idx="0">
                  <c:v>11.0</c:v>
                </c:pt>
                <c:pt idx="1">
                  <c:v>2.0</c:v>
                </c:pt>
                <c:pt idx="2">
                  <c:v>0.0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7355971128609"/>
          <c:y val="0.105782184289065"/>
          <c:w val="0.640704888451443"/>
          <c:h val="0.774573286686576"/>
        </c:manualLayout>
      </c:layout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dPt>
            <c:idx val="0"/>
            <c:bubble3D val="0"/>
            <c:spPr>
              <a:solidFill>
                <a:srgbClr val="8FAADC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E5C55E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Plan1!$A$2:$A$4</c:f>
              <c:strCache>
                <c:ptCount val="3"/>
                <c:pt idx="0">
                  <c:v>Em planejamento</c:v>
                </c:pt>
                <c:pt idx="1">
                  <c:v>Em análise</c:v>
                </c:pt>
                <c:pt idx="2">
                  <c:v>Em execução</c:v>
                </c:pt>
              </c:strCache>
            </c:strRef>
          </c:cat>
          <c:val>
            <c:numRef>
              <c:f>Plan1!$B$2:$B$4</c:f>
              <c:numCache>
                <c:formatCode>General</c:formatCode>
                <c:ptCount val="3"/>
                <c:pt idx="0">
                  <c:v>11.0</c:v>
                </c:pt>
                <c:pt idx="1">
                  <c:v>2.0</c:v>
                </c:pt>
                <c:pt idx="2">
                  <c:v>0.0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979753-B525-478D-AEDC-9FCFC38CA108}" type="datetimeFigureOut">
              <a:rPr lang="pt-BR" smtClean="0"/>
              <a:t>26/06/17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74B9FF-2A4F-4A25-A873-B80197CB6B7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2200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26/06/17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4837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26/06/17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3075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26/06/17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9233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26/06/17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2931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26/06/17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7723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26/06/17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1736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26/06/17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3663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26/06/17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052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26/06/17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8867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26/06/17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2264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26/06/17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4638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4DF4C-8A94-41E7-AD39-838212FA30A5}" type="datetimeFigureOut">
              <a:rPr lang="pt-BR" smtClean="0"/>
              <a:t>26/06/17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0992D-0AB8-4392-B70E-97B8A5429C5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9039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-2" y="3927211"/>
            <a:ext cx="9143999" cy="15630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pt-B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SECRETARIA DE ESTADO DE </a:t>
            </a:r>
            <a:r>
              <a:rPr lang="pt-BR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SAÚDE</a:t>
            </a:r>
          </a:p>
          <a:p>
            <a:pPr>
              <a:lnSpc>
                <a:spcPct val="100000"/>
              </a:lnSpc>
            </a:pPr>
            <a:endParaRPr lang="pt-BR" sz="2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00000"/>
              </a:lnSpc>
            </a:pPr>
            <a:endParaRPr lang="pt-BR" sz="2800" b="1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00000"/>
              </a:lnSpc>
            </a:pPr>
            <a:r>
              <a:rPr lang="pt-BR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Junho de 2017</a:t>
            </a:r>
            <a:endParaRPr lang="pt-BR" sz="2800" b="1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12110" y="2444292"/>
            <a:ext cx="671977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5400" b="1" dirty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REUNIÃO MENSAL</a:t>
            </a:r>
          </a:p>
        </p:txBody>
      </p:sp>
    </p:spTree>
    <p:extLst>
      <p:ext uri="{BB962C8B-B14F-4D97-AF65-F5344CB8AC3E}">
        <p14:creationId xmlns:p14="http://schemas.microsoft.com/office/powerpoint/2010/main" val="323186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48032" y="1202530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ENTREGA</a:t>
            </a:r>
            <a:r>
              <a:rPr lang="pt-BR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Etapas realizadas em </a:t>
            </a:r>
            <a:r>
              <a:rPr lang="pt-BR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Jardim, Coxim, Nova Andradina, Naviraí, Paranaíba e </a:t>
            </a:r>
            <a:r>
              <a:rPr lang="pt-BR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Aquidauana; realização de </a:t>
            </a:r>
            <a:r>
              <a:rPr lang="pt-BR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40.000 exames oftalmológicos e 40.000 auditivos </a:t>
            </a:r>
            <a:r>
              <a:rPr lang="pt-BR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em </a:t>
            </a:r>
            <a:r>
              <a:rPr lang="pt-BR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alunos da rede pública; </a:t>
            </a:r>
            <a:r>
              <a:rPr lang="pt-BR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entrega de 6000 </a:t>
            </a:r>
            <a:r>
              <a:rPr lang="pt-BR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óculos e 400 aparelhos </a:t>
            </a:r>
            <a:r>
              <a:rPr lang="pt-BR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auditivos; realização de 21.000 mamografias e </a:t>
            </a:r>
            <a:r>
              <a:rPr lang="pt-BR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45.000 </a:t>
            </a:r>
            <a:r>
              <a:rPr lang="pt-BR" sz="17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colpocospia</a:t>
            </a:r>
            <a:r>
              <a:rPr lang="pt-BR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t-BR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em parceria com o </a:t>
            </a:r>
            <a:r>
              <a:rPr lang="pt-BR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Hospital do Câncer de Barretos</a:t>
            </a: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349827"/>
            <a:ext cx="8789906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</a:rPr>
              <a:t>INICIATIVA</a:t>
            </a:r>
            <a:r>
              <a:rPr lang="pt-BR" sz="2800" b="1" dirty="0">
                <a:solidFill>
                  <a:srgbClr val="16965A"/>
                </a:solidFill>
              </a:rPr>
              <a:t> </a:t>
            </a:r>
            <a:br>
              <a:rPr lang="pt-BR" sz="2800" b="1" dirty="0">
                <a:solidFill>
                  <a:srgbClr val="16965A"/>
                </a:solidFill>
              </a:rPr>
            </a:br>
            <a:r>
              <a:rPr lang="pt-BR" sz="3600" b="1" dirty="0">
                <a:solidFill>
                  <a:srgbClr val="16965A"/>
                </a:solidFill>
              </a:rPr>
              <a:t>Realizar etapas da Caravana da </a:t>
            </a:r>
            <a:r>
              <a:rPr lang="pt-BR" sz="3600" b="1" dirty="0" smtClean="0">
                <a:solidFill>
                  <a:srgbClr val="16965A"/>
                </a:solidFill>
              </a:rPr>
              <a:t>Saúde</a:t>
            </a:r>
            <a:endParaRPr lang="pt-BR" b="1" dirty="0">
              <a:solidFill>
                <a:srgbClr val="16965A"/>
              </a:solidFill>
            </a:endParaRPr>
          </a:p>
        </p:txBody>
      </p:sp>
      <p:sp>
        <p:nvSpPr>
          <p:cNvPr id="2" name="Retângulo de cantos arredondados 1"/>
          <p:cNvSpPr/>
          <p:nvPr/>
        </p:nvSpPr>
        <p:spPr>
          <a:xfrm>
            <a:off x="408867" y="2704563"/>
            <a:ext cx="4018208" cy="3567448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DESTAQUES:</a:t>
            </a:r>
          </a:p>
          <a:p>
            <a:pPr algn="ctr"/>
            <a:endParaRPr lang="pt-BR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bg2">
                    <a:lumMod val="25000"/>
                  </a:schemeClr>
                </a:solidFill>
              </a:rPr>
              <a:t>Previsão da primeira Caravana de 2017: Agosto (Paranaíba), Setembro (Coxim e Jardim), Outubro (Nova Andradina), Novembro (Aquidauana), Dezembro (Naviraí);</a:t>
            </a:r>
            <a:endParaRPr lang="pt-BR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4601868" y="2705401"/>
            <a:ext cx="4018208" cy="3567448"/>
          </a:xfrm>
          <a:prstGeom prst="roundRect">
            <a:avLst>
              <a:gd name="adj" fmla="val 3310"/>
            </a:avLst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PONTOS DE ATENÇÃO:</a:t>
            </a:r>
          </a:p>
          <a:p>
            <a:endParaRPr lang="pt-BR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bg2">
                    <a:lumMod val="25000"/>
                  </a:schemeClr>
                </a:solidFill>
              </a:rPr>
              <a:t>A Caravana vai atender um público diferente ao que vinha sendo atendido;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bg2">
                    <a:lumMod val="25000"/>
                  </a:schemeClr>
                </a:solidFill>
              </a:rPr>
              <a:t>Complexidade do projeto em relação ao prazo.</a:t>
            </a:r>
            <a:endParaRPr lang="pt-BR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026" name="Picture 2" descr="Image result for ATENÇÃO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8368" y="2575065"/>
            <a:ext cx="1279711" cy="79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5386" y="2486770"/>
            <a:ext cx="706482" cy="648914"/>
          </a:xfrm>
          <a:prstGeom prst="rect">
            <a:avLst/>
          </a:prstGeom>
        </p:spPr>
      </p:pic>
      <p:sp>
        <p:nvSpPr>
          <p:cNvPr id="9" name="Subtítulo 2"/>
          <p:cNvSpPr txBox="1">
            <a:spLocks/>
          </p:cNvSpPr>
          <p:nvPr/>
        </p:nvSpPr>
        <p:spPr>
          <a:xfrm>
            <a:off x="1126826" y="2279313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Marcelo Mello / Rodrigo Lucchesi</a:t>
            </a:r>
            <a:endParaRPr lang="pt-BR" sz="2000" dirty="0">
              <a:solidFill>
                <a:srgbClr val="FF0000"/>
              </a:solidFill>
            </a:endParaRPr>
          </a:p>
        </p:txBody>
      </p:sp>
      <p:pic>
        <p:nvPicPr>
          <p:cNvPr id="1028" name="Picture 4" descr="Image result for icon pers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87" y="2204427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059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134470" y="1607390"/>
            <a:ext cx="2407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8FAADC"/>
                </a:solidFill>
                <a:latin typeface="Arial" charset="0"/>
                <a:ea typeface="Arial" charset="0"/>
                <a:cs typeface="Arial" charset="0"/>
              </a:rPr>
              <a:t>EM PLANEJAMENTO</a:t>
            </a:r>
            <a:endParaRPr lang="pt-BR" b="1" dirty="0">
              <a:solidFill>
                <a:srgbClr val="8FAADC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11430" y="1730500"/>
            <a:ext cx="17589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solidFill>
                  <a:srgbClr val="E5C55E"/>
                </a:solidFill>
                <a:latin typeface="Arial" charset="0"/>
                <a:ea typeface="Arial" charset="0"/>
                <a:cs typeface="Arial" charset="0"/>
              </a:rPr>
              <a:t>EM ANÁLISE</a:t>
            </a:r>
            <a:endParaRPr lang="pt-BR" sz="2000" b="1" dirty="0">
              <a:solidFill>
                <a:srgbClr val="E5C55E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79332" y="1730500"/>
            <a:ext cx="2097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solidFill>
                  <a:srgbClr val="DF6715"/>
                </a:solidFill>
                <a:latin typeface="Arial" charset="0"/>
                <a:ea typeface="Arial" charset="0"/>
                <a:cs typeface="Arial" charset="0"/>
              </a:rPr>
              <a:t>EM EXECUÇÃO</a:t>
            </a:r>
            <a:endParaRPr lang="pt-BR" sz="2000" b="1" dirty="0">
              <a:solidFill>
                <a:srgbClr val="DF6715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86897" y="1730500"/>
            <a:ext cx="2379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BR"/>
            </a:defPPr>
            <a:lvl1pPr>
              <a:defRPr sz="2000" b="1">
                <a:solidFill>
                  <a:srgbClr val="DF671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pt-BR" dirty="0">
                <a:solidFill>
                  <a:srgbClr val="70AD47"/>
                </a:solidFill>
              </a:rPr>
              <a:t>ENCERRAMENTO</a:t>
            </a:r>
          </a:p>
        </p:txBody>
      </p:sp>
      <p:sp>
        <p:nvSpPr>
          <p:cNvPr id="10" name="Chevron 9"/>
          <p:cNvSpPr/>
          <p:nvPr/>
        </p:nvSpPr>
        <p:spPr>
          <a:xfrm>
            <a:off x="2072308" y="1777558"/>
            <a:ext cx="253527" cy="305994"/>
          </a:xfrm>
          <a:prstGeom prst="chevron">
            <a:avLst/>
          </a:prstGeom>
          <a:solidFill>
            <a:srgbClr val="174489">
              <a:alpha val="5921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174489"/>
              </a:solidFill>
            </a:endParaRPr>
          </a:p>
        </p:txBody>
      </p:sp>
      <p:sp>
        <p:nvSpPr>
          <p:cNvPr id="12" name="Chevron 11"/>
          <p:cNvSpPr/>
          <p:nvPr/>
        </p:nvSpPr>
        <p:spPr>
          <a:xfrm>
            <a:off x="4202710" y="1777558"/>
            <a:ext cx="253527" cy="305994"/>
          </a:xfrm>
          <a:prstGeom prst="chevron">
            <a:avLst/>
          </a:prstGeom>
          <a:solidFill>
            <a:srgbClr val="174489">
              <a:alpha val="5921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174489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6535271" y="1777558"/>
            <a:ext cx="253527" cy="305994"/>
          </a:xfrm>
          <a:prstGeom prst="chevron">
            <a:avLst/>
          </a:prstGeom>
          <a:solidFill>
            <a:srgbClr val="174489">
              <a:alpha val="5921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174489"/>
              </a:solidFill>
            </a:endParaRPr>
          </a:p>
        </p:txBody>
      </p:sp>
      <p:graphicFrame>
        <p:nvGraphicFramePr>
          <p:cNvPr id="11" name="Gráfico 6"/>
          <p:cNvGraphicFramePr/>
          <p:nvPr>
            <p:extLst>
              <p:ext uri="{D42A27DB-BD31-4B8C-83A1-F6EECF244321}">
                <p14:modId xmlns:p14="http://schemas.microsoft.com/office/powerpoint/2010/main" val="1381115392"/>
              </p:ext>
            </p:extLst>
          </p:nvPr>
        </p:nvGraphicFramePr>
        <p:xfrm>
          <a:off x="-694761" y="2193057"/>
          <a:ext cx="5401235" cy="4246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FASES DA INICIATIVA DENTRO DO SISTEMA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3706775" y="2506662"/>
            <a:ext cx="5160134" cy="3700174"/>
          </a:xfrm>
        </p:spPr>
        <p:txBody>
          <a:bodyPr>
            <a:normAutofit/>
          </a:bodyPr>
          <a:lstStyle/>
          <a:p>
            <a:r>
              <a:rPr lang="pt-BR" sz="2200" b="1" dirty="0" smtClean="0">
                <a:solidFill>
                  <a:srgbClr val="8FAADC"/>
                </a:solidFill>
              </a:rPr>
              <a:t>Estruturar </a:t>
            </a:r>
            <a:r>
              <a:rPr lang="pt-BR" sz="2200" b="1" dirty="0">
                <a:solidFill>
                  <a:srgbClr val="8FAADC"/>
                </a:solidFill>
              </a:rPr>
              <a:t>unidades de atenção especializada em saúde em Campo Grande </a:t>
            </a:r>
            <a:r>
              <a:rPr lang="pt-BR" sz="2200" dirty="0">
                <a:solidFill>
                  <a:srgbClr val="8FAADC"/>
                </a:solidFill>
              </a:rPr>
              <a:t>(Salim </a:t>
            </a:r>
            <a:r>
              <a:rPr lang="pt-BR" sz="2200" dirty="0" err="1">
                <a:solidFill>
                  <a:srgbClr val="8FAADC"/>
                </a:solidFill>
              </a:rPr>
              <a:t>Cheade</a:t>
            </a:r>
            <a:r>
              <a:rPr lang="pt-BR" sz="2200" dirty="0">
                <a:solidFill>
                  <a:srgbClr val="8FAADC"/>
                </a:solidFill>
              </a:rPr>
              <a:t>, </a:t>
            </a:r>
            <a:r>
              <a:rPr lang="pt-BR" sz="2200" dirty="0" err="1">
                <a:solidFill>
                  <a:srgbClr val="8FAADC"/>
                </a:solidFill>
              </a:rPr>
              <a:t>Patricia</a:t>
            </a:r>
            <a:r>
              <a:rPr lang="pt-BR" sz="2200" dirty="0">
                <a:solidFill>
                  <a:srgbClr val="8FAADC"/>
                </a:solidFill>
              </a:rPr>
              <a:t> </a:t>
            </a:r>
            <a:r>
              <a:rPr lang="pt-BR" sz="2200" dirty="0" err="1" smtClean="0">
                <a:solidFill>
                  <a:srgbClr val="8FAADC"/>
                </a:solidFill>
              </a:rPr>
              <a:t>Vanuchi</a:t>
            </a:r>
            <a:r>
              <a:rPr lang="pt-BR" sz="2200" dirty="0" smtClean="0">
                <a:solidFill>
                  <a:srgbClr val="8FAADC"/>
                </a:solidFill>
              </a:rPr>
              <a:t>)</a:t>
            </a:r>
          </a:p>
          <a:p>
            <a:r>
              <a:rPr lang="pt-BR" sz="2200" b="1" dirty="0">
                <a:solidFill>
                  <a:srgbClr val="8FAADC"/>
                </a:solidFill>
              </a:rPr>
              <a:t>Construir o Hospital Regional da Grande Dourados </a:t>
            </a:r>
            <a:r>
              <a:rPr lang="pt-BR" sz="2200" dirty="0">
                <a:solidFill>
                  <a:srgbClr val="8FAADC"/>
                </a:solidFill>
              </a:rPr>
              <a:t>(Maurício Peralta, Mario Sergio Pereira </a:t>
            </a:r>
            <a:r>
              <a:rPr lang="pt-BR" sz="2200" dirty="0" err="1" smtClean="0">
                <a:solidFill>
                  <a:srgbClr val="8FAADC"/>
                </a:solidFill>
              </a:rPr>
              <a:t>Ipolito</a:t>
            </a:r>
            <a:r>
              <a:rPr lang="pt-BR" sz="2200" dirty="0" smtClean="0">
                <a:solidFill>
                  <a:srgbClr val="8FAADC"/>
                </a:solidFill>
              </a:rPr>
              <a:t>)</a:t>
            </a:r>
          </a:p>
          <a:p>
            <a:r>
              <a:rPr lang="pt-BR" sz="2200" b="1" dirty="0">
                <a:solidFill>
                  <a:srgbClr val="8FAADC"/>
                </a:solidFill>
              </a:rPr>
              <a:t>Construir o Centro de Diagnóstico e o Centro de Especialidades na Grande </a:t>
            </a:r>
            <a:r>
              <a:rPr lang="pt-BR" sz="2200" b="1" dirty="0" smtClean="0">
                <a:solidFill>
                  <a:srgbClr val="8FAADC"/>
                </a:solidFill>
              </a:rPr>
              <a:t>Dourados </a:t>
            </a:r>
            <a:r>
              <a:rPr lang="pt-BR" sz="2200" dirty="0">
                <a:solidFill>
                  <a:srgbClr val="8FAADC"/>
                </a:solidFill>
              </a:rPr>
              <a:t>(Maurício Peralta, Mario Sergio Pereira </a:t>
            </a:r>
            <a:r>
              <a:rPr lang="pt-BR" sz="2200" dirty="0" err="1">
                <a:solidFill>
                  <a:srgbClr val="8FAADC"/>
                </a:solidFill>
              </a:rPr>
              <a:t>Ipolito</a:t>
            </a:r>
            <a:r>
              <a:rPr lang="pt-BR" sz="2200" dirty="0">
                <a:solidFill>
                  <a:srgbClr val="8FAADC"/>
                </a:solidFill>
              </a:rPr>
              <a:t>)</a:t>
            </a:r>
            <a:endParaRPr lang="pt-BR" sz="2200" dirty="0" smtClean="0">
              <a:solidFill>
                <a:srgbClr val="8FAA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06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48032" y="1463526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ENTREGA</a:t>
            </a:r>
            <a:r>
              <a:rPr lang="pt-B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pt-BR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Concluir a Unidade do Trauma da Santa Casa de Campo </a:t>
            </a:r>
            <a:r>
              <a:rPr lang="pt-B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Grande </a:t>
            </a:r>
            <a:r>
              <a:rPr lang="pt-BR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 Instalação de novo equipamento de radioterapia (acelerador linear) no Hospital do Câncer Alfredo Abraão </a:t>
            </a: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349827"/>
            <a:ext cx="8789906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</a:rPr>
              <a:t>INICIATIVA</a:t>
            </a:r>
            <a:r>
              <a:rPr lang="pt-BR" sz="2800" b="1" dirty="0">
                <a:solidFill>
                  <a:srgbClr val="16965A"/>
                </a:solidFill>
              </a:rPr>
              <a:t> </a:t>
            </a:r>
            <a:br>
              <a:rPr lang="pt-BR" sz="2800" b="1" dirty="0">
                <a:solidFill>
                  <a:srgbClr val="16965A"/>
                </a:solidFill>
              </a:rPr>
            </a:br>
            <a:r>
              <a:rPr lang="pt-BR" sz="2800" b="1" dirty="0" smtClean="0">
                <a:solidFill>
                  <a:srgbClr val="16965A"/>
                </a:solidFill>
              </a:rPr>
              <a:t>Estruturar </a:t>
            </a:r>
            <a:r>
              <a:rPr lang="pt-BR" sz="2800" b="1" dirty="0">
                <a:solidFill>
                  <a:srgbClr val="16965A"/>
                </a:solidFill>
              </a:rPr>
              <a:t>unidades de atenção especializada em saúde em Campo </a:t>
            </a:r>
            <a:r>
              <a:rPr lang="pt-BR" sz="2800" b="1" dirty="0" smtClean="0">
                <a:solidFill>
                  <a:srgbClr val="16965A"/>
                </a:solidFill>
              </a:rPr>
              <a:t>Grande</a:t>
            </a:r>
            <a:endParaRPr lang="pt-BR" sz="2800" b="1" dirty="0">
              <a:solidFill>
                <a:srgbClr val="16965A"/>
              </a:solidFill>
            </a:endParaRPr>
          </a:p>
        </p:txBody>
      </p:sp>
      <p:sp>
        <p:nvSpPr>
          <p:cNvPr id="2" name="Retângulo de cantos arredondados 1"/>
          <p:cNvSpPr/>
          <p:nvPr/>
        </p:nvSpPr>
        <p:spPr>
          <a:xfrm>
            <a:off x="408867" y="2704563"/>
            <a:ext cx="4018208" cy="3567448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DESTAQUES:</a:t>
            </a:r>
          </a:p>
          <a:p>
            <a:pPr algn="ctr"/>
            <a:endParaRPr lang="pt-BR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</a:rPr>
              <a:t>Unidade do Trauma: em andamento, previsão para Dezembro/2017.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</a:rPr>
              <a:t>Equipamento de radioterapia entregue em Maio/2017. Instalação prevista para mais no mínimo 90 dias.</a:t>
            </a:r>
            <a:endParaRPr lang="pt-BR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4601868" y="2705401"/>
            <a:ext cx="4018208" cy="3567448"/>
          </a:xfrm>
          <a:prstGeom prst="roundRect">
            <a:avLst>
              <a:gd name="adj" fmla="val 3310"/>
            </a:avLst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PONTOS DE ATENÇÃO:</a:t>
            </a:r>
          </a:p>
          <a:p>
            <a:r>
              <a:rPr lang="pt-B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Depende da gestão do hospital para a instalação do equipamento acontecer no prazo previsto.</a:t>
            </a:r>
          </a:p>
        </p:txBody>
      </p:sp>
      <p:pic>
        <p:nvPicPr>
          <p:cNvPr id="1026" name="Picture 2" descr="Image result for ATENÇÃO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8368" y="2575065"/>
            <a:ext cx="1279711" cy="79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5386" y="2486770"/>
            <a:ext cx="706482" cy="648914"/>
          </a:xfrm>
          <a:prstGeom prst="rect">
            <a:avLst/>
          </a:prstGeom>
        </p:spPr>
      </p:pic>
      <p:sp>
        <p:nvSpPr>
          <p:cNvPr id="9" name="Subtítulo 2"/>
          <p:cNvSpPr txBox="1">
            <a:spLocks/>
          </p:cNvSpPr>
          <p:nvPr/>
        </p:nvSpPr>
        <p:spPr>
          <a:xfrm>
            <a:off x="1126826" y="2279313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Salim </a:t>
            </a:r>
            <a:r>
              <a:rPr lang="pt-BR" sz="20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Cheade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Patrícia </a:t>
            </a:r>
            <a:r>
              <a:rPr lang="pt-BR" sz="20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Vanucchi</a:t>
            </a:r>
            <a:endParaRPr lang="pt-BR" sz="2000" dirty="0">
              <a:solidFill>
                <a:srgbClr val="FF0000"/>
              </a:solidFill>
            </a:endParaRPr>
          </a:p>
        </p:txBody>
      </p:sp>
      <p:pic>
        <p:nvPicPr>
          <p:cNvPr id="1028" name="Picture 4" descr="Image result for icon pers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87" y="2204427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505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48032" y="1337666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ENTREGA</a:t>
            </a: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Processo licitatório realizado e início das obras</a:t>
            </a: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349827"/>
            <a:ext cx="8789906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</a:rPr>
              <a:t>INICIATIVA</a:t>
            </a:r>
            <a:r>
              <a:rPr lang="pt-BR" sz="2800" b="1" dirty="0">
                <a:solidFill>
                  <a:srgbClr val="16965A"/>
                </a:solidFill>
              </a:rPr>
              <a:t> </a:t>
            </a:r>
            <a:br>
              <a:rPr lang="pt-BR" sz="2800" b="1" dirty="0">
                <a:solidFill>
                  <a:srgbClr val="16965A"/>
                </a:solidFill>
              </a:rPr>
            </a:br>
            <a:r>
              <a:rPr lang="pt-BR" sz="2800" b="1" dirty="0" smtClean="0">
                <a:solidFill>
                  <a:srgbClr val="16965A"/>
                </a:solidFill>
              </a:rPr>
              <a:t>Construir </a:t>
            </a:r>
            <a:r>
              <a:rPr lang="pt-BR" sz="2800" b="1" dirty="0">
                <a:solidFill>
                  <a:srgbClr val="16965A"/>
                </a:solidFill>
              </a:rPr>
              <a:t>o Hospital Regional </a:t>
            </a:r>
            <a:r>
              <a:rPr lang="pt-BR" sz="2800" b="1" dirty="0" smtClean="0">
                <a:solidFill>
                  <a:srgbClr val="16965A"/>
                </a:solidFill>
              </a:rPr>
              <a:t>da </a:t>
            </a:r>
            <a:r>
              <a:rPr lang="pt-BR" sz="2800" b="1" dirty="0">
                <a:solidFill>
                  <a:srgbClr val="16965A"/>
                </a:solidFill>
              </a:rPr>
              <a:t>Grande </a:t>
            </a:r>
            <a:r>
              <a:rPr lang="pt-BR" sz="2800" b="1" dirty="0" smtClean="0">
                <a:solidFill>
                  <a:srgbClr val="16965A"/>
                </a:solidFill>
              </a:rPr>
              <a:t>Dourados</a:t>
            </a:r>
            <a:endParaRPr lang="pt-BR" sz="2800" b="1" dirty="0">
              <a:solidFill>
                <a:srgbClr val="16965A"/>
              </a:solidFill>
            </a:endParaRPr>
          </a:p>
        </p:txBody>
      </p:sp>
      <p:sp>
        <p:nvSpPr>
          <p:cNvPr id="2" name="Retângulo de cantos arredondados 1"/>
          <p:cNvSpPr/>
          <p:nvPr/>
        </p:nvSpPr>
        <p:spPr>
          <a:xfrm>
            <a:off x="408867" y="2704563"/>
            <a:ext cx="4018208" cy="3567448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DESTAQUES:</a:t>
            </a:r>
          </a:p>
          <a:p>
            <a:pPr algn="ctr"/>
            <a:endParaRPr lang="pt-BR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charset="0"/>
              <a:buChar char="•"/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1º convênio – em análise pelo Ministério da Saúde; 2º convênio – já aprovado pelo Ministério.</a:t>
            </a:r>
          </a:p>
          <a:p>
            <a:pPr marL="342900" indent="-342900">
              <a:buFont typeface="Arial" charset="0"/>
              <a:buChar char="•"/>
            </a:pP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quarta </a:t>
            </a: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feira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14/06 </a:t>
            </a: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foram entregues no Ministério da Saúde em Campo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Grande, </a:t>
            </a: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através de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ofício, </a:t>
            </a: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documentação referente aos esclarecimentos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solicitados.</a:t>
            </a:r>
          </a:p>
        </p:txBody>
      </p:sp>
      <p:sp>
        <p:nvSpPr>
          <p:cNvPr id="6" name="Retângulo de cantos arredondados 5"/>
          <p:cNvSpPr/>
          <p:nvPr/>
        </p:nvSpPr>
        <p:spPr>
          <a:xfrm>
            <a:off x="4601868" y="2705401"/>
            <a:ext cx="4018208" cy="3567448"/>
          </a:xfrm>
          <a:prstGeom prst="roundRect">
            <a:avLst>
              <a:gd name="adj" fmla="val 3310"/>
            </a:avLst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PONTOS DE ATENÇÃO:</a:t>
            </a:r>
          </a:p>
          <a:p>
            <a:pPr algn="ctr"/>
            <a:endParaRPr lang="pt-BR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charset="0"/>
              <a:buChar char="•"/>
            </a:pP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Um dos convênios aguarda a aprovação do outro pelo Ministério para ocorrer a licitação. Cabe ação política junto ao Ministério para agilizar os trâmites.</a:t>
            </a:r>
          </a:p>
        </p:txBody>
      </p:sp>
      <p:pic>
        <p:nvPicPr>
          <p:cNvPr id="1026" name="Picture 2" descr="Image result for ATENÇÃO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8368" y="2575065"/>
            <a:ext cx="1279711" cy="79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5386" y="2486770"/>
            <a:ext cx="706482" cy="648914"/>
          </a:xfrm>
          <a:prstGeom prst="rect">
            <a:avLst/>
          </a:prstGeom>
        </p:spPr>
      </p:pic>
      <p:sp>
        <p:nvSpPr>
          <p:cNvPr id="10" name="Subtítulo 2"/>
          <p:cNvSpPr txBox="1">
            <a:spLocks/>
          </p:cNvSpPr>
          <p:nvPr/>
        </p:nvSpPr>
        <p:spPr>
          <a:xfrm>
            <a:off x="1126826" y="2279313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Maurício Peralta / Mário Sérgio</a:t>
            </a:r>
            <a:endParaRPr lang="pt-BR" sz="2000" dirty="0">
              <a:solidFill>
                <a:srgbClr val="FF0000"/>
              </a:solidFill>
            </a:endParaRPr>
          </a:p>
        </p:txBody>
      </p:sp>
      <p:pic>
        <p:nvPicPr>
          <p:cNvPr id="11" name="Picture 4" descr="Image result for icon pers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87" y="2204427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64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48032" y="1505093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ENTREGA</a:t>
            </a: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Processo licitatório realizado e início das obras</a:t>
            </a: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349827"/>
            <a:ext cx="8789906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</a:rPr>
              <a:t>INICIATIVA</a:t>
            </a:r>
            <a:r>
              <a:rPr lang="pt-BR" sz="2800" b="1" dirty="0">
                <a:solidFill>
                  <a:srgbClr val="16965A"/>
                </a:solidFill>
              </a:rPr>
              <a:t> </a:t>
            </a:r>
            <a:br>
              <a:rPr lang="pt-BR" sz="2800" b="1" dirty="0">
                <a:solidFill>
                  <a:srgbClr val="16965A"/>
                </a:solidFill>
              </a:rPr>
            </a:br>
            <a:r>
              <a:rPr lang="pt-BR" sz="2800" b="1" dirty="0" smtClean="0">
                <a:solidFill>
                  <a:srgbClr val="16965A"/>
                </a:solidFill>
              </a:rPr>
              <a:t>Construir o </a:t>
            </a:r>
            <a:r>
              <a:rPr lang="pt-BR" sz="2800" b="1" dirty="0">
                <a:solidFill>
                  <a:srgbClr val="16965A"/>
                </a:solidFill>
              </a:rPr>
              <a:t>Centro de Diagnóstico e </a:t>
            </a:r>
            <a:r>
              <a:rPr lang="pt-BR" sz="2800" b="1" dirty="0" smtClean="0">
                <a:solidFill>
                  <a:srgbClr val="16965A"/>
                </a:solidFill>
              </a:rPr>
              <a:t>o Centro de </a:t>
            </a:r>
            <a:r>
              <a:rPr lang="pt-BR" sz="2800" b="1" dirty="0">
                <a:solidFill>
                  <a:srgbClr val="16965A"/>
                </a:solidFill>
              </a:rPr>
              <a:t>Especialidades da Grande </a:t>
            </a:r>
            <a:r>
              <a:rPr lang="pt-BR" sz="2800" b="1" dirty="0" smtClean="0">
                <a:solidFill>
                  <a:srgbClr val="16965A"/>
                </a:solidFill>
              </a:rPr>
              <a:t>Dourados</a:t>
            </a:r>
            <a:endParaRPr lang="pt-BR" sz="2800" b="1" dirty="0">
              <a:solidFill>
                <a:srgbClr val="16965A"/>
              </a:solidFill>
            </a:endParaRPr>
          </a:p>
        </p:txBody>
      </p:sp>
      <p:sp>
        <p:nvSpPr>
          <p:cNvPr id="2" name="Retângulo de cantos arredondados 1"/>
          <p:cNvSpPr/>
          <p:nvPr/>
        </p:nvSpPr>
        <p:spPr>
          <a:xfrm>
            <a:off x="408867" y="2704563"/>
            <a:ext cx="4018208" cy="3567448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DESTAQUES:</a:t>
            </a:r>
          </a:p>
          <a:p>
            <a:pPr algn="ctr"/>
            <a:endParaRPr lang="pt-BR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charset="0"/>
              <a:buChar char="•"/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Centros: entregue para avaliação da CEF os projetos arquitetônicos, complementares e planilhas orçamentárias</a:t>
            </a:r>
          </a:p>
          <a:p>
            <a:pPr marL="342900" indent="-342900">
              <a:buFont typeface="Arial" charset="0"/>
              <a:buChar char="•"/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Foi prorrogada a cláusula suspensiva relacionada ao Centro de Diagnósticos</a:t>
            </a:r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4601868" y="2705401"/>
            <a:ext cx="4018208" cy="3567448"/>
          </a:xfrm>
          <a:prstGeom prst="roundRect">
            <a:avLst>
              <a:gd name="adj" fmla="val 3310"/>
            </a:avLst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PONTOS DE ATENÇÃO:</a:t>
            </a:r>
          </a:p>
          <a:p>
            <a:pPr algn="ctr"/>
            <a:endParaRPr lang="pt-BR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charset="0"/>
              <a:buChar char="•"/>
            </a:pP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Centros: prazos para análise da CEF.</a:t>
            </a:r>
            <a:endParaRPr lang="pt-BR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 descr="Image result for ATENÇÃO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8368" y="2575065"/>
            <a:ext cx="1279711" cy="79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5386" y="2486770"/>
            <a:ext cx="706482" cy="648914"/>
          </a:xfrm>
          <a:prstGeom prst="rect">
            <a:avLst/>
          </a:prstGeom>
        </p:spPr>
      </p:pic>
      <p:sp>
        <p:nvSpPr>
          <p:cNvPr id="10" name="Subtítulo 2"/>
          <p:cNvSpPr txBox="1">
            <a:spLocks/>
          </p:cNvSpPr>
          <p:nvPr/>
        </p:nvSpPr>
        <p:spPr>
          <a:xfrm>
            <a:off x="1126826" y="2279313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Maurício Peralta / Mário Sérgio</a:t>
            </a:r>
            <a:endParaRPr lang="pt-BR" sz="2000" dirty="0">
              <a:solidFill>
                <a:srgbClr val="FF0000"/>
              </a:solidFill>
            </a:endParaRPr>
          </a:p>
        </p:txBody>
      </p:sp>
      <p:pic>
        <p:nvPicPr>
          <p:cNvPr id="11" name="Picture 4" descr="Image result for icon pers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87" y="2204427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458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134470" y="1607390"/>
            <a:ext cx="2407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8FAADC"/>
                </a:solidFill>
                <a:latin typeface="Arial" charset="0"/>
                <a:ea typeface="Arial" charset="0"/>
                <a:cs typeface="Arial" charset="0"/>
              </a:rPr>
              <a:t>EM PLANEJAMENTO</a:t>
            </a:r>
            <a:endParaRPr lang="pt-BR" b="1" dirty="0">
              <a:solidFill>
                <a:srgbClr val="8FAADC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11430" y="1730500"/>
            <a:ext cx="17589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solidFill>
                  <a:srgbClr val="E5C55E"/>
                </a:solidFill>
                <a:latin typeface="Arial" charset="0"/>
                <a:ea typeface="Arial" charset="0"/>
                <a:cs typeface="Arial" charset="0"/>
              </a:rPr>
              <a:t>EM ANÁLISE</a:t>
            </a:r>
            <a:endParaRPr lang="pt-BR" sz="2000" b="1" dirty="0">
              <a:solidFill>
                <a:srgbClr val="E5C55E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79332" y="1730500"/>
            <a:ext cx="2097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solidFill>
                  <a:srgbClr val="DF6715"/>
                </a:solidFill>
                <a:latin typeface="Arial" charset="0"/>
                <a:ea typeface="Arial" charset="0"/>
                <a:cs typeface="Arial" charset="0"/>
              </a:rPr>
              <a:t>EM EXECUÇÃO</a:t>
            </a:r>
            <a:endParaRPr lang="pt-BR" sz="2000" b="1" dirty="0">
              <a:solidFill>
                <a:srgbClr val="DF6715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86897" y="1730500"/>
            <a:ext cx="2379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BR"/>
            </a:defPPr>
            <a:lvl1pPr>
              <a:defRPr sz="2000" b="1">
                <a:solidFill>
                  <a:srgbClr val="DF671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pt-BR" dirty="0">
                <a:solidFill>
                  <a:srgbClr val="70AD47"/>
                </a:solidFill>
              </a:rPr>
              <a:t>ENCERRAMENTO</a:t>
            </a:r>
          </a:p>
        </p:txBody>
      </p:sp>
      <p:sp>
        <p:nvSpPr>
          <p:cNvPr id="10" name="Chevron 9"/>
          <p:cNvSpPr/>
          <p:nvPr/>
        </p:nvSpPr>
        <p:spPr>
          <a:xfrm>
            <a:off x="2072308" y="1777558"/>
            <a:ext cx="253527" cy="305994"/>
          </a:xfrm>
          <a:prstGeom prst="chevron">
            <a:avLst/>
          </a:prstGeom>
          <a:solidFill>
            <a:srgbClr val="174489">
              <a:alpha val="5921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174489"/>
              </a:solidFill>
            </a:endParaRPr>
          </a:p>
        </p:txBody>
      </p:sp>
      <p:sp>
        <p:nvSpPr>
          <p:cNvPr id="12" name="Chevron 11"/>
          <p:cNvSpPr/>
          <p:nvPr/>
        </p:nvSpPr>
        <p:spPr>
          <a:xfrm>
            <a:off x="4202710" y="1777558"/>
            <a:ext cx="253527" cy="305994"/>
          </a:xfrm>
          <a:prstGeom prst="chevron">
            <a:avLst/>
          </a:prstGeom>
          <a:solidFill>
            <a:srgbClr val="174489">
              <a:alpha val="5921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174489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6535271" y="1777558"/>
            <a:ext cx="253527" cy="305994"/>
          </a:xfrm>
          <a:prstGeom prst="chevron">
            <a:avLst/>
          </a:prstGeom>
          <a:solidFill>
            <a:srgbClr val="174489">
              <a:alpha val="5921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174489"/>
              </a:solidFill>
            </a:endParaRPr>
          </a:p>
        </p:txBody>
      </p:sp>
      <p:graphicFrame>
        <p:nvGraphicFramePr>
          <p:cNvPr id="11" name="Gráfico 6"/>
          <p:cNvGraphicFramePr/>
          <p:nvPr>
            <p:extLst/>
          </p:nvPr>
        </p:nvGraphicFramePr>
        <p:xfrm>
          <a:off x="-694761" y="2193057"/>
          <a:ext cx="5401235" cy="4246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FASES DA INICIATIVA DENTRO DO SISTEMA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3706775" y="2506662"/>
            <a:ext cx="5160134" cy="3700174"/>
          </a:xfrm>
        </p:spPr>
        <p:txBody>
          <a:bodyPr>
            <a:normAutofit/>
          </a:bodyPr>
          <a:lstStyle/>
          <a:p>
            <a:r>
              <a:rPr lang="pt-BR" sz="2200" b="1" dirty="0">
                <a:solidFill>
                  <a:srgbClr val="8FAADC"/>
                </a:solidFill>
              </a:rPr>
              <a:t>Construir Hospital Regional da região do </a:t>
            </a:r>
            <a:r>
              <a:rPr lang="pt-BR" sz="2200" b="1" dirty="0" smtClean="0">
                <a:solidFill>
                  <a:srgbClr val="8FAADC"/>
                </a:solidFill>
              </a:rPr>
              <a:t>Bolsão</a:t>
            </a:r>
            <a:r>
              <a:rPr lang="pt-BR" sz="2200" dirty="0" smtClean="0">
                <a:solidFill>
                  <a:srgbClr val="8FAADC"/>
                </a:solidFill>
              </a:rPr>
              <a:t> (</a:t>
            </a:r>
            <a:r>
              <a:rPr lang="pt-BR" sz="2200" dirty="0">
                <a:solidFill>
                  <a:srgbClr val="8FAADC"/>
                </a:solidFill>
              </a:rPr>
              <a:t>Maurício Peralta, </a:t>
            </a:r>
            <a:r>
              <a:rPr lang="pt-BR" sz="2200" dirty="0" smtClean="0">
                <a:solidFill>
                  <a:srgbClr val="8FAADC"/>
                </a:solidFill>
              </a:rPr>
              <a:t>Alexandre </a:t>
            </a:r>
            <a:r>
              <a:rPr lang="pt-BR" sz="2200" dirty="0" err="1" smtClean="0">
                <a:solidFill>
                  <a:srgbClr val="8FAADC"/>
                </a:solidFill>
              </a:rPr>
              <a:t>Baís</a:t>
            </a:r>
            <a:r>
              <a:rPr lang="pt-BR" sz="2200" dirty="0" smtClean="0">
                <a:solidFill>
                  <a:srgbClr val="8FAADC"/>
                </a:solidFill>
              </a:rPr>
              <a:t>)</a:t>
            </a:r>
          </a:p>
          <a:p>
            <a:r>
              <a:rPr lang="pt-BR" sz="2200" b="1" dirty="0">
                <a:solidFill>
                  <a:srgbClr val="8FAADC"/>
                </a:solidFill>
              </a:rPr>
              <a:t>Construir o Centro de Reabilitação Estadual no Hospital Regional de Mato Grosso do </a:t>
            </a:r>
            <a:r>
              <a:rPr lang="pt-BR" sz="2200" b="1" dirty="0" smtClean="0">
                <a:solidFill>
                  <a:srgbClr val="8FAADC"/>
                </a:solidFill>
              </a:rPr>
              <a:t>Sul </a:t>
            </a:r>
            <a:r>
              <a:rPr lang="pt-BR" sz="2200" dirty="0">
                <a:solidFill>
                  <a:srgbClr val="8FAADC"/>
                </a:solidFill>
              </a:rPr>
              <a:t>(Maurício Peralta, Mario Sergio Pereira </a:t>
            </a:r>
            <a:r>
              <a:rPr lang="pt-BR" sz="2200" dirty="0" err="1">
                <a:solidFill>
                  <a:srgbClr val="8FAADC"/>
                </a:solidFill>
              </a:rPr>
              <a:t>Ipolito</a:t>
            </a:r>
            <a:r>
              <a:rPr lang="pt-BR" sz="2200" dirty="0" smtClean="0">
                <a:solidFill>
                  <a:srgbClr val="8FAADC"/>
                </a:solidFill>
              </a:rPr>
              <a:t>)</a:t>
            </a:r>
          </a:p>
          <a:p>
            <a:r>
              <a:rPr lang="pt-BR" sz="2200" b="1" dirty="0">
                <a:solidFill>
                  <a:srgbClr val="8FAADC"/>
                </a:solidFill>
              </a:rPr>
              <a:t>Reestruturar o Hospital Regional de Mato Grosso do </a:t>
            </a:r>
            <a:r>
              <a:rPr lang="pt-BR" sz="2200" b="1" dirty="0" smtClean="0">
                <a:solidFill>
                  <a:srgbClr val="8FAADC"/>
                </a:solidFill>
              </a:rPr>
              <a:t>Sul </a:t>
            </a:r>
            <a:r>
              <a:rPr lang="pt-BR" sz="2200" dirty="0">
                <a:solidFill>
                  <a:srgbClr val="8FAADC"/>
                </a:solidFill>
              </a:rPr>
              <a:t>(Maurício Peralta, Mario Sergio Pereira </a:t>
            </a:r>
            <a:r>
              <a:rPr lang="pt-BR" sz="2200" dirty="0" err="1" smtClean="0">
                <a:solidFill>
                  <a:srgbClr val="8FAADC"/>
                </a:solidFill>
              </a:rPr>
              <a:t>Ipolito</a:t>
            </a:r>
            <a:r>
              <a:rPr lang="pt-BR" sz="2200" dirty="0">
                <a:solidFill>
                  <a:srgbClr val="8FAADC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9196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48032" y="1667321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ENTREGA</a:t>
            </a: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Realização das fases de canteiro de obras e estrutura física da </a:t>
            </a: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obra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349827"/>
            <a:ext cx="8789906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</a:rPr>
              <a:t>INICIATIVA</a:t>
            </a:r>
            <a:r>
              <a:rPr lang="pt-BR" sz="2800" b="1" dirty="0">
                <a:solidFill>
                  <a:srgbClr val="16965A"/>
                </a:solidFill>
              </a:rPr>
              <a:t> </a:t>
            </a:r>
            <a:br>
              <a:rPr lang="pt-BR" sz="2800" b="1" dirty="0">
                <a:solidFill>
                  <a:srgbClr val="16965A"/>
                </a:solidFill>
              </a:rPr>
            </a:br>
            <a:r>
              <a:rPr lang="pt-BR" sz="3600" b="1" dirty="0" smtClean="0">
                <a:solidFill>
                  <a:srgbClr val="16965A"/>
                </a:solidFill>
              </a:rPr>
              <a:t>Construir </a:t>
            </a:r>
            <a:r>
              <a:rPr lang="pt-BR" sz="3600" b="1" dirty="0">
                <a:solidFill>
                  <a:srgbClr val="16965A"/>
                </a:solidFill>
              </a:rPr>
              <a:t>Hospital Regional da região do </a:t>
            </a:r>
            <a:r>
              <a:rPr lang="pt-BR" sz="3600" b="1" dirty="0" smtClean="0">
                <a:solidFill>
                  <a:srgbClr val="16965A"/>
                </a:solidFill>
              </a:rPr>
              <a:t>Bolsão</a:t>
            </a:r>
            <a:endParaRPr lang="pt-BR" sz="3600" b="1" dirty="0">
              <a:solidFill>
                <a:srgbClr val="16965A"/>
              </a:solidFill>
            </a:endParaRPr>
          </a:p>
        </p:txBody>
      </p:sp>
      <p:sp>
        <p:nvSpPr>
          <p:cNvPr id="2" name="Retângulo de cantos arredondados 1"/>
          <p:cNvSpPr/>
          <p:nvPr/>
        </p:nvSpPr>
        <p:spPr>
          <a:xfrm>
            <a:off x="408867" y="2704563"/>
            <a:ext cx="4018208" cy="3567448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DESTAQUES:</a:t>
            </a:r>
          </a:p>
          <a:p>
            <a:pPr marL="342900" indent="-342900">
              <a:buFont typeface="Arial" charset="0"/>
              <a:buChar char="•"/>
            </a:pPr>
            <a:endParaRPr lang="pt-BR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charset="0"/>
              <a:buChar char="•"/>
            </a:pPr>
            <a:r>
              <a:rPr lang="pt-B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Em tramitação dentro do previsto;</a:t>
            </a:r>
          </a:p>
          <a:p>
            <a:pPr marL="342900" indent="-342900">
              <a:buFont typeface="Arial" charset="0"/>
              <a:buChar char="•"/>
            </a:pPr>
            <a:r>
              <a:rPr lang="pt-B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Previsão da primeira medição: novembro/2017.</a:t>
            </a:r>
          </a:p>
        </p:txBody>
      </p:sp>
      <p:sp>
        <p:nvSpPr>
          <p:cNvPr id="6" name="Retângulo de cantos arredondados 5"/>
          <p:cNvSpPr/>
          <p:nvPr/>
        </p:nvSpPr>
        <p:spPr>
          <a:xfrm>
            <a:off x="4601868" y="2705401"/>
            <a:ext cx="4018208" cy="3567448"/>
          </a:xfrm>
          <a:prstGeom prst="roundRect">
            <a:avLst>
              <a:gd name="adj" fmla="val 3310"/>
            </a:avLst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PONTOS DE ATENÇÃO:</a:t>
            </a:r>
          </a:p>
          <a:p>
            <a:endParaRPr lang="pt-BR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 descr="Image result for ATENÇÃO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8368" y="2575065"/>
            <a:ext cx="1279711" cy="79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5386" y="2486770"/>
            <a:ext cx="706482" cy="648914"/>
          </a:xfrm>
          <a:prstGeom prst="rect">
            <a:avLst/>
          </a:prstGeom>
        </p:spPr>
      </p:pic>
      <p:sp>
        <p:nvSpPr>
          <p:cNvPr id="10" name="Subtítulo 2"/>
          <p:cNvSpPr txBox="1">
            <a:spLocks/>
          </p:cNvSpPr>
          <p:nvPr/>
        </p:nvSpPr>
        <p:spPr>
          <a:xfrm>
            <a:off x="1126826" y="2279313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Maurício Peralta / Alexandre </a:t>
            </a:r>
            <a:r>
              <a:rPr lang="pt-BR" sz="20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Baís</a:t>
            </a:r>
            <a:endParaRPr lang="pt-BR" sz="2000" dirty="0">
              <a:solidFill>
                <a:srgbClr val="FF0000"/>
              </a:solidFill>
            </a:endParaRPr>
          </a:p>
        </p:txBody>
      </p:sp>
      <p:pic>
        <p:nvPicPr>
          <p:cNvPr id="11" name="Picture 4" descr="Image result for icon pers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87" y="2204427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671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48032" y="1714245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ENTREGA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Projetos básico e executivo aprovados</a:t>
            </a: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349827"/>
            <a:ext cx="8789906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</a:rPr>
              <a:t>INICIATIVA</a:t>
            </a:r>
            <a:r>
              <a:rPr lang="pt-BR" sz="2800" b="1" dirty="0">
                <a:solidFill>
                  <a:srgbClr val="16965A"/>
                </a:solidFill>
              </a:rPr>
              <a:t> </a:t>
            </a:r>
            <a:br>
              <a:rPr lang="pt-BR" sz="2800" b="1" dirty="0">
                <a:solidFill>
                  <a:srgbClr val="16965A"/>
                </a:solidFill>
              </a:rPr>
            </a:br>
            <a:r>
              <a:rPr lang="pt-BR" sz="3600" b="1" dirty="0" smtClean="0">
                <a:solidFill>
                  <a:srgbClr val="16965A"/>
                </a:solidFill>
              </a:rPr>
              <a:t>Construir </a:t>
            </a:r>
            <a:r>
              <a:rPr lang="pt-BR" sz="3600" b="1" dirty="0">
                <a:solidFill>
                  <a:srgbClr val="16965A"/>
                </a:solidFill>
              </a:rPr>
              <a:t>o Centro de Reabilitação </a:t>
            </a:r>
            <a:r>
              <a:rPr lang="pt-BR" sz="3600" b="1" dirty="0" smtClean="0">
                <a:solidFill>
                  <a:srgbClr val="16965A"/>
                </a:solidFill>
              </a:rPr>
              <a:t>Estadual no Hospital Regional de Mato Grosso do Sul</a:t>
            </a:r>
            <a:endParaRPr lang="pt-BR" sz="3600" b="1" dirty="0">
              <a:solidFill>
                <a:srgbClr val="FF0000"/>
              </a:solidFill>
            </a:endParaRPr>
          </a:p>
        </p:txBody>
      </p:sp>
      <p:sp>
        <p:nvSpPr>
          <p:cNvPr id="2" name="Retângulo de cantos arredondados 1"/>
          <p:cNvSpPr/>
          <p:nvPr/>
        </p:nvSpPr>
        <p:spPr>
          <a:xfrm>
            <a:off x="408867" y="2704563"/>
            <a:ext cx="4018208" cy="3567448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DESTAQUES:</a:t>
            </a:r>
          </a:p>
          <a:p>
            <a:pPr algn="ctr"/>
            <a:endParaRPr lang="pt-BR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Projeto </a:t>
            </a: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arquitetônico, complementares e planilhas orçamentárias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entregues no dia 14/06 na CEF e aguardando retorno.</a:t>
            </a:r>
            <a:endParaRPr lang="pt-BR" dirty="0">
              <a:solidFill>
                <a:schemeClr val="bg2">
                  <a:lumMod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4601868" y="2705401"/>
            <a:ext cx="4018208" cy="3567448"/>
          </a:xfrm>
          <a:prstGeom prst="roundRect">
            <a:avLst>
              <a:gd name="adj" fmla="val 3310"/>
            </a:avLst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PONTOS DE ATENÇÃO:</a:t>
            </a:r>
          </a:p>
          <a:p>
            <a:endParaRPr lang="pt-BR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026" name="Picture 2" descr="Image result for ATENÇÃO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8368" y="2575065"/>
            <a:ext cx="1279711" cy="79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5386" y="2486770"/>
            <a:ext cx="706482" cy="648914"/>
          </a:xfrm>
          <a:prstGeom prst="rect">
            <a:avLst/>
          </a:prstGeom>
        </p:spPr>
      </p:pic>
      <p:sp>
        <p:nvSpPr>
          <p:cNvPr id="9" name="Subtítulo 2"/>
          <p:cNvSpPr txBox="1">
            <a:spLocks/>
          </p:cNvSpPr>
          <p:nvPr/>
        </p:nvSpPr>
        <p:spPr>
          <a:xfrm>
            <a:off x="1126826" y="2279313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Maurício Peralta / Mario Sergio</a:t>
            </a:r>
            <a:endParaRPr lang="pt-BR" sz="2000" dirty="0">
              <a:solidFill>
                <a:srgbClr val="FF0000"/>
              </a:solidFill>
            </a:endParaRPr>
          </a:p>
        </p:txBody>
      </p:sp>
      <p:pic>
        <p:nvPicPr>
          <p:cNvPr id="1028" name="Picture 4" descr="Image result for icon pers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87" y="2204427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039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48032" y="1202844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ENTREGA</a:t>
            </a:r>
            <a:r>
              <a:rPr lang="pt-BR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pt-BR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Início da etapa “Centro de Tratamento Intensivo Pediátrico, Centro Cirúrgico, Setor de Nutrição, Setor de </a:t>
            </a:r>
            <a:r>
              <a:rPr lang="pt-BR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Hemodiálise e </a:t>
            </a:r>
            <a:r>
              <a:rPr lang="pt-BR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Central de Materiais” das obras de reestruturação do </a:t>
            </a:r>
            <a:r>
              <a:rPr lang="pt-BR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hospital</a:t>
            </a:r>
            <a:endParaRPr lang="pt-BR" sz="1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349827"/>
            <a:ext cx="8789906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</a:rPr>
              <a:t>INICIATIVA</a:t>
            </a:r>
            <a:r>
              <a:rPr lang="pt-BR" sz="2800" b="1" dirty="0">
                <a:solidFill>
                  <a:srgbClr val="16965A"/>
                </a:solidFill>
              </a:rPr>
              <a:t> </a:t>
            </a:r>
            <a:br>
              <a:rPr lang="pt-BR" sz="2800" b="1" dirty="0">
                <a:solidFill>
                  <a:srgbClr val="16965A"/>
                </a:solidFill>
              </a:rPr>
            </a:br>
            <a:r>
              <a:rPr lang="pt-BR" sz="2800" b="1" dirty="0">
                <a:solidFill>
                  <a:srgbClr val="16965A"/>
                </a:solidFill>
              </a:rPr>
              <a:t>Reestruturar o Hospital Regional de Mato Grosso do </a:t>
            </a:r>
            <a:r>
              <a:rPr lang="pt-BR" sz="2800" b="1" dirty="0" smtClean="0">
                <a:solidFill>
                  <a:srgbClr val="16965A"/>
                </a:solidFill>
              </a:rPr>
              <a:t>Sul</a:t>
            </a:r>
            <a:endParaRPr lang="pt-BR" sz="3000" b="1" dirty="0">
              <a:solidFill>
                <a:srgbClr val="16965A"/>
              </a:solidFill>
            </a:endParaRPr>
          </a:p>
        </p:txBody>
      </p:sp>
      <p:sp>
        <p:nvSpPr>
          <p:cNvPr id="2" name="Retângulo de cantos arredondados 1"/>
          <p:cNvSpPr/>
          <p:nvPr/>
        </p:nvSpPr>
        <p:spPr>
          <a:xfrm>
            <a:off x="408867" y="2704563"/>
            <a:ext cx="4018208" cy="3567448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DESTAQUES:</a:t>
            </a:r>
          </a:p>
          <a:p>
            <a:pPr algn="ctr"/>
            <a:endParaRPr lang="pt-BR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charset="0"/>
              <a:buChar char="•"/>
            </a:pP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Projeto arquitetônico, complementares e planilhas orçamentárias entregues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 CEF no dia 14/06. </a:t>
            </a: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Aguardando retorno.</a:t>
            </a:r>
          </a:p>
          <a:p>
            <a:pPr marL="342900" indent="-342900">
              <a:buFont typeface="Arial" charset="0"/>
              <a:buChar char="•"/>
            </a:pP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Nutrição: publicação em DOE da empresa vencedora do certame para projetos</a:t>
            </a:r>
          </a:p>
          <a:p>
            <a:pPr marL="342900" indent="-342900">
              <a:buFont typeface="Arial" charset="0"/>
              <a:buChar char="•"/>
            </a:pP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CTI Pediátrico, enfermaria, centro cirúrgico: emissão de ordem de serviço prevista para o dia 26/06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4601868" y="2705401"/>
            <a:ext cx="4018208" cy="3567448"/>
          </a:xfrm>
          <a:prstGeom prst="roundRect">
            <a:avLst>
              <a:gd name="adj" fmla="val 3310"/>
            </a:avLst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PONTOS DE ATENÇÃO:</a:t>
            </a:r>
          </a:p>
          <a:p>
            <a:endParaRPr lang="pt-BR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charset="0"/>
              <a:buChar char="•"/>
            </a:pPr>
            <a:endParaRPr lang="pt-BR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 descr="Image result for ATENÇÃO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8368" y="2575065"/>
            <a:ext cx="1279711" cy="79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5386" y="2486770"/>
            <a:ext cx="706482" cy="648914"/>
          </a:xfrm>
          <a:prstGeom prst="rect">
            <a:avLst/>
          </a:prstGeom>
        </p:spPr>
      </p:pic>
      <p:sp>
        <p:nvSpPr>
          <p:cNvPr id="10" name="Subtítulo 2"/>
          <p:cNvSpPr txBox="1">
            <a:spLocks/>
          </p:cNvSpPr>
          <p:nvPr/>
        </p:nvSpPr>
        <p:spPr>
          <a:xfrm>
            <a:off x="1126826" y="2279313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Maurício Peralta / Mário Sergio</a:t>
            </a:r>
            <a:endParaRPr lang="pt-BR" sz="2000" dirty="0">
              <a:solidFill>
                <a:srgbClr val="FF0000"/>
              </a:solidFill>
            </a:endParaRPr>
          </a:p>
        </p:txBody>
      </p:sp>
      <p:pic>
        <p:nvPicPr>
          <p:cNvPr id="11" name="Picture 4" descr="Image result for icon pers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87" y="2204427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054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134470" y="1607390"/>
            <a:ext cx="2407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8FAADC"/>
                </a:solidFill>
                <a:latin typeface="Arial" charset="0"/>
                <a:ea typeface="Arial" charset="0"/>
                <a:cs typeface="Arial" charset="0"/>
              </a:rPr>
              <a:t>EM PLANEJAMENTO</a:t>
            </a:r>
            <a:endParaRPr lang="pt-BR" b="1" dirty="0">
              <a:solidFill>
                <a:srgbClr val="8FAADC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11430" y="1730500"/>
            <a:ext cx="17589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solidFill>
                  <a:srgbClr val="E5C55E"/>
                </a:solidFill>
                <a:latin typeface="Arial" charset="0"/>
                <a:ea typeface="Arial" charset="0"/>
                <a:cs typeface="Arial" charset="0"/>
              </a:rPr>
              <a:t>EM ANÁLISE</a:t>
            </a:r>
            <a:endParaRPr lang="pt-BR" sz="2000" b="1" dirty="0">
              <a:solidFill>
                <a:srgbClr val="E5C55E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79332" y="1730500"/>
            <a:ext cx="2097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solidFill>
                  <a:srgbClr val="DF6715"/>
                </a:solidFill>
                <a:latin typeface="Arial" charset="0"/>
                <a:ea typeface="Arial" charset="0"/>
                <a:cs typeface="Arial" charset="0"/>
              </a:rPr>
              <a:t>EM EXECUÇÃO</a:t>
            </a:r>
            <a:endParaRPr lang="pt-BR" sz="2000" b="1" dirty="0">
              <a:solidFill>
                <a:srgbClr val="DF6715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86897" y="1730500"/>
            <a:ext cx="2379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BR"/>
            </a:defPPr>
            <a:lvl1pPr>
              <a:defRPr sz="2000" b="1">
                <a:solidFill>
                  <a:srgbClr val="DF671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pt-BR" dirty="0">
                <a:solidFill>
                  <a:srgbClr val="70AD47"/>
                </a:solidFill>
              </a:rPr>
              <a:t>ENCERRAMENTO</a:t>
            </a:r>
          </a:p>
        </p:txBody>
      </p:sp>
      <p:sp>
        <p:nvSpPr>
          <p:cNvPr id="10" name="Chevron 9"/>
          <p:cNvSpPr/>
          <p:nvPr/>
        </p:nvSpPr>
        <p:spPr>
          <a:xfrm>
            <a:off x="2072308" y="1777558"/>
            <a:ext cx="253527" cy="305994"/>
          </a:xfrm>
          <a:prstGeom prst="chevron">
            <a:avLst/>
          </a:prstGeom>
          <a:solidFill>
            <a:srgbClr val="174489">
              <a:alpha val="5921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174489"/>
              </a:solidFill>
            </a:endParaRPr>
          </a:p>
        </p:txBody>
      </p:sp>
      <p:sp>
        <p:nvSpPr>
          <p:cNvPr id="12" name="Chevron 11"/>
          <p:cNvSpPr/>
          <p:nvPr/>
        </p:nvSpPr>
        <p:spPr>
          <a:xfrm>
            <a:off x="4202710" y="1777558"/>
            <a:ext cx="253527" cy="305994"/>
          </a:xfrm>
          <a:prstGeom prst="chevron">
            <a:avLst/>
          </a:prstGeom>
          <a:solidFill>
            <a:srgbClr val="174489">
              <a:alpha val="5921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174489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6535271" y="1777558"/>
            <a:ext cx="253527" cy="305994"/>
          </a:xfrm>
          <a:prstGeom prst="chevron">
            <a:avLst/>
          </a:prstGeom>
          <a:solidFill>
            <a:srgbClr val="174489">
              <a:alpha val="5921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174489"/>
              </a:solidFill>
            </a:endParaRPr>
          </a:p>
        </p:txBody>
      </p:sp>
      <p:graphicFrame>
        <p:nvGraphicFramePr>
          <p:cNvPr id="11" name="Gráfico 6"/>
          <p:cNvGraphicFramePr/>
          <p:nvPr>
            <p:extLst/>
          </p:nvPr>
        </p:nvGraphicFramePr>
        <p:xfrm>
          <a:off x="-694761" y="2193057"/>
          <a:ext cx="5401235" cy="4246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FASES DA INICIATIVA DENTRO DO SISTEMA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3706775" y="2506662"/>
            <a:ext cx="5160134" cy="3700174"/>
          </a:xfrm>
        </p:spPr>
        <p:txBody>
          <a:bodyPr>
            <a:normAutofit/>
          </a:bodyPr>
          <a:lstStyle/>
          <a:p>
            <a:r>
              <a:rPr lang="pt-BR" sz="2200" b="1" dirty="0">
                <a:solidFill>
                  <a:srgbClr val="8FAADC"/>
                </a:solidFill>
              </a:rPr>
              <a:t>Modernizar o Sistema de Apoio da Rede de Atenção à Saúde nas regiões de </a:t>
            </a:r>
            <a:r>
              <a:rPr lang="pt-BR" sz="2200" b="1" dirty="0" smtClean="0">
                <a:solidFill>
                  <a:srgbClr val="8FAADC"/>
                </a:solidFill>
              </a:rPr>
              <a:t>saúde </a:t>
            </a:r>
            <a:r>
              <a:rPr lang="pt-BR" sz="2200" dirty="0" smtClean="0">
                <a:solidFill>
                  <a:srgbClr val="8FAADC"/>
                </a:solidFill>
              </a:rPr>
              <a:t>(Marcelo Mello, Rodrigo Lucchesi)</a:t>
            </a:r>
          </a:p>
          <a:p>
            <a:r>
              <a:rPr lang="pt-BR" sz="2200" b="1" dirty="0">
                <a:solidFill>
                  <a:srgbClr val="8FAADC"/>
                </a:solidFill>
              </a:rPr>
              <a:t>Implantar o complexo regulador </a:t>
            </a:r>
            <a:r>
              <a:rPr lang="pt-BR" sz="2200" b="1" dirty="0" smtClean="0">
                <a:solidFill>
                  <a:srgbClr val="8FAADC"/>
                </a:solidFill>
              </a:rPr>
              <a:t>estadual </a:t>
            </a:r>
            <a:r>
              <a:rPr lang="pt-BR" sz="2200" dirty="0" smtClean="0">
                <a:solidFill>
                  <a:srgbClr val="8FAADC"/>
                </a:solidFill>
              </a:rPr>
              <a:t>(Robson Fukuda)</a:t>
            </a:r>
          </a:p>
          <a:p>
            <a:r>
              <a:rPr lang="pt-BR" sz="2200" b="1" dirty="0">
                <a:solidFill>
                  <a:srgbClr val="8FAADC"/>
                </a:solidFill>
              </a:rPr>
              <a:t>Firmar parcerias com organizações sociais para fortalecer o gerenciamento hospitalar no </a:t>
            </a:r>
            <a:r>
              <a:rPr lang="pt-BR" sz="2200" b="1" dirty="0" smtClean="0">
                <a:solidFill>
                  <a:srgbClr val="8FAADC"/>
                </a:solidFill>
              </a:rPr>
              <a:t>Estado </a:t>
            </a:r>
            <a:r>
              <a:rPr lang="pt-BR" sz="2200" dirty="0" smtClean="0">
                <a:solidFill>
                  <a:srgbClr val="8FAADC"/>
                </a:solidFill>
              </a:rPr>
              <a:t>(Denise </a:t>
            </a:r>
            <a:r>
              <a:rPr lang="pt-BR" sz="2200" dirty="0" err="1" smtClean="0">
                <a:solidFill>
                  <a:srgbClr val="8FAADC"/>
                </a:solidFill>
              </a:rPr>
              <a:t>Lusena</a:t>
            </a:r>
            <a:r>
              <a:rPr lang="pt-BR" sz="2200" dirty="0" smtClean="0">
                <a:solidFill>
                  <a:srgbClr val="8FAADC"/>
                </a:solidFill>
              </a:rPr>
              <a:t>)</a:t>
            </a:r>
            <a:endParaRPr lang="pt-BR" sz="2200" dirty="0">
              <a:solidFill>
                <a:srgbClr val="8FAA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41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690" y="1673534"/>
            <a:ext cx="8444218" cy="4681365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28650" y="912760"/>
            <a:ext cx="7886700" cy="1090202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pt-BR" b="1" dirty="0" smtClean="0">
                <a:solidFill>
                  <a:srgbClr val="0B89A7"/>
                </a:solidFill>
              </a:rPr>
              <a:t>Mapa Estratégico</a:t>
            </a:r>
            <a:endParaRPr lang="pt-BR" b="1" dirty="0">
              <a:solidFill>
                <a:srgbClr val="0B89A7"/>
              </a:solidFill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MODELO DE GESTÃO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2770095" y="2843282"/>
            <a:ext cx="2245658" cy="854659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163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48032" y="1428094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ENTREGA</a:t>
            </a:r>
            <a:r>
              <a:rPr lang="pt-B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Instalação </a:t>
            </a:r>
            <a:r>
              <a:rPr lang="pt-B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 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mamógrafo (digitalizado), </a:t>
            </a:r>
            <a:r>
              <a:rPr lang="pt-B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eletroencefalograma com 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laudo e serviço de exame de endoscopia digestiva alta nas regiões de saúde conforme demanda </a:t>
            </a:r>
            <a:r>
              <a:rPr lang="pt-B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identificada</a:t>
            </a:r>
            <a:endParaRPr lang="pt-BR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349827"/>
            <a:ext cx="8789906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</a:rPr>
              <a:t>INICIATIVA</a:t>
            </a:r>
            <a:r>
              <a:rPr lang="pt-BR" sz="2800" b="1" dirty="0">
                <a:solidFill>
                  <a:srgbClr val="16965A"/>
                </a:solidFill>
              </a:rPr>
              <a:t> </a:t>
            </a:r>
            <a:br>
              <a:rPr lang="pt-BR" sz="2800" b="1" dirty="0">
                <a:solidFill>
                  <a:srgbClr val="16965A"/>
                </a:solidFill>
              </a:rPr>
            </a:br>
            <a:r>
              <a:rPr lang="pt-BR" b="1" dirty="0" smtClean="0">
                <a:solidFill>
                  <a:srgbClr val="16965A"/>
                </a:solidFill>
              </a:rPr>
              <a:t>Modernizar </a:t>
            </a:r>
            <a:r>
              <a:rPr lang="pt-BR" b="1" dirty="0">
                <a:solidFill>
                  <a:srgbClr val="16965A"/>
                </a:solidFill>
              </a:rPr>
              <a:t>o Sistema de Apoio da Rede de Atenção à Saúde nas regiões de </a:t>
            </a:r>
            <a:r>
              <a:rPr lang="pt-BR" b="1" dirty="0" smtClean="0">
                <a:solidFill>
                  <a:srgbClr val="16965A"/>
                </a:solidFill>
              </a:rPr>
              <a:t>saúde</a:t>
            </a:r>
            <a:endParaRPr lang="pt-BR" b="1" dirty="0">
              <a:solidFill>
                <a:srgbClr val="16965A"/>
              </a:solidFill>
            </a:endParaRPr>
          </a:p>
        </p:txBody>
      </p:sp>
      <p:sp>
        <p:nvSpPr>
          <p:cNvPr id="2" name="Retângulo de cantos arredondados 1"/>
          <p:cNvSpPr/>
          <p:nvPr/>
        </p:nvSpPr>
        <p:spPr>
          <a:xfrm>
            <a:off x="408867" y="2704563"/>
            <a:ext cx="4018208" cy="3567448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DESTAQUES:</a:t>
            </a:r>
          </a:p>
          <a:p>
            <a:pPr algn="ctr"/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charset="0"/>
              <a:buChar char="•"/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Mamógrafos serão entregues para Três Lagoas e Aquidauana.</a:t>
            </a:r>
          </a:p>
          <a:p>
            <a:pPr marL="342900" indent="-342900">
              <a:buFont typeface="Arial" charset="0"/>
              <a:buChar char="•"/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Eletroencefalograma </a:t>
            </a: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laudo (EEG) em implantação nas 11 sedes de microrregiões do Estado.</a:t>
            </a:r>
          </a:p>
          <a:p>
            <a:pPr marL="342900" indent="-342900">
              <a:buFont typeface="Arial" charset="0"/>
              <a:buChar char="•"/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Implantação de dois novos serviços de endoscopia: Ponta Porã e Naviraí.</a:t>
            </a:r>
          </a:p>
        </p:txBody>
      </p:sp>
      <p:sp>
        <p:nvSpPr>
          <p:cNvPr id="6" name="Retângulo de cantos arredondados 5"/>
          <p:cNvSpPr/>
          <p:nvPr/>
        </p:nvSpPr>
        <p:spPr>
          <a:xfrm>
            <a:off x="4601868" y="2705401"/>
            <a:ext cx="4018208" cy="3567448"/>
          </a:xfrm>
          <a:prstGeom prst="roundRect">
            <a:avLst>
              <a:gd name="adj" fmla="val 3310"/>
            </a:avLst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PONTOS DE ATENÇÃO:</a:t>
            </a:r>
          </a:p>
          <a:p>
            <a:endParaRPr lang="pt-BR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charset="0"/>
              <a:buChar char="•"/>
            </a:pP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Naviraí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implantação do serviço de endoscopia vinculada a liberação de recursos para </a:t>
            </a:r>
            <a:r>
              <a:rPr lang="pt-BR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contratualização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com o município.</a:t>
            </a:r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 descr="Image result for ATENÇÃO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8368" y="2575065"/>
            <a:ext cx="1279711" cy="79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5386" y="2486770"/>
            <a:ext cx="706482" cy="648914"/>
          </a:xfrm>
          <a:prstGeom prst="rect">
            <a:avLst/>
          </a:prstGeom>
        </p:spPr>
      </p:pic>
      <p:sp>
        <p:nvSpPr>
          <p:cNvPr id="10" name="Subtítulo 2"/>
          <p:cNvSpPr txBox="1">
            <a:spLocks/>
          </p:cNvSpPr>
          <p:nvPr/>
        </p:nvSpPr>
        <p:spPr>
          <a:xfrm>
            <a:off x="1126826" y="2279313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Marcelo Mello / Rodrigo</a:t>
            </a:r>
            <a:endParaRPr lang="pt-BR" sz="2000" dirty="0">
              <a:solidFill>
                <a:srgbClr val="FF0000"/>
              </a:solidFill>
            </a:endParaRPr>
          </a:p>
        </p:txBody>
      </p:sp>
      <p:pic>
        <p:nvPicPr>
          <p:cNvPr id="11" name="Picture 4" descr="Image result for icon pers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87" y="2204427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07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48032" y="1269560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ENTREGA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Sistema de regulação implantado nas microrregiões de saúde </a:t>
            </a:r>
            <a:r>
              <a:rPr lang="pt-BR">
                <a:solidFill>
                  <a:schemeClr val="tx1">
                    <a:lumMod val="75000"/>
                    <a:lumOff val="25000"/>
                  </a:schemeClr>
                </a:solidFill>
              </a:rPr>
              <a:t>do </a:t>
            </a:r>
            <a:r>
              <a:rPr lang="pt-BR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estado</a:t>
            </a:r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349827"/>
            <a:ext cx="8789906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</a:rPr>
              <a:t>INICIATIVA</a:t>
            </a:r>
            <a:r>
              <a:rPr lang="pt-BR" sz="2800" b="1" dirty="0">
                <a:solidFill>
                  <a:srgbClr val="16965A"/>
                </a:solidFill>
              </a:rPr>
              <a:t> </a:t>
            </a:r>
            <a:br>
              <a:rPr lang="pt-BR" sz="2800" b="1" dirty="0">
                <a:solidFill>
                  <a:srgbClr val="16965A"/>
                </a:solidFill>
              </a:rPr>
            </a:br>
            <a:r>
              <a:rPr lang="pt-BR" sz="3200" b="1" dirty="0" smtClean="0">
                <a:solidFill>
                  <a:srgbClr val="16965A"/>
                </a:solidFill>
              </a:rPr>
              <a:t>Implantar </a:t>
            </a:r>
            <a:r>
              <a:rPr lang="pt-BR" sz="3200" b="1" dirty="0">
                <a:solidFill>
                  <a:srgbClr val="16965A"/>
                </a:solidFill>
              </a:rPr>
              <a:t>o complexo regulador </a:t>
            </a:r>
            <a:r>
              <a:rPr lang="pt-BR" sz="3200" b="1" dirty="0" smtClean="0">
                <a:solidFill>
                  <a:srgbClr val="16965A"/>
                </a:solidFill>
              </a:rPr>
              <a:t>estadual</a:t>
            </a:r>
            <a:endParaRPr lang="pt-BR" sz="3200" b="1" dirty="0">
              <a:solidFill>
                <a:srgbClr val="16965A"/>
              </a:solidFill>
            </a:endParaRPr>
          </a:p>
        </p:txBody>
      </p:sp>
      <p:sp>
        <p:nvSpPr>
          <p:cNvPr id="2" name="Retângulo de cantos arredondados 1"/>
          <p:cNvSpPr/>
          <p:nvPr/>
        </p:nvSpPr>
        <p:spPr>
          <a:xfrm>
            <a:off x="408867" y="2704563"/>
            <a:ext cx="4018208" cy="3567448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DESTAQUES:</a:t>
            </a:r>
          </a:p>
          <a:p>
            <a:pPr algn="ctr"/>
            <a:endParaRPr lang="pt-BR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charset="0"/>
              <a:buChar char="•"/>
            </a:pP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Em 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conclusão da primeira etapa: implantação da regulação da urgência nas 11 microrregiões do estado. </a:t>
            </a:r>
            <a:endParaRPr lang="pt-BR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charset="0"/>
              <a:buChar char="•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charset="0"/>
              <a:buChar char="•"/>
            </a:pP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Finalizando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serão iniciadas 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as etapas de implantação das regulações hospitalar e ambulatorial</a:t>
            </a: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4601868" y="2705401"/>
            <a:ext cx="4018208" cy="3567448"/>
          </a:xfrm>
          <a:prstGeom prst="roundRect">
            <a:avLst>
              <a:gd name="adj" fmla="val 3310"/>
            </a:avLst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PONTOS DE ATENÇÃO:</a:t>
            </a:r>
          </a:p>
          <a:p>
            <a:pPr algn="ctr"/>
            <a:endParaRPr lang="pt-BR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charset="0"/>
              <a:buChar char="•"/>
            </a:pP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Atraso do pagamento da OS que está atuando no complexo regulador estadual.</a:t>
            </a:r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pt-BR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026" name="Picture 2" descr="Image result for ATENÇÃO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8368" y="2575065"/>
            <a:ext cx="1279711" cy="79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5386" y="2486770"/>
            <a:ext cx="706482" cy="648914"/>
          </a:xfrm>
          <a:prstGeom prst="rect">
            <a:avLst/>
          </a:prstGeom>
        </p:spPr>
      </p:pic>
      <p:sp>
        <p:nvSpPr>
          <p:cNvPr id="9" name="Subtítulo 2"/>
          <p:cNvSpPr txBox="1">
            <a:spLocks/>
          </p:cNvSpPr>
          <p:nvPr/>
        </p:nvSpPr>
        <p:spPr>
          <a:xfrm>
            <a:off x="1126826" y="2279313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Robson Fukuda</a:t>
            </a:r>
            <a:endParaRPr lang="pt-BR" sz="2000" dirty="0">
              <a:solidFill>
                <a:srgbClr val="FF0000"/>
              </a:solidFill>
            </a:endParaRPr>
          </a:p>
        </p:txBody>
      </p:sp>
      <p:pic>
        <p:nvPicPr>
          <p:cNvPr id="1028" name="Picture 4" descr="Image result for icon pers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87" y="2204427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178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48032" y="1565871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ENTREGA</a:t>
            </a:r>
            <a:r>
              <a:rPr lang="pt-BR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pt-BR" sz="2000">
                <a:solidFill>
                  <a:schemeClr val="tx1">
                    <a:lumMod val="75000"/>
                    <a:lumOff val="25000"/>
                  </a:schemeClr>
                </a:solidFill>
              </a:rPr>
              <a:t>Contrato de gestão firmado, por intermédio da SES, com organização social qualificada para o gerenciamento do Hospital de </a:t>
            </a:r>
            <a:r>
              <a:rPr lang="pt-BR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Aquidauana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349827"/>
            <a:ext cx="8789906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</a:rPr>
              <a:t>INICIATIVA</a:t>
            </a:r>
            <a:r>
              <a:rPr lang="pt-BR" sz="2800" b="1" dirty="0">
                <a:solidFill>
                  <a:srgbClr val="16965A"/>
                </a:solidFill>
              </a:rPr>
              <a:t> </a:t>
            </a:r>
            <a:br>
              <a:rPr lang="pt-BR" sz="2800" b="1" dirty="0">
                <a:solidFill>
                  <a:srgbClr val="16965A"/>
                </a:solidFill>
              </a:rPr>
            </a:br>
            <a:r>
              <a:rPr lang="pt-BR" sz="3200" b="1" dirty="0">
                <a:solidFill>
                  <a:srgbClr val="16965A"/>
                </a:solidFill>
              </a:rPr>
              <a:t>Firmar parcerias com organizações sociais para fortalecer o gerenciamento hospitalar no </a:t>
            </a:r>
            <a:r>
              <a:rPr lang="pt-BR" sz="3200" b="1" dirty="0" smtClean="0">
                <a:solidFill>
                  <a:srgbClr val="16965A"/>
                </a:solidFill>
              </a:rPr>
              <a:t>Estado</a:t>
            </a:r>
            <a:endParaRPr lang="pt-BR" sz="3200" b="1" dirty="0">
              <a:solidFill>
                <a:srgbClr val="16965A"/>
              </a:solidFill>
            </a:endParaRPr>
          </a:p>
        </p:txBody>
      </p:sp>
      <p:sp>
        <p:nvSpPr>
          <p:cNvPr id="2" name="Retângulo de cantos arredondados 1"/>
          <p:cNvSpPr/>
          <p:nvPr/>
        </p:nvSpPr>
        <p:spPr>
          <a:xfrm>
            <a:off x="408867" y="2704563"/>
            <a:ext cx="4018208" cy="3567448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DESTAQUES:</a:t>
            </a:r>
          </a:p>
          <a:p>
            <a:pPr algn="ctr"/>
            <a:endParaRPr lang="pt-BR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bg2">
                    <a:lumMod val="25000"/>
                  </a:schemeClr>
                </a:solidFill>
              </a:rPr>
              <a:t>Continua a previsão de assinatura do Contrato com a OS para Novembro.</a:t>
            </a:r>
            <a:endParaRPr lang="pt-BR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4601868" y="2705401"/>
            <a:ext cx="4018208" cy="3567448"/>
          </a:xfrm>
          <a:prstGeom prst="roundRect">
            <a:avLst>
              <a:gd name="adj" fmla="val 3310"/>
            </a:avLst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PONTOS DE ATENÇÃO:</a:t>
            </a:r>
          </a:p>
          <a:p>
            <a:endParaRPr lang="pt-BR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charset="0"/>
              <a:buChar char="•"/>
            </a:pP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Documentação relativa ao imóvel do Hospital de Aquidauana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Está parado na PGE para </a:t>
            </a: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realização da 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desapropriação do imóvel.</a:t>
            </a:r>
            <a:endParaRPr lang="pt-BR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 descr="Image result for ATENÇÃO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8368" y="2575065"/>
            <a:ext cx="1279711" cy="79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5386" y="2486770"/>
            <a:ext cx="706482" cy="648914"/>
          </a:xfrm>
          <a:prstGeom prst="rect">
            <a:avLst/>
          </a:prstGeom>
        </p:spPr>
      </p:pic>
      <p:sp>
        <p:nvSpPr>
          <p:cNvPr id="9" name="Subtítulo 2"/>
          <p:cNvSpPr txBox="1">
            <a:spLocks/>
          </p:cNvSpPr>
          <p:nvPr/>
        </p:nvSpPr>
        <p:spPr>
          <a:xfrm>
            <a:off x="1126826" y="2279313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Denise </a:t>
            </a:r>
            <a:r>
              <a:rPr lang="pt-BR" sz="20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Lusena</a:t>
            </a:r>
            <a:endParaRPr lang="pt-BR" sz="2000" dirty="0">
              <a:solidFill>
                <a:srgbClr val="FF0000"/>
              </a:solidFill>
            </a:endParaRPr>
          </a:p>
        </p:txBody>
      </p:sp>
      <p:pic>
        <p:nvPicPr>
          <p:cNvPr id="1028" name="Picture 4" descr="Image result for icon pers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87" y="2204427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15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134470" y="1607390"/>
            <a:ext cx="2407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8FAADC"/>
                </a:solidFill>
                <a:latin typeface="Arial" charset="0"/>
                <a:ea typeface="Arial" charset="0"/>
                <a:cs typeface="Arial" charset="0"/>
              </a:rPr>
              <a:t>EM PLANEJAMENTO</a:t>
            </a:r>
            <a:endParaRPr lang="pt-BR" b="1" dirty="0">
              <a:solidFill>
                <a:srgbClr val="8FAADC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11430" y="1730500"/>
            <a:ext cx="17589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solidFill>
                  <a:srgbClr val="E5C55E"/>
                </a:solidFill>
                <a:latin typeface="Arial" charset="0"/>
                <a:ea typeface="Arial" charset="0"/>
                <a:cs typeface="Arial" charset="0"/>
              </a:rPr>
              <a:t>EM ANÁLISE</a:t>
            </a:r>
            <a:endParaRPr lang="pt-BR" sz="2000" b="1" dirty="0">
              <a:solidFill>
                <a:srgbClr val="E5C55E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79332" y="1730500"/>
            <a:ext cx="2097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solidFill>
                  <a:srgbClr val="DF6715"/>
                </a:solidFill>
                <a:latin typeface="Arial" charset="0"/>
                <a:ea typeface="Arial" charset="0"/>
                <a:cs typeface="Arial" charset="0"/>
              </a:rPr>
              <a:t>EM EXECUÇÃO</a:t>
            </a:r>
            <a:endParaRPr lang="pt-BR" sz="2000" b="1" dirty="0">
              <a:solidFill>
                <a:srgbClr val="DF6715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86897" y="1730500"/>
            <a:ext cx="2379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BR"/>
            </a:defPPr>
            <a:lvl1pPr>
              <a:defRPr sz="2000" b="1">
                <a:solidFill>
                  <a:srgbClr val="DF671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pt-BR" dirty="0">
                <a:solidFill>
                  <a:srgbClr val="70AD47"/>
                </a:solidFill>
              </a:rPr>
              <a:t>ENCERRAMENTO</a:t>
            </a:r>
          </a:p>
        </p:txBody>
      </p:sp>
      <p:sp>
        <p:nvSpPr>
          <p:cNvPr id="10" name="Chevron 9"/>
          <p:cNvSpPr/>
          <p:nvPr/>
        </p:nvSpPr>
        <p:spPr>
          <a:xfrm>
            <a:off x="2072308" y="1777558"/>
            <a:ext cx="253527" cy="305994"/>
          </a:xfrm>
          <a:prstGeom prst="chevron">
            <a:avLst/>
          </a:prstGeom>
          <a:solidFill>
            <a:srgbClr val="174489">
              <a:alpha val="5921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174489"/>
              </a:solidFill>
            </a:endParaRPr>
          </a:p>
        </p:txBody>
      </p:sp>
      <p:sp>
        <p:nvSpPr>
          <p:cNvPr id="12" name="Chevron 11"/>
          <p:cNvSpPr/>
          <p:nvPr/>
        </p:nvSpPr>
        <p:spPr>
          <a:xfrm>
            <a:off x="4202710" y="1777558"/>
            <a:ext cx="253527" cy="305994"/>
          </a:xfrm>
          <a:prstGeom prst="chevron">
            <a:avLst/>
          </a:prstGeom>
          <a:solidFill>
            <a:srgbClr val="174489">
              <a:alpha val="5921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174489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6535271" y="1777558"/>
            <a:ext cx="253527" cy="305994"/>
          </a:xfrm>
          <a:prstGeom prst="chevron">
            <a:avLst/>
          </a:prstGeom>
          <a:solidFill>
            <a:srgbClr val="174489">
              <a:alpha val="5921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174489"/>
              </a:solidFill>
            </a:endParaRPr>
          </a:p>
        </p:txBody>
      </p:sp>
      <p:graphicFrame>
        <p:nvGraphicFramePr>
          <p:cNvPr id="11" name="Gráfico 6"/>
          <p:cNvGraphicFramePr/>
          <p:nvPr>
            <p:extLst/>
          </p:nvPr>
        </p:nvGraphicFramePr>
        <p:xfrm>
          <a:off x="-694761" y="2193057"/>
          <a:ext cx="5401235" cy="4246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FASES DA INICIATIVA DENTRO DO SISTEMA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3706775" y="2506662"/>
            <a:ext cx="5160134" cy="3700174"/>
          </a:xfrm>
        </p:spPr>
        <p:txBody>
          <a:bodyPr>
            <a:normAutofit/>
          </a:bodyPr>
          <a:lstStyle/>
          <a:p>
            <a:r>
              <a:rPr lang="pt-BR" sz="2200" b="1" dirty="0">
                <a:solidFill>
                  <a:srgbClr val="8FAADC"/>
                </a:solidFill>
              </a:rPr>
              <a:t>Fortalecer o combate ao vetor Aedes </a:t>
            </a:r>
            <a:r>
              <a:rPr lang="pt-BR" sz="2200" b="1" dirty="0" smtClean="0">
                <a:solidFill>
                  <a:srgbClr val="8FAADC"/>
                </a:solidFill>
              </a:rPr>
              <a:t>Aegypti </a:t>
            </a:r>
            <a:r>
              <a:rPr lang="pt-BR" sz="2200" dirty="0">
                <a:solidFill>
                  <a:srgbClr val="8FAADC"/>
                </a:solidFill>
              </a:rPr>
              <a:t>(Fátima </a:t>
            </a:r>
            <a:r>
              <a:rPr lang="pt-BR" sz="2200" dirty="0" err="1">
                <a:solidFill>
                  <a:srgbClr val="8FAADC"/>
                </a:solidFill>
              </a:rPr>
              <a:t>Cheade</a:t>
            </a:r>
            <a:r>
              <a:rPr lang="pt-BR" sz="2200" dirty="0">
                <a:solidFill>
                  <a:srgbClr val="8FAADC"/>
                </a:solidFill>
              </a:rPr>
              <a:t>, João </a:t>
            </a:r>
            <a:r>
              <a:rPr lang="pt-BR" sz="2200" dirty="0" err="1">
                <a:solidFill>
                  <a:srgbClr val="8FAADC"/>
                </a:solidFill>
              </a:rPr>
              <a:t>Boin</a:t>
            </a:r>
            <a:r>
              <a:rPr lang="pt-BR" sz="2200" dirty="0">
                <a:solidFill>
                  <a:srgbClr val="8FAADC"/>
                </a:solidFill>
              </a:rPr>
              <a:t> </a:t>
            </a:r>
            <a:r>
              <a:rPr lang="pt-BR" sz="2200" dirty="0" smtClean="0">
                <a:solidFill>
                  <a:srgbClr val="8FAADC"/>
                </a:solidFill>
              </a:rPr>
              <a:t>Junior)</a:t>
            </a:r>
          </a:p>
          <a:p>
            <a:r>
              <a:rPr lang="pt-BR" sz="2200" b="1" dirty="0">
                <a:solidFill>
                  <a:srgbClr val="8FAADC"/>
                </a:solidFill>
              </a:rPr>
              <a:t>Ampliar e reestruturar a Santa Casa de Corumbá, transformando-a em Hospital Regional do Pantanal </a:t>
            </a:r>
            <a:r>
              <a:rPr lang="pt-BR" sz="2200" dirty="0">
                <a:solidFill>
                  <a:srgbClr val="8FAADC"/>
                </a:solidFill>
              </a:rPr>
              <a:t>(Maurício Peralta, Alexandre da Rocha </a:t>
            </a:r>
            <a:r>
              <a:rPr lang="pt-BR" sz="2200" dirty="0" err="1" smtClean="0">
                <a:solidFill>
                  <a:srgbClr val="8FAADC"/>
                </a:solidFill>
              </a:rPr>
              <a:t>Baís</a:t>
            </a:r>
            <a:r>
              <a:rPr lang="pt-BR" sz="2200" dirty="0" smtClean="0">
                <a:solidFill>
                  <a:srgbClr val="8FAADC"/>
                </a:solidFill>
              </a:rPr>
              <a:t>)</a:t>
            </a:r>
            <a:endParaRPr lang="pt-BR" sz="2200" dirty="0">
              <a:solidFill>
                <a:srgbClr val="8FAA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13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48032" y="1235915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ENTREGA</a:t>
            </a: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Ampliação do número de salas de situação para fortalecer as ações de combate a </a:t>
            </a: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dengue e Implantação 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 </a:t>
            </a:r>
            <a:r>
              <a:rPr lang="pt-BR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eENDEMIAS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em todos os municípios do estado</a:t>
            </a: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349827"/>
            <a:ext cx="8789906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</a:rPr>
              <a:t>INICIATIVA</a:t>
            </a:r>
            <a:r>
              <a:rPr lang="pt-BR" sz="2800" b="1" dirty="0">
                <a:solidFill>
                  <a:srgbClr val="16965A"/>
                </a:solidFill>
              </a:rPr>
              <a:t> </a:t>
            </a:r>
            <a:br>
              <a:rPr lang="pt-BR" sz="2800" b="1" dirty="0">
                <a:solidFill>
                  <a:srgbClr val="16965A"/>
                </a:solidFill>
              </a:rPr>
            </a:br>
            <a:r>
              <a:rPr lang="pt-BR" sz="3600" b="1" dirty="0">
                <a:solidFill>
                  <a:srgbClr val="16965A"/>
                </a:solidFill>
              </a:rPr>
              <a:t>Fortalecer o combate ao vetor Aedes Aegypti</a:t>
            </a:r>
            <a:endParaRPr lang="pt-BR" sz="3400" b="1" dirty="0">
              <a:solidFill>
                <a:srgbClr val="16965A"/>
              </a:solidFill>
            </a:endParaRPr>
          </a:p>
        </p:txBody>
      </p:sp>
      <p:sp>
        <p:nvSpPr>
          <p:cNvPr id="2" name="Retângulo de cantos arredondados 1"/>
          <p:cNvSpPr/>
          <p:nvPr/>
        </p:nvSpPr>
        <p:spPr>
          <a:xfrm>
            <a:off x="408867" y="2704563"/>
            <a:ext cx="4018208" cy="3567448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DESTAQUES:</a:t>
            </a:r>
          </a:p>
          <a:p>
            <a:pPr algn="ctr"/>
            <a:endParaRPr lang="pt-BR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charset="0"/>
              <a:buChar char="•"/>
            </a:pPr>
            <a:r>
              <a:rPr lang="pt-BR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eENDEMIAS</a:t>
            </a:r>
            <a:r>
              <a:rPr lang="pt-B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Estão sendo dados encaminhamentos relacionados aos smartphones junto ao dr. Nelson</a:t>
            </a:r>
          </a:p>
          <a:p>
            <a:pPr marL="342900" indent="-342900">
              <a:buFont typeface="Arial" charset="0"/>
              <a:buChar char="•"/>
            </a:pP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Foi aprovado o piloto com algumas alterações de software, já sendo planejada a agenda de implantação em 42 municípios, que deverá ocorrer a partir de agosto</a:t>
            </a:r>
          </a:p>
          <a:p>
            <a:pPr marL="342900" indent="-342900">
              <a:buFont typeface="Arial" charset="0"/>
              <a:buChar char="•"/>
            </a:pPr>
            <a:r>
              <a:rPr lang="pt-B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Salas de situação: </a:t>
            </a: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Foram realizadas as visitas em 7 das 9 regionais, com programação até o fim de junho para a conclusão das visitas nas outras duas.</a:t>
            </a:r>
          </a:p>
          <a:p>
            <a:pPr marL="342900" indent="-342900">
              <a:buFont typeface="Arial" charset="0"/>
              <a:buChar char="•"/>
            </a:pP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Foi criado um roteiro para a orientação das regionais para a formalização dos comitês municipais e formalização das salas </a:t>
            </a:r>
            <a:r>
              <a:rPr lang="pt-B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regionais</a:t>
            </a:r>
            <a:endParaRPr lang="pt-BR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4601868" y="2705401"/>
            <a:ext cx="4018208" cy="3567448"/>
          </a:xfrm>
          <a:prstGeom prst="roundRect">
            <a:avLst>
              <a:gd name="adj" fmla="val 3310"/>
            </a:avLst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PONTOS DE ATENÇÃO:</a:t>
            </a:r>
          </a:p>
          <a:p>
            <a:endParaRPr lang="pt-BR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charset="0"/>
              <a:buChar char="•"/>
            </a:pPr>
            <a:r>
              <a:rPr lang="pt-BR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eENDEMIAS</a:t>
            </a: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capacitação dos agentes de saúde para operação do sistema; disponibilização de smartphones para operação de campo.</a:t>
            </a:r>
          </a:p>
          <a:p>
            <a:pPr marL="342900" indent="-342900">
              <a:buFont typeface="Arial" charset="0"/>
              <a:buChar char="•"/>
            </a:pP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Salas de situação: 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Risco de não adesão dos gestores municipais quanto dos núcleos </a:t>
            </a: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regionais</a:t>
            </a:r>
          </a:p>
        </p:txBody>
      </p:sp>
      <p:pic>
        <p:nvPicPr>
          <p:cNvPr id="1026" name="Picture 2" descr="Image result for ATENÇÃO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8368" y="2575065"/>
            <a:ext cx="1279711" cy="79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5386" y="2486770"/>
            <a:ext cx="706482" cy="648914"/>
          </a:xfrm>
          <a:prstGeom prst="rect">
            <a:avLst/>
          </a:prstGeom>
        </p:spPr>
      </p:pic>
      <p:sp>
        <p:nvSpPr>
          <p:cNvPr id="10" name="Subtítulo 2"/>
          <p:cNvSpPr txBox="1">
            <a:spLocks/>
          </p:cNvSpPr>
          <p:nvPr/>
        </p:nvSpPr>
        <p:spPr>
          <a:xfrm>
            <a:off x="1126826" y="2279313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Fátima / João </a:t>
            </a:r>
            <a:r>
              <a:rPr lang="pt-BR" sz="20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Boin</a:t>
            </a:r>
            <a:endParaRPr lang="pt-BR" sz="2000" dirty="0">
              <a:solidFill>
                <a:srgbClr val="FF0000"/>
              </a:solidFill>
            </a:endParaRPr>
          </a:p>
        </p:txBody>
      </p:sp>
      <p:pic>
        <p:nvPicPr>
          <p:cNvPr id="11" name="Picture 4" descr="Image result for icon pers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87" y="2204427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702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48032" y="1610119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ENTREGA</a:t>
            </a:r>
            <a:r>
              <a:rPr lang="pt-B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pt-BR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Processo de contratação de empresa para a ampliação de 30 leitos, construção de uma nova recepção, pronto </a:t>
            </a:r>
            <a:r>
              <a:rPr lang="pt-B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socorro, ala de enfermaria </a:t>
            </a:r>
            <a:r>
              <a:rPr lang="pt-BR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 reestruturação </a:t>
            </a:r>
            <a:r>
              <a:rPr lang="pt-B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 ala da obstetrícia</a:t>
            </a:r>
            <a:endParaRPr lang="pt-BR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349827"/>
            <a:ext cx="8789906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</a:rPr>
              <a:t>INICIATIVA</a:t>
            </a:r>
            <a:r>
              <a:rPr lang="pt-BR" sz="2800" b="1" dirty="0">
                <a:solidFill>
                  <a:srgbClr val="16965A"/>
                </a:solidFill>
              </a:rPr>
              <a:t> </a:t>
            </a:r>
            <a:br>
              <a:rPr lang="pt-BR" sz="2800" b="1" dirty="0">
                <a:solidFill>
                  <a:srgbClr val="16965A"/>
                </a:solidFill>
              </a:rPr>
            </a:br>
            <a:r>
              <a:rPr lang="pt-BR" sz="3000" b="1" dirty="0">
                <a:solidFill>
                  <a:srgbClr val="16965A"/>
                </a:solidFill>
              </a:rPr>
              <a:t>Ampliar e reestruturar a Santa Casa de Corumbá, transformando-a em Hospital Regional do Pantanal</a:t>
            </a:r>
          </a:p>
        </p:txBody>
      </p:sp>
      <p:sp>
        <p:nvSpPr>
          <p:cNvPr id="2" name="Retângulo de cantos arredondados 1"/>
          <p:cNvSpPr/>
          <p:nvPr/>
        </p:nvSpPr>
        <p:spPr>
          <a:xfrm>
            <a:off x="408867" y="2704563"/>
            <a:ext cx="4018208" cy="3567448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DESTAQUES:</a:t>
            </a:r>
          </a:p>
          <a:p>
            <a:pPr algn="ctr"/>
            <a:endParaRPr lang="pt-BR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bg2">
                    <a:lumMod val="25000"/>
                  </a:schemeClr>
                </a:solidFill>
              </a:rPr>
              <a:t>Aprovação do projeto previsto para Outubro/2017 e contratação de empresa previsto para Dezembro/2017.</a:t>
            </a:r>
          </a:p>
        </p:txBody>
      </p:sp>
      <p:sp>
        <p:nvSpPr>
          <p:cNvPr id="6" name="Retângulo de cantos arredondados 5"/>
          <p:cNvSpPr/>
          <p:nvPr/>
        </p:nvSpPr>
        <p:spPr>
          <a:xfrm>
            <a:off x="4601868" y="2705401"/>
            <a:ext cx="4018208" cy="3567448"/>
          </a:xfrm>
          <a:prstGeom prst="roundRect">
            <a:avLst>
              <a:gd name="adj" fmla="val 3310"/>
            </a:avLst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PONTOS DE ATENÇÃO:</a:t>
            </a:r>
          </a:p>
          <a:p>
            <a:endParaRPr lang="pt-BR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 descr="Image result for ATENÇÃO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8368" y="2575065"/>
            <a:ext cx="1279711" cy="79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5386" y="2486770"/>
            <a:ext cx="706482" cy="648914"/>
          </a:xfrm>
          <a:prstGeom prst="rect">
            <a:avLst/>
          </a:prstGeom>
        </p:spPr>
      </p:pic>
      <p:sp>
        <p:nvSpPr>
          <p:cNvPr id="9" name="Subtítulo 2"/>
          <p:cNvSpPr txBox="1">
            <a:spLocks/>
          </p:cNvSpPr>
          <p:nvPr/>
        </p:nvSpPr>
        <p:spPr>
          <a:xfrm>
            <a:off x="1126826" y="2279313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Maurício Peralta / Alexandre </a:t>
            </a:r>
            <a:r>
              <a:rPr lang="pt-BR" sz="20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Baís</a:t>
            </a:r>
            <a:endParaRPr lang="pt-BR" sz="2000" dirty="0">
              <a:solidFill>
                <a:srgbClr val="FF0000"/>
              </a:solidFill>
            </a:endParaRPr>
          </a:p>
        </p:txBody>
      </p:sp>
      <p:pic>
        <p:nvPicPr>
          <p:cNvPr id="1028" name="Picture 4" descr="Image result for icon pers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87" y="2204427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63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61137" y="3046470"/>
            <a:ext cx="9021726" cy="7650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000" b="1" dirty="0">
                <a:solidFill>
                  <a:srgbClr val="16965A"/>
                </a:solidFill>
                <a:latin typeface="Arial" charset="0"/>
                <a:ea typeface="Arial" charset="0"/>
                <a:cs typeface="Arial" charset="0"/>
              </a:rPr>
              <a:t>Obrigado</a:t>
            </a:r>
            <a:endParaRPr lang="pt-BR" sz="2800" b="1" dirty="0">
              <a:solidFill>
                <a:srgbClr val="16965A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59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Conector reto 26"/>
          <p:cNvCxnSpPr/>
          <p:nvPr/>
        </p:nvCxnSpPr>
        <p:spPr>
          <a:xfrm>
            <a:off x="4705018" y="1496855"/>
            <a:ext cx="0" cy="453071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to 51"/>
          <p:cNvCxnSpPr/>
          <p:nvPr/>
        </p:nvCxnSpPr>
        <p:spPr>
          <a:xfrm>
            <a:off x="551285" y="5177432"/>
            <a:ext cx="7776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to 52"/>
          <p:cNvCxnSpPr/>
          <p:nvPr/>
        </p:nvCxnSpPr>
        <p:spPr>
          <a:xfrm>
            <a:off x="551285" y="4340173"/>
            <a:ext cx="7776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to 53"/>
          <p:cNvCxnSpPr/>
          <p:nvPr/>
        </p:nvCxnSpPr>
        <p:spPr>
          <a:xfrm>
            <a:off x="551285" y="3550791"/>
            <a:ext cx="7776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to 54"/>
          <p:cNvCxnSpPr/>
          <p:nvPr/>
        </p:nvCxnSpPr>
        <p:spPr>
          <a:xfrm>
            <a:off x="551285" y="2771504"/>
            <a:ext cx="7776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CaixaDeTexto 55"/>
          <p:cNvSpPr txBox="1"/>
          <p:nvPr/>
        </p:nvSpPr>
        <p:spPr>
          <a:xfrm>
            <a:off x="358335" y="5424135"/>
            <a:ext cx="1170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Gerente</a:t>
            </a:r>
          </a:p>
        </p:txBody>
      </p:sp>
      <p:sp>
        <p:nvSpPr>
          <p:cNvPr id="57" name="CaixaDeTexto 56"/>
          <p:cNvSpPr txBox="1"/>
          <p:nvPr/>
        </p:nvSpPr>
        <p:spPr>
          <a:xfrm>
            <a:off x="191720" y="4513825"/>
            <a:ext cx="1841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Ponto Focal</a:t>
            </a:r>
          </a:p>
        </p:txBody>
      </p:sp>
      <p:sp>
        <p:nvSpPr>
          <p:cNvPr id="58" name="Retângulo de cantos arredondados 57"/>
          <p:cNvSpPr/>
          <p:nvPr/>
        </p:nvSpPr>
        <p:spPr>
          <a:xfrm>
            <a:off x="1564884" y="5224240"/>
            <a:ext cx="1539651" cy="803329"/>
          </a:xfrm>
          <a:prstGeom prst="roundRect">
            <a:avLst/>
          </a:prstGeom>
          <a:solidFill>
            <a:srgbClr val="139CC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Preenchimento </a:t>
            </a:r>
            <a:r>
              <a:rPr lang="pt-BR" sz="1600" b="1" dirty="0" smtClean="0"/>
              <a:t>contínuo </a:t>
            </a:r>
            <a:endParaRPr lang="pt-BR" sz="1400" b="1" dirty="0" smtClean="0"/>
          </a:p>
          <a:p>
            <a:pPr algn="ctr"/>
            <a:r>
              <a:rPr lang="pt-BR" sz="1400" dirty="0" smtClean="0"/>
              <a:t>no sistema</a:t>
            </a:r>
            <a:endParaRPr lang="pt-BR" sz="1400" dirty="0"/>
          </a:p>
        </p:txBody>
      </p:sp>
      <p:sp>
        <p:nvSpPr>
          <p:cNvPr id="59" name="Retângulo de cantos arredondados 58"/>
          <p:cNvSpPr/>
          <p:nvPr/>
        </p:nvSpPr>
        <p:spPr>
          <a:xfrm>
            <a:off x="3338524" y="3686844"/>
            <a:ext cx="1181644" cy="2340725"/>
          </a:xfrm>
          <a:prstGeom prst="roundRect">
            <a:avLst/>
          </a:prstGeom>
          <a:solidFill>
            <a:srgbClr val="108EA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/>
              <a:t>Rodada de </a:t>
            </a:r>
            <a:r>
              <a:rPr lang="pt-BR" sz="1400" i="1" dirty="0"/>
              <a:t>feedback</a:t>
            </a:r>
            <a:r>
              <a:rPr lang="pt-BR" sz="1400" dirty="0"/>
              <a:t> </a:t>
            </a:r>
            <a:r>
              <a:rPr lang="pt-BR" sz="1400" dirty="0" smtClean="0"/>
              <a:t>mensal</a:t>
            </a:r>
          </a:p>
          <a:p>
            <a:pPr algn="ctr"/>
            <a:r>
              <a:rPr lang="pt-BR" sz="1400" dirty="0" smtClean="0"/>
              <a:t>por </a:t>
            </a:r>
            <a:r>
              <a:rPr lang="pt-BR" sz="1400" dirty="0"/>
              <a:t>iniciativa</a:t>
            </a:r>
          </a:p>
        </p:txBody>
      </p:sp>
      <p:sp>
        <p:nvSpPr>
          <p:cNvPr id="60" name="Retângulo de cantos arredondados 59"/>
          <p:cNvSpPr/>
          <p:nvPr/>
        </p:nvSpPr>
        <p:spPr>
          <a:xfrm>
            <a:off x="4941236" y="2955889"/>
            <a:ext cx="1310928" cy="3071680"/>
          </a:xfrm>
          <a:prstGeom prst="roundRect">
            <a:avLst/>
          </a:prstGeom>
          <a:solidFill>
            <a:srgbClr val="9BB72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/>
              <a:t>Reunião </a:t>
            </a:r>
            <a:r>
              <a:rPr lang="pt-BR" sz="1600" dirty="0" smtClean="0"/>
              <a:t>mensal por Secretaria</a:t>
            </a:r>
            <a:endParaRPr lang="pt-BR" sz="1600" dirty="0"/>
          </a:p>
        </p:txBody>
      </p:sp>
      <p:sp>
        <p:nvSpPr>
          <p:cNvPr id="61" name="Retângulo de cantos arredondados 60"/>
          <p:cNvSpPr/>
          <p:nvPr/>
        </p:nvSpPr>
        <p:spPr>
          <a:xfrm>
            <a:off x="6704561" y="2211436"/>
            <a:ext cx="1436409" cy="1327926"/>
          </a:xfrm>
          <a:prstGeom prst="roundRect">
            <a:avLst/>
          </a:prstGeom>
          <a:solidFill>
            <a:srgbClr val="409A4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sz="1600" dirty="0"/>
              <a:t>Reunião </a:t>
            </a:r>
            <a:r>
              <a:rPr lang="fr-FR" sz="1600" dirty="0" smtClean="0"/>
              <a:t>de Gestão Executiva</a:t>
            </a:r>
            <a:endParaRPr lang="pt-BR" sz="1600" dirty="0"/>
          </a:p>
        </p:txBody>
      </p:sp>
      <p:sp>
        <p:nvSpPr>
          <p:cNvPr id="63" name="Seta para baixo 62"/>
          <p:cNvSpPr/>
          <p:nvPr/>
        </p:nvSpPr>
        <p:spPr>
          <a:xfrm>
            <a:off x="3050202" y="4907293"/>
            <a:ext cx="243000" cy="189000"/>
          </a:xfrm>
          <a:prstGeom prst="downArrow">
            <a:avLst/>
          </a:prstGeom>
          <a:solidFill>
            <a:srgbClr val="139CC1"/>
          </a:solidFill>
          <a:ln>
            <a:noFill/>
          </a:ln>
          <a:scene3d>
            <a:camera prst="orthographicFront">
              <a:rot lat="0" lon="0" rev="81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 dirty="0"/>
          </a:p>
        </p:txBody>
      </p:sp>
      <p:sp>
        <p:nvSpPr>
          <p:cNvPr id="64" name="Seta para baixo 63"/>
          <p:cNvSpPr/>
          <p:nvPr/>
        </p:nvSpPr>
        <p:spPr>
          <a:xfrm>
            <a:off x="4582402" y="3562792"/>
            <a:ext cx="243000" cy="189000"/>
          </a:xfrm>
          <a:prstGeom prst="downArrow">
            <a:avLst/>
          </a:prstGeom>
          <a:solidFill>
            <a:srgbClr val="108EA7"/>
          </a:solidFill>
          <a:ln>
            <a:noFill/>
          </a:ln>
          <a:scene3d>
            <a:camera prst="orthographicFront">
              <a:rot lat="0" lon="0" rev="81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/>
          </a:p>
        </p:txBody>
      </p:sp>
      <p:sp>
        <p:nvSpPr>
          <p:cNvPr id="65" name="Seta para baixo 64"/>
          <p:cNvSpPr/>
          <p:nvPr/>
        </p:nvSpPr>
        <p:spPr>
          <a:xfrm>
            <a:off x="6389235" y="3104731"/>
            <a:ext cx="243000" cy="189000"/>
          </a:xfrm>
          <a:prstGeom prst="downArrow">
            <a:avLst/>
          </a:prstGeom>
          <a:solidFill>
            <a:srgbClr val="9BB72E"/>
          </a:solidFill>
          <a:ln>
            <a:noFill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/>
          </a:p>
        </p:txBody>
      </p:sp>
      <p:sp>
        <p:nvSpPr>
          <p:cNvPr id="67" name="CaixaDeTexto 66"/>
          <p:cNvSpPr txBox="1"/>
          <p:nvPr/>
        </p:nvSpPr>
        <p:spPr>
          <a:xfrm>
            <a:off x="576324" y="1855643"/>
            <a:ext cx="744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u="sng" cap="small" dirty="0"/>
              <a:t>Atores</a:t>
            </a:r>
            <a:endParaRPr lang="pt-BR" u="sng" cap="small" dirty="0"/>
          </a:p>
        </p:txBody>
      </p:sp>
      <p:sp>
        <p:nvSpPr>
          <p:cNvPr id="68" name="CaixaDeTexto 67"/>
          <p:cNvSpPr txBox="1"/>
          <p:nvPr/>
        </p:nvSpPr>
        <p:spPr>
          <a:xfrm>
            <a:off x="2515107" y="1461303"/>
            <a:ext cx="11705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Nível Operacional</a:t>
            </a:r>
          </a:p>
        </p:txBody>
      </p:sp>
      <p:sp>
        <p:nvSpPr>
          <p:cNvPr id="69" name="CaixaDeTexto 68"/>
          <p:cNvSpPr txBox="1"/>
          <p:nvPr/>
        </p:nvSpPr>
        <p:spPr>
          <a:xfrm>
            <a:off x="5011405" y="1481875"/>
            <a:ext cx="11705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Nível </a:t>
            </a:r>
          </a:p>
          <a:p>
            <a:pPr algn="ctr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Tático</a:t>
            </a:r>
          </a:p>
        </p:txBody>
      </p:sp>
      <p:sp>
        <p:nvSpPr>
          <p:cNvPr id="70" name="CaixaDeTexto 69"/>
          <p:cNvSpPr txBox="1"/>
          <p:nvPr/>
        </p:nvSpPr>
        <p:spPr>
          <a:xfrm>
            <a:off x="6837470" y="1523475"/>
            <a:ext cx="11705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Nível Estratégico</a:t>
            </a:r>
          </a:p>
        </p:txBody>
      </p:sp>
      <p:sp>
        <p:nvSpPr>
          <p:cNvPr id="71" name="CaixaDeTexto 70"/>
          <p:cNvSpPr txBox="1"/>
          <p:nvPr/>
        </p:nvSpPr>
        <p:spPr>
          <a:xfrm>
            <a:off x="148457" y="3745332"/>
            <a:ext cx="1841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 err="1"/>
              <a:t>Setorialista</a:t>
            </a:r>
            <a:endParaRPr lang="pt-BR" sz="1600" cap="small" dirty="0"/>
          </a:p>
        </p:txBody>
      </p:sp>
      <p:sp>
        <p:nvSpPr>
          <p:cNvPr id="72" name="CaixaDeTexto 71"/>
          <p:cNvSpPr txBox="1"/>
          <p:nvPr/>
        </p:nvSpPr>
        <p:spPr>
          <a:xfrm>
            <a:off x="547346" y="2991912"/>
            <a:ext cx="18410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Secretário  </a:t>
            </a:r>
          </a:p>
        </p:txBody>
      </p:sp>
      <p:sp>
        <p:nvSpPr>
          <p:cNvPr id="73" name="CaixaDeTexto 72"/>
          <p:cNvSpPr txBox="1"/>
          <p:nvPr/>
        </p:nvSpPr>
        <p:spPr>
          <a:xfrm>
            <a:off x="217037" y="2255246"/>
            <a:ext cx="1841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Governador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628650" y="719575"/>
            <a:ext cx="7886700" cy="1090202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pt-BR" b="1" dirty="0" smtClean="0">
                <a:solidFill>
                  <a:srgbClr val="0B89A7"/>
                </a:solidFill>
              </a:rPr>
              <a:t>Monitoramento</a:t>
            </a:r>
            <a:endParaRPr lang="pt-BR" b="1" dirty="0">
              <a:solidFill>
                <a:srgbClr val="0B89A7"/>
              </a:solidFill>
            </a:endParaRPr>
          </a:p>
        </p:txBody>
      </p:sp>
      <p:sp>
        <p:nvSpPr>
          <p:cNvPr id="26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MODELO DE GESTÃO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8" name="Conector reto 26"/>
          <p:cNvCxnSpPr/>
          <p:nvPr/>
        </p:nvCxnSpPr>
        <p:spPr>
          <a:xfrm>
            <a:off x="6511212" y="1496855"/>
            <a:ext cx="0" cy="453071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6760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60" grpId="0" animBg="1"/>
      <p:bldP spid="61" grpId="0" animBg="1"/>
      <p:bldP spid="63" grpId="0" animBg="1"/>
      <p:bldP spid="64" grpId="0" animBg="1"/>
      <p:bldP spid="65" grpId="0" animBg="1"/>
      <p:bldP spid="68" grpId="0"/>
      <p:bldP spid="69" grpId="0"/>
      <p:bldP spid="7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134470" y="1607390"/>
            <a:ext cx="2407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8FAADC"/>
                </a:solidFill>
                <a:latin typeface="Arial" charset="0"/>
                <a:ea typeface="Arial" charset="0"/>
                <a:cs typeface="Arial" charset="0"/>
              </a:rPr>
              <a:t>EM PLANEJAMENTO</a:t>
            </a:r>
            <a:endParaRPr lang="pt-BR" b="1" dirty="0">
              <a:solidFill>
                <a:srgbClr val="8FAADC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11430" y="1730500"/>
            <a:ext cx="17589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solidFill>
                  <a:srgbClr val="E5C55E"/>
                </a:solidFill>
                <a:latin typeface="Arial" charset="0"/>
                <a:ea typeface="Arial" charset="0"/>
                <a:cs typeface="Arial" charset="0"/>
              </a:rPr>
              <a:t>EM ANÁLISE</a:t>
            </a:r>
            <a:endParaRPr lang="pt-BR" sz="2000" b="1" dirty="0">
              <a:solidFill>
                <a:srgbClr val="E5C55E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79332" y="1730500"/>
            <a:ext cx="2097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solidFill>
                  <a:srgbClr val="DF6715"/>
                </a:solidFill>
                <a:latin typeface="Arial" charset="0"/>
                <a:ea typeface="Arial" charset="0"/>
                <a:cs typeface="Arial" charset="0"/>
              </a:rPr>
              <a:t>EM EXECUÇÃO</a:t>
            </a:r>
            <a:endParaRPr lang="pt-BR" sz="2000" b="1" dirty="0">
              <a:solidFill>
                <a:srgbClr val="DF6715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86897" y="1730500"/>
            <a:ext cx="2379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BR"/>
            </a:defPPr>
            <a:lvl1pPr>
              <a:defRPr sz="2000" b="1">
                <a:solidFill>
                  <a:srgbClr val="DF671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pt-BR" dirty="0">
                <a:solidFill>
                  <a:srgbClr val="70AD47"/>
                </a:solidFill>
              </a:rPr>
              <a:t>ENCERRAMENTO</a:t>
            </a:r>
          </a:p>
        </p:txBody>
      </p:sp>
      <p:sp>
        <p:nvSpPr>
          <p:cNvPr id="10" name="Chevron 9"/>
          <p:cNvSpPr/>
          <p:nvPr/>
        </p:nvSpPr>
        <p:spPr>
          <a:xfrm>
            <a:off x="2072308" y="1777558"/>
            <a:ext cx="253527" cy="305994"/>
          </a:xfrm>
          <a:prstGeom prst="chevron">
            <a:avLst/>
          </a:prstGeom>
          <a:solidFill>
            <a:srgbClr val="174489">
              <a:alpha val="5921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174489"/>
              </a:solidFill>
            </a:endParaRPr>
          </a:p>
        </p:txBody>
      </p:sp>
      <p:sp>
        <p:nvSpPr>
          <p:cNvPr id="12" name="Chevron 11"/>
          <p:cNvSpPr/>
          <p:nvPr/>
        </p:nvSpPr>
        <p:spPr>
          <a:xfrm>
            <a:off x="4202710" y="1777558"/>
            <a:ext cx="253527" cy="305994"/>
          </a:xfrm>
          <a:prstGeom prst="chevron">
            <a:avLst/>
          </a:prstGeom>
          <a:solidFill>
            <a:srgbClr val="174489">
              <a:alpha val="5921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174489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6535271" y="1777558"/>
            <a:ext cx="253527" cy="305994"/>
          </a:xfrm>
          <a:prstGeom prst="chevron">
            <a:avLst/>
          </a:prstGeom>
          <a:solidFill>
            <a:srgbClr val="174489">
              <a:alpha val="5921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174489"/>
              </a:solidFill>
            </a:endParaRPr>
          </a:p>
        </p:txBody>
      </p:sp>
      <p:sp>
        <p:nvSpPr>
          <p:cNvPr id="15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FASES DA INICIATIVA DENTRO DO SISTEMA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11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134470" y="1607390"/>
            <a:ext cx="2407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8FAADC"/>
                </a:solidFill>
                <a:latin typeface="Arial" charset="0"/>
                <a:ea typeface="Arial" charset="0"/>
                <a:cs typeface="Arial" charset="0"/>
              </a:rPr>
              <a:t>EM PLANEJAMENTO</a:t>
            </a:r>
            <a:endParaRPr lang="pt-BR" b="1" dirty="0">
              <a:solidFill>
                <a:srgbClr val="8FAADC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11430" y="1730500"/>
            <a:ext cx="17589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solidFill>
                  <a:srgbClr val="E5C55E"/>
                </a:solidFill>
                <a:latin typeface="Arial" charset="0"/>
                <a:ea typeface="Arial" charset="0"/>
                <a:cs typeface="Arial" charset="0"/>
              </a:rPr>
              <a:t>EM ANÁLISE</a:t>
            </a:r>
            <a:endParaRPr lang="pt-BR" sz="2000" b="1" dirty="0">
              <a:solidFill>
                <a:srgbClr val="E5C55E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79332" y="1730500"/>
            <a:ext cx="2097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solidFill>
                  <a:srgbClr val="DF6715"/>
                </a:solidFill>
                <a:latin typeface="Arial" charset="0"/>
                <a:ea typeface="Arial" charset="0"/>
                <a:cs typeface="Arial" charset="0"/>
              </a:rPr>
              <a:t>EM EXECUÇÃO</a:t>
            </a:r>
            <a:endParaRPr lang="pt-BR" sz="2000" b="1" dirty="0">
              <a:solidFill>
                <a:srgbClr val="DF6715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86897" y="1730500"/>
            <a:ext cx="2379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BR"/>
            </a:defPPr>
            <a:lvl1pPr>
              <a:defRPr sz="2000" b="1">
                <a:solidFill>
                  <a:srgbClr val="DF671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pt-BR" dirty="0">
                <a:solidFill>
                  <a:srgbClr val="70AD47"/>
                </a:solidFill>
              </a:rPr>
              <a:t>ENCERRAMENTO</a:t>
            </a:r>
          </a:p>
        </p:txBody>
      </p:sp>
      <p:sp>
        <p:nvSpPr>
          <p:cNvPr id="10" name="Chevron 9"/>
          <p:cNvSpPr/>
          <p:nvPr/>
        </p:nvSpPr>
        <p:spPr>
          <a:xfrm>
            <a:off x="2072308" y="1777558"/>
            <a:ext cx="253527" cy="305994"/>
          </a:xfrm>
          <a:prstGeom prst="chevron">
            <a:avLst/>
          </a:prstGeom>
          <a:solidFill>
            <a:srgbClr val="174489">
              <a:alpha val="5921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174489"/>
              </a:solidFill>
            </a:endParaRPr>
          </a:p>
        </p:txBody>
      </p:sp>
      <p:sp>
        <p:nvSpPr>
          <p:cNvPr id="12" name="Chevron 11"/>
          <p:cNvSpPr/>
          <p:nvPr/>
        </p:nvSpPr>
        <p:spPr>
          <a:xfrm>
            <a:off x="4202710" y="1777558"/>
            <a:ext cx="253527" cy="305994"/>
          </a:xfrm>
          <a:prstGeom prst="chevron">
            <a:avLst/>
          </a:prstGeom>
          <a:solidFill>
            <a:srgbClr val="174489">
              <a:alpha val="5921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174489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6535271" y="1777558"/>
            <a:ext cx="253527" cy="305994"/>
          </a:xfrm>
          <a:prstGeom prst="chevron">
            <a:avLst/>
          </a:prstGeom>
          <a:solidFill>
            <a:srgbClr val="174489">
              <a:alpha val="5921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174489"/>
              </a:solidFill>
            </a:endParaRPr>
          </a:p>
        </p:txBody>
      </p:sp>
      <p:graphicFrame>
        <p:nvGraphicFramePr>
          <p:cNvPr id="11" name="Gráfico 6"/>
          <p:cNvGraphicFramePr/>
          <p:nvPr>
            <p:extLst>
              <p:ext uri="{D42A27DB-BD31-4B8C-83A1-F6EECF244321}">
                <p14:modId xmlns:p14="http://schemas.microsoft.com/office/powerpoint/2010/main" val="825170647"/>
              </p:ext>
            </p:extLst>
          </p:nvPr>
        </p:nvGraphicFramePr>
        <p:xfrm>
          <a:off x="2169459" y="2193057"/>
          <a:ext cx="5401235" cy="4246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FASES DA INICIATIVA DENTRO DO SISTEMA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95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PRINCIPAIS DIFICULDADES PARA CADASTRO NO SISTEMA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pt-BR" dirty="0">
                <a:solidFill>
                  <a:srgbClr val="70AD47"/>
                </a:solidFill>
              </a:rPr>
              <a:t>Sistema SE </a:t>
            </a:r>
            <a:r>
              <a:rPr lang="pt-BR" dirty="0" err="1">
                <a:solidFill>
                  <a:srgbClr val="70AD47"/>
                </a:solidFill>
              </a:rPr>
              <a:t>Suite</a:t>
            </a:r>
            <a:r>
              <a:rPr lang="pt-BR" dirty="0">
                <a:solidFill>
                  <a:srgbClr val="70AD47"/>
                </a:solidFill>
              </a:rPr>
              <a:t> instável</a:t>
            </a:r>
          </a:p>
          <a:p>
            <a:r>
              <a:rPr lang="pt-BR" dirty="0">
                <a:solidFill>
                  <a:srgbClr val="70AD47"/>
                </a:solidFill>
              </a:rPr>
              <a:t>Disponibilidade da equipe SGE para auxílio</a:t>
            </a:r>
          </a:p>
          <a:p>
            <a:r>
              <a:rPr lang="pt-BR" dirty="0" smtClean="0">
                <a:solidFill>
                  <a:srgbClr val="70AD47"/>
                </a:solidFill>
              </a:rPr>
              <a:t>Responsáveis </a:t>
            </a:r>
            <a:r>
              <a:rPr lang="pt-BR" dirty="0">
                <a:solidFill>
                  <a:srgbClr val="70AD47"/>
                </a:solidFill>
              </a:rPr>
              <a:t>por cadastro no sistema não tem acesso às </a:t>
            </a:r>
            <a:r>
              <a:rPr lang="pt-BR" dirty="0" smtClean="0">
                <a:solidFill>
                  <a:srgbClr val="70AD47"/>
                </a:solidFill>
              </a:rPr>
              <a:t>informações</a:t>
            </a:r>
          </a:p>
          <a:p>
            <a:r>
              <a:rPr lang="pt-BR" dirty="0" smtClean="0">
                <a:solidFill>
                  <a:srgbClr val="70AD47"/>
                </a:solidFill>
              </a:rPr>
              <a:t>Indefinição quanto aos próximos passos de algumas iniciativas</a:t>
            </a:r>
            <a:endParaRPr lang="pt-BR" dirty="0">
              <a:solidFill>
                <a:srgbClr val="70AD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8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PRÓXIMOS PASSOS RELACIONADOS AO SISTEMA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dirty="0" smtClean="0">
                <a:solidFill>
                  <a:srgbClr val="E5C55E"/>
                </a:solidFill>
              </a:rPr>
              <a:t>Gerentes de iniciativa da SES</a:t>
            </a:r>
          </a:p>
          <a:p>
            <a:r>
              <a:rPr lang="pt-BR" dirty="0" smtClean="0">
                <a:solidFill>
                  <a:srgbClr val="E5C55E"/>
                </a:solidFill>
              </a:rPr>
              <a:t>Receberam e-mail com informações que faltam para cadastro</a:t>
            </a:r>
          </a:p>
          <a:p>
            <a:endParaRPr lang="pt-BR" dirty="0" smtClean="0">
              <a:solidFill>
                <a:srgbClr val="70AD47"/>
              </a:solidFill>
            </a:endParaRPr>
          </a:p>
          <a:p>
            <a:pPr marL="0" indent="0">
              <a:buNone/>
            </a:pPr>
            <a:r>
              <a:rPr lang="pt-BR" dirty="0" smtClean="0">
                <a:solidFill>
                  <a:srgbClr val="8FAADC"/>
                </a:solidFill>
              </a:rPr>
              <a:t>SEGOV:</a:t>
            </a:r>
          </a:p>
          <a:p>
            <a:r>
              <a:rPr lang="pt-BR" dirty="0">
                <a:solidFill>
                  <a:srgbClr val="8FAADC"/>
                </a:solidFill>
              </a:rPr>
              <a:t>P</a:t>
            </a:r>
            <a:r>
              <a:rPr lang="pt-BR" dirty="0" smtClean="0">
                <a:solidFill>
                  <a:srgbClr val="8FAADC"/>
                </a:solidFill>
              </a:rPr>
              <a:t>restar auxílio e acompanhar mais de perto o preenchimento</a:t>
            </a:r>
          </a:p>
          <a:p>
            <a:r>
              <a:rPr lang="pt-BR" dirty="0">
                <a:solidFill>
                  <a:srgbClr val="8FAADC"/>
                </a:solidFill>
              </a:rPr>
              <a:t>Articular junto com os responsáveis para facilitar o acesso a informação</a:t>
            </a:r>
          </a:p>
          <a:p>
            <a:r>
              <a:rPr lang="pt-BR" dirty="0" smtClean="0">
                <a:solidFill>
                  <a:srgbClr val="8FAADC"/>
                </a:solidFill>
              </a:rPr>
              <a:t>Analisar as iniciativas que estiverem na fase “Em análise”</a:t>
            </a:r>
          </a:p>
        </p:txBody>
      </p:sp>
    </p:spTree>
    <p:extLst>
      <p:ext uri="{BB962C8B-B14F-4D97-AF65-F5344CB8AC3E}">
        <p14:creationId xmlns:p14="http://schemas.microsoft.com/office/powerpoint/2010/main" val="187689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134470" y="1607390"/>
            <a:ext cx="2407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8FAADC"/>
                </a:solidFill>
                <a:latin typeface="Arial" charset="0"/>
                <a:ea typeface="Arial" charset="0"/>
                <a:cs typeface="Arial" charset="0"/>
              </a:rPr>
              <a:t>EM PLANEJAMENTO</a:t>
            </a:r>
            <a:endParaRPr lang="pt-BR" b="1" dirty="0">
              <a:solidFill>
                <a:srgbClr val="8FAADC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11430" y="1730500"/>
            <a:ext cx="17589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solidFill>
                  <a:srgbClr val="E5C55E"/>
                </a:solidFill>
                <a:latin typeface="Arial" charset="0"/>
                <a:ea typeface="Arial" charset="0"/>
                <a:cs typeface="Arial" charset="0"/>
              </a:rPr>
              <a:t>EM ANÁLISE</a:t>
            </a:r>
            <a:endParaRPr lang="pt-BR" sz="2000" b="1" dirty="0">
              <a:solidFill>
                <a:srgbClr val="E5C55E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79332" y="1730500"/>
            <a:ext cx="2097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solidFill>
                  <a:srgbClr val="DF6715"/>
                </a:solidFill>
                <a:latin typeface="Arial" charset="0"/>
                <a:ea typeface="Arial" charset="0"/>
                <a:cs typeface="Arial" charset="0"/>
              </a:rPr>
              <a:t>EM EXECUÇÃO</a:t>
            </a:r>
            <a:endParaRPr lang="pt-BR" sz="2000" b="1" dirty="0">
              <a:solidFill>
                <a:srgbClr val="DF6715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86897" y="1730500"/>
            <a:ext cx="2379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BR"/>
            </a:defPPr>
            <a:lvl1pPr>
              <a:defRPr sz="2000" b="1">
                <a:solidFill>
                  <a:srgbClr val="DF671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pt-BR" dirty="0">
                <a:solidFill>
                  <a:srgbClr val="70AD47"/>
                </a:solidFill>
              </a:rPr>
              <a:t>ENCERRAMENTO</a:t>
            </a:r>
          </a:p>
        </p:txBody>
      </p:sp>
      <p:sp>
        <p:nvSpPr>
          <p:cNvPr id="10" name="Chevron 9"/>
          <p:cNvSpPr/>
          <p:nvPr/>
        </p:nvSpPr>
        <p:spPr>
          <a:xfrm>
            <a:off x="2072308" y="1777558"/>
            <a:ext cx="253527" cy="305994"/>
          </a:xfrm>
          <a:prstGeom prst="chevron">
            <a:avLst/>
          </a:prstGeom>
          <a:solidFill>
            <a:srgbClr val="174489">
              <a:alpha val="5921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174489"/>
              </a:solidFill>
            </a:endParaRPr>
          </a:p>
        </p:txBody>
      </p:sp>
      <p:sp>
        <p:nvSpPr>
          <p:cNvPr id="12" name="Chevron 11"/>
          <p:cNvSpPr/>
          <p:nvPr/>
        </p:nvSpPr>
        <p:spPr>
          <a:xfrm>
            <a:off x="4202710" y="1777558"/>
            <a:ext cx="253527" cy="305994"/>
          </a:xfrm>
          <a:prstGeom prst="chevron">
            <a:avLst/>
          </a:prstGeom>
          <a:solidFill>
            <a:srgbClr val="174489">
              <a:alpha val="5921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174489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6535271" y="1777558"/>
            <a:ext cx="253527" cy="305994"/>
          </a:xfrm>
          <a:prstGeom prst="chevron">
            <a:avLst/>
          </a:prstGeom>
          <a:solidFill>
            <a:srgbClr val="174489">
              <a:alpha val="5921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174489"/>
              </a:solidFill>
            </a:endParaRPr>
          </a:p>
        </p:txBody>
      </p:sp>
      <p:graphicFrame>
        <p:nvGraphicFramePr>
          <p:cNvPr id="11" name="Gráfico 6"/>
          <p:cNvGraphicFramePr/>
          <p:nvPr>
            <p:extLst/>
          </p:nvPr>
        </p:nvGraphicFramePr>
        <p:xfrm>
          <a:off x="-694761" y="2193057"/>
          <a:ext cx="5401235" cy="4246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FASES DA INICIATIVA DENTRO DO SISTEMA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3706775" y="2506662"/>
            <a:ext cx="5160134" cy="3700174"/>
          </a:xfrm>
          <a:ln>
            <a:noFill/>
          </a:ln>
        </p:spPr>
        <p:txBody>
          <a:bodyPr anchor="ctr">
            <a:normAutofit/>
          </a:bodyPr>
          <a:lstStyle/>
          <a:p>
            <a:r>
              <a:rPr lang="pt-BR" sz="2200" b="1" dirty="0" smtClean="0">
                <a:solidFill>
                  <a:srgbClr val="E5C55E"/>
                </a:solidFill>
              </a:rPr>
              <a:t>Realizar </a:t>
            </a:r>
            <a:r>
              <a:rPr lang="pt-BR" sz="2200" b="1" dirty="0">
                <a:solidFill>
                  <a:srgbClr val="E5C55E"/>
                </a:solidFill>
              </a:rPr>
              <a:t>cirurgias eletivas nas regiões de </a:t>
            </a:r>
            <a:r>
              <a:rPr lang="pt-BR" sz="2200" b="1" dirty="0" smtClean="0">
                <a:solidFill>
                  <a:srgbClr val="E5C55E"/>
                </a:solidFill>
              </a:rPr>
              <a:t>saúde</a:t>
            </a:r>
            <a:r>
              <a:rPr lang="pt-BR" sz="2200" dirty="0" smtClean="0">
                <a:solidFill>
                  <a:srgbClr val="E5C55E"/>
                </a:solidFill>
              </a:rPr>
              <a:t> (Denise </a:t>
            </a:r>
            <a:r>
              <a:rPr lang="pt-BR" sz="2200" dirty="0" err="1" smtClean="0">
                <a:solidFill>
                  <a:srgbClr val="E5C55E"/>
                </a:solidFill>
              </a:rPr>
              <a:t>Lusena</a:t>
            </a:r>
            <a:r>
              <a:rPr lang="pt-BR" sz="2200" dirty="0" smtClean="0">
                <a:solidFill>
                  <a:srgbClr val="E5C55E"/>
                </a:solidFill>
              </a:rPr>
              <a:t>)</a:t>
            </a:r>
          </a:p>
          <a:p>
            <a:r>
              <a:rPr lang="pt-BR" sz="2200" b="1" dirty="0">
                <a:solidFill>
                  <a:srgbClr val="E5C55E"/>
                </a:solidFill>
              </a:rPr>
              <a:t>Realizar etapas da Caravana da </a:t>
            </a:r>
            <a:r>
              <a:rPr lang="pt-BR" sz="2200" b="1" dirty="0" smtClean="0">
                <a:solidFill>
                  <a:srgbClr val="E5C55E"/>
                </a:solidFill>
              </a:rPr>
              <a:t>Saúde </a:t>
            </a:r>
            <a:r>
              <a:rPr lang="pt-BR" sz="2200" dirty="0" smtClean="0">
                <a:solidFill>
                  <a:srgbClr val="E5C55E"/>
                </a:solidFill>
              </a:rPr>
              <a:t>(Marcelo Mello)</a:t>
            </a:r>
            <a:endParaRPr lang="pt-BR" sz="2200" b="1" dirty="0" smtClean="0">
              <a:solidFill>
                <a:srgbClr val="E5C5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48032" y="1674472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ENTREGA</a:t>
            </a:r>
            <a:r>
              <a:rPr lang="pt-B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pt-BR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Implantação de </a:t>
            </a:r>
            <a:r>
              <a:rPr lang="pt-B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OS </a:t>
            </a:r>
            <a:r>
              <a:rPr lang="pt-BR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para a gestão do Hospital de </a:t>
            </a:r>
            <a:r>
              <a:rPr lang="pt-B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Dourados e 5300 </a:t>
            </a:r>
            <a:r>
              <a:rPr lang="pt-BR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cirurgias eletivas realizadas </a:t>
            </a:r>
            <a:r>
              <a:rPr lang="pt-B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em </a:t>
            </a:r>
            <a:r>
              <a:rPr lang="pt-BR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dez microrregiões de saúde no exercício de </a:t>
            </a:r>
            <a:r>
              <a:rPr lang="pt-B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2017</a:t>
            </a:r>
            <a:endParaRPr lang="pt-BR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349827"/>
            <a:ext cx="8789906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</a:rPr>
              <a:t>INICIATIVA</a:t>
            </a:r>
            <a:r>
              <a:rPr lang="pt-BR" sz="2800" b="1" dirty="0">
                <a:solidFill>
                  <a:srgbClr val="16965A"/>
                </a:solidFill>
              </a:rPr>
              <a:t> </a:t>
            </a:r>
            <a:br>
              <a:rPr lang="pt-BR" sz="2800" b="1" dirty="0">
                <a:solidFill>
                  <a:srgbClr val="16965A"/>
                </a:solidFill>
              </a:rPr>
            </a:br>
            <a:r>
              <a:rPr lang="pt-BR" sz="3600" b="1" dirty="0">
                <a:solidFill>
                  <a:srgbClr val="16965A"/>
                </a:solidFill>
              </a:rPr>
              <a:t>Realizar cirurgias eletivas nas regiões de saúde</a:t>
            </a:r>
            <a:endParaRPr lang="pt-BR" sz="2800" b="1" dirty="0">
              <a:solidFill>
                <a:srgbClr val="16965A"/>
              </a:solidFill>
            </a:endParaRPr>
          </a:p>
        </p:txBody>
      </p:sp>
      <p:sp>
        <p:nvSpPr>
          <p:cNvPr id="2" name="Retângulo de cantos arredondados 1"/>
          <p:cNvSpPr/>
          <p:nvPr/>
        </p:nvSpPr>
        <p:spPr>
          <a:xfrm>
            <a:off x="408867" y="2704563"/>
            <a:ext cx="4018208" cy="3567448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DESTAQUES:</a:t>
            </a:r>
          </a:p>
          <a:p>
            <a:pPr algn="ctr"/>
            <a:endParaRPr lang="pt-BR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600" b="1" dirty="0" smtClean="0">
                <a:solidFill>
                  <a:schemeClr val="bg2">
                    <a:lumMod val="25000"/>
                  </a:schemeClr>
                </a:solidFill>
              </a:rPr>
              <a:t>OS em Dourados:</a:t>
            </a:r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</a:rPr>
              <a:t> corrigidos 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</a:rPr>
              <a:t>os questionamentos das impugnações e realizadas as adequações no edital. Dia 14 de julho é a abertura na SAD do chamamento público de organizações sociais interessadas em gerenciar o </a:t>
            </a:r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</a:rPr>
              <a:t>hospital.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600" b="1" dirty="0" smtClean="0">
                <a:solidFill>
                  <a:schemeClr val="bg2">
                    <a:lumMod val="25000"/>
                  </a:schemeClr>
                </a:solidFill>
              </a:rPr>
              <a:t>Cirurgias eletivas:</a:t>
            </a:r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t-BR" sz="1600" dirty="0">
                <a:solidFill>
                  <a:schemeClr val="bg2">
                    <a:lumMod val="25000"/>
                  </a:schemeClr>
                </a:solidFill>
              </a:rPr>
              <a:t>Ministério da Saúde está repassando recursos para o Estados, e o MS receberá recursos para a realização de cirurgias eletivas</a:t>
            </a:r>
            <a:r>
              <a:rPr lang="pt-BR" sz="16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pt-BR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4601868" y="2705401"/>
            <a:ext cx="4018208" cy="3567448"/>
          </a:xfrm>
          <a:prstGeom prst="roundRect">
            <a:avLst>
              <a:gd name="adj" fmla="val 3310"/>
            </a:avLst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PONTOS DE ATENÇÃO:</a:t>
            </a:r>
          </a:p>
          <a:p>
            <a:endParaRPr lang="pt-BR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 descr="Image result for ATENÇÃO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8368" y="2575065"/>
            <a:ext cx="1279711" cy="79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5386" y="2486770"/>
            <a:ext cx="706482" cy="648914"/>
          </a:xfrm>
          <a:prstGeom prst="rect">
            <a:avLst/>
          </a:prstGeom>
        </p:spPr>
      </p:pic>
      <p:sp>
        <p:nvSpPr>
          <p:cNvPr id="9" name="Subtítulo 2"/>
          <p:cNvSpPr txBox="1">
            <a:spLocks/>
          </p:cNvSpPr>
          <p:nvPr/>
        </p:nvSpPr>
        <p:spPr>
          <a:xfrm>
            <a:off x="1126826" y="2279313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Denise </a:t>
            </a:r>
            <a:r>
              <a:rPr lang="pt-BR" sz="20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Lusena</a:t>
            </a:r>
            <a:endParaRPr lang="pt-BR" sz="2000" dirty="0">
              <a:solidFill>
                <a:srgbClr val="FF0000"/>
              </a:solidFill>
            </a:endParaRPr>
          </a:p>
        </p:txBody>
      </p:sp>
      <p:pic>
        <p:nvPicPr>
          <p:cNvPr id="1028" name="Picture 4" descr="Image result for icon pers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87" y="2204427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71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326179BDCA6A94C94D2AA96B1637D34" ma:contentTypeVersion="0" ma:contentTypeDescription="Crie um novo documento." ma:contentTypeScope="" ma:versionID="f6957231c9edb31f9264ec1623bd91b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cb358bd3c4937f8c29cf3e1e721863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6D0A8D5-6FB5-417B-ACD4-32C0F7D93FB5}"/>
</file>

<file path=customXml/itemProps2.xml><?xml version="1.0" encoding="utf-8"?>
<ds:datastoreItem xmlns:ds="http://schemas.openxmlformats.org/officeDocument/2006/customXml" ds:itemID="{EAE26989-9039-4DCC-A6E0-0A24EBB77D2B}"/>
</file>

<file path=customXml/itemProps3.xml><?xml version="1.0" encoding="utf-8"?>
<ds:datastoreItem xmlns:ds="http://schemas.openxmlformats.org/officeDocument/2006/customXml" ds:itemID="{FC170DD0-C05C-487D-A4A9-4838ACFD9B9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1996</TotalTime>
  <Words>1529</Words>
  <Application>Microsoft Macintosh PowerPoint</Application>
  <PresentationFormat>On-screen Show (4:3)</PresentationFormat>
  <Paragraphs>209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Calibri</vt:lpstr>
      <vt:lpstr>Arial</vt:lpstr>
      <vt:lpstr>Tema do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Breno Resende Coelho</dc:creator>
  <cp:lastModifiedBy>Rafael Pinheiro</cp:lastModifiedBy>
  <cp:revision>183</cp:revision>
  <cp:lastPrinted>2017-01-17T20:27:33Z</cp:lastPrinted>
  <dcterms:created xsi:type="dcterms:W3CDTF">2016-11-23T18:16:06Z</dcterms:created>
  <dcterms:modified xsi:type="dcterms:W3CDTF">2017-06-26T12:43:47Z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0x0101006326179BDCA6A94C94D2AA96B1637D34</vt:lpwstr>
  </property>
</Properties>
</file>