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425" r:id="rId3"/>
    <p:sldId id="457" r:id="rId4"/>
    <p:sldId id="458" r:id="rId5"/>
    <p:sldId id="460" r:id="rId6"/>
    <p:sldId id="461" r:id="rId7"/>
    <p:sldId id="468" r:id="rId8"/>
    <p:sldId id="462" r:id="rId9"/>
    <p:sldId id="473" r:id="rId10"/>
    <p:sldId id="463" r:id="rId11"/>
    <p:sldId id="469" r:id="rId12"/>
    <p:sldId id="464" r:id="rId13"/>
    <p:sldId id="470" r:id="rId14"/>
    <p:sldId id="465" r:id="rId15"/>
    <p:sldId id="471" r:id="rId16"/>
    <p:sldId id="466" r:id="rId17"/>
    <p:sldId id="472" r:id="rId18"/>
    <p:sldId id="455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B050"/>
    <a:srgbClr val="FDEADA"/>
    <a:srgbClr val="66FFCC"/>
    <a:srgbClr val="00FFCC"/>
    <a:srgbClr val="008000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70" autoAdjust="0"/>
  </p:normalViewPr>
  <p:slideViewPr>
    <p:cSldViewPr snapToGrid="0">
      <p:cViewPr varScale="1">
        <p:scale>
          <a:sx n="64" d="100"/>
          <a:sy n="64" d="100"/>
        </p:scale>
        <p:origin x="18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Dropbox\ONE%20DRIVE\MS\DIAGNOSTICO%20INSTITUCIONAL\RESULTADOS%20MS\Diagn&#243;stico%20Institucional%20(Response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Dropbox\ONE%20DRIVE\MS\DIAGNOSTICO%20INSTITUCIONAL\RESULTADOS%20MS\Diagn&#243;stico%20Institucional%20(Response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Dropbox\ONE%20DRIVE\MS\DIAGNOSTICO%20INSTITUCIONAL\RESULTADOS%20MS\Diagn&#243;stico%20Institucional%20(Response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Dropbox\ONE%20DRIVE\MS\DIAGNOSTICO%20INSTITUCIONAL\RESULTADOS%20MS\Diagn&#243;stico%20Institucional%20(Responses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Dropbox\ONE%20DRIVE\MS\DIAGNOSTICO%20INSTITUCIONAL\RESULTADOS%20MS\Diagn&#243;stico%20Institucional%20(Responses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 dirty="0">
                <a:solidFill>
                  <a:schemeClr val="tx1"/>
                </a:solidFill>
              </a:rPr>
              <a:t>Consolidado MATO GROSSO DO SUL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Sul'!$AI$3</c:f>
              <c:strCache>
                <c:ptCount val="1"/>
                <c:pt idx="0">
                  <c:v>ESTADO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"/>
                  <c:y val="2.1539548155683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108-42D2-B72C-A1F10A09ECBB}"/>
                </c:ex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'[Diagnóstico Institucional (Responses).xlsx]Mato Grosso do Sul'!$AH$4:$AH$9</c:f>
              <c:strCache>
                <c:ptCount val="6"/>
                <c:pt idx="0">
                  <c:v>Planejamento</c:v>
                </c:pt>
                <c:pt idx="1">
                  <c:v>Processos</c:v>
                </c:pt>
                <c:pt idx="2">
                  <c:v>Estrutura</c:v>
                </c:pt>
                <c:pt idx="3">
                  <c:v>Sistemas</c:v>
                </c:pt>
                <c:pt idx="4">
                  <c:v>Orçamento</c:v>
                </c:pt>
                <c:pt idx="5">
                  <c:v>Pessoas</c:v>
                </c:pt>
              </c:strCache>
            </c:strRef>
          </c:cat>
          <c:val>
            <c:numRef>
              <c:f>'[Diagnóstico Institucional (Responses).xlsx]Mato Grosso do Sul'!$AI$4:$AI$9</c:f>
              <c:numCache>
                <c:formatCode>_(* #,##0.00_);_(* \(#,##0.00\);_(* "-"??_);_(@_)</c:formatCode>
                <c:ptCount val="6"/>
                <c:pt idx="0">
                  <c:v>3.0808062199238671</c:v>
                </c:pt>
                <c:pt idx="1">
                  <c:v>2.7947410759175466</c:v>
                </c:pt>
                <c:pt idx="2">
                  <c:v>2.8336533074768369</c:v>
                </c:pt>
                <c:pt idx="3">
                  <c:v>2.4472735760971056</c:v>
                </c:pt>
                <c:pt idx="4">
                  <c:v>2.6767170868347336</c:v>
                </c:pt>
                <c:pt idx="5">
                  <c:v>2.3347628841746491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B3-4332-9C07-2E6CF77BD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7032"/>
        <c:axId val="160301544"/>
      </c:radarChart>
      <c:catAx>
        <c:axId val="160307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1544"/>
        <c:crosses val="autoZero"/>
        <c:auto val="1"/>
        <c:lblAlgn val="ctr"/>
        <c:lblOffset val="100"/>
        <c:noMultiLvlLbl val="0"/>
      </c:catAx>
      <c:valAx>
        <c:axId val="160301544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7032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Planejamento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-9.1662373966813482E-3"/>
                  <c:y val="4.3250694990990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CC0-45AB-A048-24F29A7C983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570324734323467E-2"/>
                  <c:y val="-2.162534749549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C0-45AB-A048-24F29A7C983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283874557205778E-3"/>
                  <c:y val="-1.0812673747747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CC0-45AB-A048-24F29A7C983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332474793362696E-2"/>
                  <c:y val="-2.1625347495495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C0-45AB-A048-24F29A7C983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8209686393014445E-3"/>
                  <c:y val="9.7314915121362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CC0-45AB-A048-24F29A7C983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Sul'!$R$4:$R$9</c:f>
              <c:strCache>
                <c:ptCount val="6"/>
                <c:pt idx="0">
                  <c:v>Consciência estratégica</c:v>
                </c:pt>
                <c:pt idx="1">
                  <c:v>Atendimento às expectativas dos clientes</c:v>
                </c:pt>
                <c:pt idx="2">
                  <c:v>Relacionamento com parceiros externos</c:v>
                </c:pt>
                <c:pt idx="3">
                  <c:v>Monitoramento e avaliação</c:v>
                </c:pt>
                <c:pt idx="4">
                  <c:v>Acompanhamento dos planos de ação</c:v>
                </c:pt>
                <c:pt idx="5">
                  <c:v>Informações para planejamento</c:v>
                </c:pt>
              </c:strCache>
            </c:strRef>
          </c:cat>
          <c:val>
            <c:numRef>
              <c:f>'[Diagnóstico Institucional (Responses).xlsx]Mato Grosso do Sul'!$AF$4:$AF$9</c:f>
              <c:numCache>
                <c:formatCode>0.00</c:formatCode>
                <c:ptCount val="6"/>
                <c:pt idx="0">
                  <c:v>3.2825210084033611</c:v>
                </c:pt>
                <c:pt idx="1">
                  <c:v>2.6183861236802413</c:v>
                </c:pt>
                <c:pt idx="2">
                  <c:v>3.3381921999569055</c:v>
                </c:pt>
                <c:pt idx="3">
                  <c:v>2.9965416936005171</c:v>
                </c:pt>
                <c:pt idx="4">
                  <c:v>3.2553285929756517</c:v>
                </c:pt>
                <c:pt idx="5">
                  <c:v>2.9938677009265242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83-47D4-A155-874D7A5FB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1936"/>
        <c:axId val="160302328"/>
      </c:radarChart>
      <c:catAx>
        <c:axId val="160301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2328"/>
        <c:crosses val="autoZero"/>
        <c:auto val="1"/>
        <c:lblAlgn val="ctr"/>
        <c:lblOffset val="100"/>
        <c:noMultiLvlLbl val="0"/>
      </c:catAx>
      <c:valAx>
        <c:axId val="16030232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1936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2400" b="1">
                <a:solidFill>
                  <a:schemeClr val="tx1"/>
                </a:solidFill>
              </a:rPr>
              <a:t>Processos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-1.0938190148837977E-16"/>
                  <c:y val="2.446048607205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A4D-4615-BF4E-11D76E42D3A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932708917538875E-2"/>
                  <c:y val="-2.2236805520050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A4D-4615-BF4E-11D76E42D3A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882240605692975E-2"/>
                  <c:y val="-1.1118402760025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A4D-4615-BF4E-11D76E42D3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Sul'!$R$10:$R$12</c:f>
              <c:strCache>
                <c:ptCount val="3"/>
                <c:pt idx="0">
                  <c:v>Alinhamento dos processos à estratégia</c:v>
                </c:pt>
                <c:pt idx="1">
                  <c:v>Adequação dos insumos</c:v>
                </c:pt>
                <c:pt idx="2">
                  <c:v>Integração com outras unidades</c:v>
                </c:pt>
              </c:strCache>
            </c:strRef>
          </c:cat>
          <c:val>
            <c:numRef>
              <c:f>'[Diagnóstico Institucional (Responses).xlsx]Mato Grosso do Sul'!$AF$10:$AF$12</c:f>
              <c:numCache>
                <c:formatCode>0.00</c:formatCode>
                <c:ptCount val="3"/>
                <c:pt idx="0">
                  <c:v>2.858075845722905</c:v>
                </c:pt>
                <c:pt idx="1">
                  <c:v>2.5956367162249516</c:v>
                </c:pt>
                <c:pt idx="2">
                  <c:v>2.9305106658047837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7E-4701-8ACA-A63FF0FB5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2720"/>
        <c:axId val="160307424"/>
      </c:radarChart>
      <c:catAx>
        <c:axId val="16030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7424"/>
        <c:crosses val="autoZero"/>
        <c:auto val="1"/>
        <c:lblAlgn val="ctr"/>
        <c:lblOffset val="100"/>
        <c:noMultiLvlLbl val="0"/>
      </c:catAx>
      <c:valAx>
        <c:axId val="160307424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2720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Estrutura</a:t>
            </a:r>
          </a:p>
        </c:rich>
      </c:tx>
      <c:layout>
        <c:manualLayout>
          <c:xMode val="edge"/>
          <c:yMode val="edge"/>
          <c:x val="0.4505589496472709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"/>
                  <c:y val="4.8514822487957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A2A-44A6-B33C-D6E0523D3F9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98569041436060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A2A-44A6-B33C-D6E0523D3F9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2.3102296422836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A2A-44A6-B33C-D6E0523D3F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Sul'!$R$13:$R$16</c:f>
              <c:strCache>
                <c:ptCount val="4"/>
                <c:pt idx="0">
                  <c:v>Alinhamento da estrutura à estratégia</c:v>
                </c:pt>
                <c:pt idx="1">
                  <c:v>Departamentalização e amplitude de controle</c:v>
                </c:pt>
                <c:pt idx="2">
                  <c:v>Redundâncias e sombreamentos</c:v>
                </c:pt>
                <c:pt idx="3">
                  <c:v>Volume de trabalho</c:v>
                </c:pt>
              </c:strCache>
            </c:strRef>
          </c:cat>
          <c:val>
            <c:numRef>
              <c:f>'[Diagnóstico Institucional (Responses).xlsx]Mato Grosso do Sul'!$AF$13:$AF$16</c:f>
              <c:numCache>
                <c:formatCode>0.00</c:formatCode>
                <c:ptCount val="4"/>
                <c:pt idx="0">
                  <c:v>3.3041521223874164</c:v>
                </c:pt>
                <c:pt idx="1">
                  <c:v>2.8243417366946781</c:v>
                </c:pt>
                <c:pt idx="2">
                  <c:v>2.8250592544710189</c:v>
                </c:pt>
                <c:pt idx="3">
                  <c:v>2.381060116354234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E3-4F3D-882D-754E57E96F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3112"/>
        <c:axId val="160303504"/>
      </c:radarChart>
      <c:catAx>
        <c:axId val="160303112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3504"/>
        <c:crosses val="autoZero"/>
        <c:auto val="1"/>
        <c:lblAlgn val="ctr"/>
        <c:lblOffset val="100"/>
        <c:noMultiLvlLbl val="0"/>
      </c:catAx>
      <c:valAx>
        <c:axId val="160303504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3112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Sistemas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-1.2626263881558089E-3"/>
                  <c:y val="2.2774790852998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3E5-4C78-852D-6BDE1103F45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Sul'!$R$17:$R$19</c:f>
              <c:strCache>
                <c:ptCount val="3"/>
                <c:pt idx="0">
                  <c:v>Existência de sistemas</c:v>
                </c:pt>
                <c:pt idx="1">
                  <c:v>Alinhamento dos sistemas aos processos</c:v>
                </c:pt>
                <c:pt idx="2">
                  <c:v>Uso das funcionalidades</c:v>
                </c:pt>
              </c:strCache>
            </c:strRef>
          </c:cat>
          <c:val>
            <c:numRef>
              <c:f>'[Diagnóstico Institucional (Responses).xlsx]Mato Grosso do Sul'!$AF$17:$AF$19</c:f>
              <c:numCache>
                <c:formatCode>0.00</c:formatCode>
                <c:ptCount val="3"/>
                <c:pt idx="0">
                  <c:v>2.7399095022624431</c:v>
                </c:pt>
                <c:pt idx="1">
                  <c:v>2.145186382245206</c:v>
                </c:pt>
                <c:pt idx="2">
                  <c:v>2.4567248437836673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A0-4673-91F5-EE3BED44E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4288"/>
        <c:axId val="160307816"/>
      </c:radarChart>
      <c:catAx>
        <c:axId val="160304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7816"/>
        <c:crosses val="autoZero"/>
        <c:auto val="1"/>
        <c:lblAlgn val="ctr"/>
        <c:lblOffset val="100"/>
        <c:noMultiLvlLbl val="0"/>
      </c:catAx>
      <c:valAx>
        <c:axId val="160307816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4288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Orçamento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-1.3820917904835907E-3"/>
                  <c:y val="3.4722228551004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C9-4377-8536-C05A478F5DE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585101485803087E-2"/>
                  <c:y val="6.944445710200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C9-4377-8536-C05A478F5DE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9104589524179531E-3"/>
                  <c:y val="-2.3148152367336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7C9-4377-8536-C05A478F5DE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Sul'!$R$20:$R$24</c:f>
              <c:strCache>
                <c:ptCount val="5"/>
                <c:pt idx="0">
                  <c:v>Planejamento orçamentário</c:v>
                </c:pt>
                <c:pt idx="1">
                  <c:v>Execução orçamentária</c:v>
                </c:pt>
                <c:pt idx="2">
                  <c:v>Disponibilização de recursos</c:v>
                </c:pt>
                <c:pt idx="3">
                  <c:v>Resultados a partir do orçamento</c:v>
                </c:pt>
                <c:pt idx="4">
                  <c:v>Gerenciamento de gastos</c:v>
                </c:pt>
              </c:strCache>
            </c:strRef>
          </c:cat>
          <c:val>
            <c:numRef>
              <c:f>'[Diagnóstico Institucional (Responses).xlsx]Mato Grosso do Sul'!$AF$20:$AF$24</c:f>
              <c:numCache>
                <c:formatCode>0.00</c:formatCode>
                <c:ptCount val="5"/>
                <c:pt idx="0">
                  <c:v>2.9758392587804354</c:v>
                </c:pt>
                <c:pt idx="1">
                  <c:v>3.0460827407886226</c:v>
                </c:pt>
                <c:pt idx="2">
                  <c:v>2.7031286360698128</c:v>
                </c:pt>
                <c:pt idx="3">
                  <c:v>1.8278539107950873</c:v>
                </c:pt>
                <c:pt idx="4">
                  <c:v>2.8306808877397112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EC-420B-8F11-4B821B7610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10952"/>
        <c:axId val="160311344"/>
      </c:radarChart>
      <c:catAx>
        <c:axId val="160310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11344"/>
        <c:crosses val="autoZero"/>
        <c:auto val="1"/>
        <c:lblAlgn val="ctr"/>
        <c:lblOffset val="100"/>
        <c:noMultiLvlLbl val="0"/>
      </c:catAx>
      <c:valAx>
        <c:axId val="160311344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10952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Pessoas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'[Diagnóstico Institucional (Responses).xlsx]Mato Grosso do Sul'!$AF$3</c:f>
              <c:strCache>
                <c:ptCount val="1"/>
                <c:pt idx="0">
                  <c:v>MS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'[Diagnóstico Institucional (Responses).xlsx]Mato Grosso do Sul'!$R$25:$R$35</c:f>
              <c:strCache>
                <c:ptCount val="11"/>
                <c:pt idx="0">
                  <c:v>Desenvolvimento e capacitação</c:v>
                </c:pt>
                <c:pt idx="1">
                  <c:v>Práticas de reconhecimento</c:v>
                </c:pt>
                <c:pt idx="2">
                  <c:v>Quantitativo de pessoal</c:v>
                </c:pt>
                <c:pt idx="3">
                  <c:v>Metodologia de dimensionamento</c:v>
                </c:pt>
                <c:pt idx="4">
                  <c:v>Oportunidades para ascensão</c:v>
                </c:pt>
                <c:pt idx="5">
                  <c:v>Competências</c:v>
                </c:pt>
                <c:pt idx="6">
                  <c:v>Absenteísmo</c:v>
                </c:pt>
                <c:pt idx="7">
                  <c:v>Rotatividade</c:v>
                </c:pt>
                <c:pt idx="8">
                  <c:v>Condições físicas</c:v>
                </c:pt>
                <c:pt idx="9">
                  <c:v>Motivação e satisfação</c:v>
                </c:pt>
                <c:pt idx="10">
                  <c:v>Ambiente de trabalho</c:v>
                </c:pt>
              </c:strCache>
            </c:strRef>
          </c:cat>
          <c:val>
            <c:numRef>
              <c:f>'[Diagnóstico Institucional (Responses).xlsx]Mato Grosso do Sul'!$AF$25:$AF$35</c:f>
              <c:numCache>
                <c:formatCode>0.00</c:formatCode>
                <c:ptCount val="11"/>
                <c:pt idx="0">
                  <c:v>2.2675328592975648</c:v>
                </c:pt>
                <c:pt idx="1">
                  <c:v>2.3133462615815561</c:v>
                </c:pt>
                <c:pt idx="2">
                  <c:v>2.5488687782805428</c:v>
                </c:pt>
                <c:pt idx="3">
                  <c:v>2.4554449472096529</c:v>
                </c:pt>
                <c:pt idx="4">
                  <c:v>2.2795367377720321</c:v>
                </c:pt>
                <c:pt idx="5">
                  <c:v>2.3701572936867055</c:v>
                </c:pt>
                <c:pt idx="6">
                  <c:v>1.8426933850463258</c:v>
                </c:pt>
                <c:pt idx="7">
                  <c:v>2.018985132514544</c:v>
                </c:pt>
                <c:pt idx="8">
                  <c:v>2.4833333333333334</c:v>
                </c:pt>
                <c:pt idx="9">
                  <c:v>2.3322753716871363</c:v>
                </c:pt>
                <c:pt idx="10">
                  <c:v>2.770217625511743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FB-457D-9EA8-A22E53190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11736"/>
        <c:axId val="160308992"/>
      </c:radarChart>
      <c:catAx>
        <c:axId val="160311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08992"/>
        <c:crosses val="autoZero"/>
        <c:auto val="1"/>
        <c:lblAlgn val="ctr"/>
        <c:lblOffset val="100"/>
        <c:noMultiLvlLbl val="0"/>
      </c:catAx>
      <c:valAx>
        <c:axId val="16030899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311736"/>
        <c:crosses val="autoZero"/>
        <c:crossBetween val="between"/>
        <c:majorUnit val="4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A6F41-D54C-4C76-8256-9E7D18BB6FB9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t-BR"/>
        </a:p>
      </dgm:t>
    </dgm:pt>
    <dgm:pt modelId="{932BD5C3-753F-483E-B158-E82864844C02}">
      <dgm:prSet phldrT="[Texto]" custT="1"/>
      <dgm:spPr>
        <a:xfrm>
          <a:off x="2017632" y="1669647"/>
          <a:ext cx="1260000" cy="1260000"/>
        </a:xfrm>
      </dgm:spPr>
      <dgm:t>
        <a:bodyPr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Diagnóstico Institucional</a:t>
          </a:r>
        </a:p>
      </dgm:t>
    </dgm:pt>
    <dgm:pt modelId="{698453B8-8554-4412-8E82-066EA8F44642}" type="parTrans" cxnId="{A794C9BF-26F9-4068-B5BA-19BBBFC015B1}">
      <dgm:prSet/>
      <dgm:spPr/>
      <dgm:t>
        <a:bodyPr/>
        <a:lstStyle/>
        <a:p>
          <a:pPr algn="ctr"/>
          <a:endParaRPr lang="pt-BR"/>
        </a:p>
      </dgm:t>
    </dgm:pt>
    <dgm:pt modelId="{663225CC-0010-42EA-B582-FD33904EAF48}" type="sibTrans" cxnId="{A794C9BF-26F9-4068-B5BA-19BBBFC015B1}">
      <dgm:prSet/>
      <dgm:spPr/>
      <dgm:t>
        <a:bodyPr/>
        <a:lstStyle/>
        <a:p>
          <a:pPr algn="ctr"/>
          <a:endParaRPr lang="pt-BR"/>
        </a:p>
      </dgm:t>
    </dgm:pt>
    <dgm:pt modelId="{A69A1858-53D8-4EC9-ACE2-F58C7E42F460}">
      <dgm:prSet phldrT="[Texto]" custT="1"/>
      <dgm:spPr>
        <a:xfrm>
          <a:off x="2014625" y="18512"/>
          <a:ext cx="1266014" cy="1266014"/>
        </a:xfrm>
      </dgm:spPr>
      <dgm:t>
        <a:bodyPr lIns="0" rIns="0"/>
        <a:lstStyle/>
        <a:p>
          <a:pPr algn="ctr"/>
          <a:r>
            <a:rPr lang="pt-BR" sz="1200" dirty="0">
              <a:latin typeface="+mn-lt"/>
              <a:ea typeface="+mn-ea"/>
              <a:cs typeface="Lucida Bright"/>
            </a:rPr>
            <a:t>Planejamento</a:t>
          </a:r>
        </a:p>
      </dgm:t>
    </dgm:pt>
    <dgm:pt modelId="{149EFEDB-4FA4-49BA-A0CE-C09799AB803D}" type="parTrans" cxnId="{828D2871-AD7E-4944-A3EB-1AF4CAE15297}">
      <dgm:prSet/>
      <dgm:spPr>
        <a:xfrm rot="16200000">
          <a:off x="2455072" y="1455569"/>
          <a:ext cx="385120" cy="43035"/>
        </a:xfrm>
      </dgm:spPr>
      <dgm:t>
        <a:bodyPr/>
        <a:lstStyle/>
        <a:p>
          <a:pPr algn="ctr"/>
          <a:endParaRPr lang="pt-BR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7289156-B8EB-42DF-9D08-3717D41C6151}" type="sibTrans" cxnId="{828D2871-AD7E-4944-A3EB-1AF4CAE15297}">
      <dgm:prSet/>
      <dgm:spPr/>
      <dgm:t>
        <a:bodyPr/>
        <a:lstStyle/>
        <a:p>
          <a:pPr algn="ctr"/>
          <a:endParaRPr lang="pt-BR"/>
        </a:p>
      </dgm:t>
    </dgm:pt>
    <dgm:pt modelId="{80CA72F8-AA1E-4E43-8F08-EAA6929C4C56}">
      <dgm:prSet phldrT="[Texto]" custT="1"/>
      <dgm:spPr>
        <a:xfrm>
          <a:off x="3441945" y="842576"/>
          <a:ext cx="1266014" cy="1266014"/>
        </a:xfrm>
      </dgm:spPr>
      <dgm:t>
        <a:bodyPr lIns="0" rIns="0"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Processos</a:t>
          </a:r>
        </a:p>
      </dgm:t>
    </dgm:pt>
    <dgm:pt modelId="{46A61B05-8FD4-403D-867C-19E4BE054B0E}" type="parTrans" cxnId="{655037E1-C30F-48B6-9517-A72BDC20124B}">
      <dgm:prSet/>
      <dgm:spPr>
        <a:xfrm rot="19800000">
          <a:off x="3167430" y="1866850"/>
          <a:ext cx="385120" cy="43035"/>
        </a:xfrm>
      </dgm:spPr>
      <dgm:t>
        <a:bodyPr/>
        <a:lstStyle/>
        <a:p>
          <a:pPr algn="ctr"/>
          <a:endParaRPr lang="pt-BR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E708C71-A0F4-4B62-BD1D-9D9F55ECBA61}" type="sibTrans" cxnId="{655037E1-C30F-48B6-9517-A72BDC20124B}">
      <dgm:prSet/>
      <dgm:spPr/>
      <dgm:t>
        <a:bodyPr/>
        <a:lstStyle/>
        <a:p>
          <a:pPr algn="ctr"/>
          <a:endParaRPr lang="pt-BR"/>
        </a:p>
      </dgm:t>
    </dgm:pt>
    <dgm:pt modelId="{37806D9C-C870-4B97-A0C5-9C7CD4578E00}">
      <dgm:prSet phldrT="[Texto]" custT="1"/>
      <dgm:spPr>
        <a:xfrm>
          <a:off x="3441945" y="2490704"/>
          <a:ext cx="1266014" cy="1266014"/>
        </a:xfrm>
      </dgm:spPr>
      <dgm:t>
        <a:bodyPr lIns="0" rIns="0"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Estrutura</a:t>
          </a:r>
        </a:p>
      </dgm:t>
    </dgm:pt>
    <dgm:pt modelId="{803D9822-031C-40CF-AC41-2DF41DF8D725}" type="parTrans" cxnId="{34BF9B53-ACE6-4661-9CD8-4229B2290C3D}">
      <dgm:prSet/>
      <dgm:spPr>
        <a:xfrm rot="1800000">
          <a:off x="3167430" y="2689410"/>
          <a:ext cx="385120" cy="43035"/>
        </a:xfrm>
      </dgm:spPr>
      <dgm:t>
        <a:bodyPr/>
        <a:lstStyle/>
        <a:p>
          <a:pPr algn="ctr"/>
          <a:endParaRPr lang="pt-BR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D9C7451-DED2-40D2-A952-6A475ECFBC03}" type="sibTrans" cxnId="{34BF9B53-ACE6-4661-9CD8-4229B2290C3D}">
      <dgm:prSet/>
      <dgm:spPr/>
      <dgm:t>
        <a:bodyPr/>
        <a:lstStyle/>
        <a:p>
          <a:pPr algn="ctr"/>
          <a:endParaRPr lang="pt-BR"/>
        </a:p>
      </dgm:t>
    </dgm:pt>
    <dgm:pt modelId="{1DD201C1-BD92-4D5F-A943-DCC3C79F5208}">
      <dgm:prSet phldrT="[Texto]" custT="1"/>
      <dgm:spPr>
        <a:xfrm>
          <a:off x="2014625" y="3314768"/>
          <a:ext cx="1266014" cy="1266014"/>
        </a:xfrm>
      </dgm:spPr>
      <dgm:t>
        <a:bodyPr lIns="0" rIns="0"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Sistemas de Informação</a:t>
          </a:r>
        </a:p>
      </dgm:t>
    </dgm:pt>
    <dgm:pt modelId="{9EE38769-3358-42F4-BA26-CB2D877F5147}" type="parTrans" cxnId="{22851D98-C6D2-42FC-B79E-87D01136191D}">
      <dgm:prSet/>
      <dgm:spPr>
        <a:xfrm rot="5400000">
          <a:off x="2455072" y="3100690"/>
          <a:ext cx="385120" cy="43035"/>
        </a:xfrm>
      </dgm:spPr>
      <dgm:t>
        <a:bodyPr/>
        <a:lstStyle/>
        <a:p>
          <a:pPr algn="ctr"/>
          <a:endParaRPr lang="pt-BR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94B14F42-167F-45A3-86C1-0E04F9240D68}" type="sibTrans" cxnId="{22851D98-C6D2-42FC-B79E-87D01136191D}">
      <dgm:prSet/>
      <dgm:spPr/>
      <dgm:t>
        <a:bodyPr/>
        <a:lstStyle/>
        <a:p>
          <a:pPr algn="ctr"/>
          <a:endParaRPr lang="pt-BR"/>
        </a:p>
      </dgm:t>
    </dgm:pt>
    <dgm:pt modelId="{229D486C-C4A5-4981-AAEB-BB5D1D607B82}">
      <dgm:prSet phldrT="[Texto]" custT="1"/>
      <dgm:spPr>
        <a:xfrm>
          <a:off x="587304" y="2490704"/>
          <a:ext cx="1266014" cy="1266014"/>
        </a:xfrm>
      </dgm:spPr>
      <dgm:t>
        <a:bodyPr lIns="0" rIns="0"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Pessoas</a:t>
          </a:r>
        </a:p>
      </dgm:t>
    </dgm:pt>
    <dgm:pt modelId="{D9ED4512-E9A4-4A0F-A8B2-A6BD4EDC30E9}" type="parTrans" cxnId="{D5432635-E911-4FB9-9104-EA9C75697AFF}">
      <dgm:prSet/>
      <dgm:spPr>
        <a:xfrm rot="9000000">
          <a:off x="1742713" y="2689410"/>
          <a:ext cx="385120" cy="43035"/>
        </a:xfrm>
      </dgm:spPr>
      <dgm:t>
        <a:bodyPr/>
        <a:lstStyle/>
        <a:p>
          <a:pPr algn="ctr"/>
          <a:endParaRPr lang="pt-BR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BCA24BA-65E8-477F-B4BF-39134D2FD3EC}" type="sibTrans" cxnId="{D5432635-E911-4FB9-9104-EA9C75697AFF}">
      <dgm:prSet/>
      <dgm:spPr/>
      <dgm:t>
        <a:bodyPr/>
        <a:lstStyle/>
        <a:p>
          <a:pPr algn="ctr"/>
          <a:endParaRPr lang="pt-BR"/>
        </a:p>
      </dgm:t>
    </dgm:pt>
    <dgm:pt modelId="{2E070B52-2693-437B-BF78-686B9E8EAF97}">
      <dgm:prSet phldrT="[Texto]" custT="1"/>
      <dgm:spPr>
        <a:xfrm>
          <a:off x="587304" y="842576"/>
          <a:ext cx="1266014" cy="1266014"/>
        </a:xfrm>
      </dgm:spPr>
      <dgm:t>
        <a:bodyPr lIns="0" rIns="0"/>
        <a:lstStyle/>
        <a:p>
          <a:pPr algn="ctr"/>
          <a:r>
            <a:rPr lang="pt-BR" sz="1200">
              <a:latin typeface="+mn-lt"/>
              <a:ea typeface="+mn-ea"/>
              <a:cs typeface="Lucida Bright"/>
            </a:rPr>
            <a:t>Orçamento</a:t>
          </a:r>
        </a:p>
      </dgm:t>
    </dgm:pt>
    <dgm:pt modelId="{7CEAF4BD-986D-4247-B212-1116212D3A00}" type="parTrans" cxnId="{C236A99C-1EE0-479B-AC37-D3744A1F8997}">
      <dgm:prSet/>
      <dgm:spPr>
        <a:xfrm rot="12600000">
          <a:off x="1742713" y="1866850"/>
          <a:ext cx="385120" cy="43035"/>
        </a:xfrm>
      </dgm:spPr>
      <dgm:t>
        <a:bodyPr/>
        <a:lstStyle/>
        <a:p>
          <a:endParaRPr lang="pt-B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D131C60-9A8C-444B-9BAE-390D4B233C0E}" type="sibTrans" cxnId="{C236A99C-1EE0-479B-AC37-D3744A1F8997}">
      <dgm:prSet/>
      <dgm:spPr/>
      <dgm:t>
        <a:bodyPr/>
        <a:lstStyle/>
        <a:p>
          <a:endParaRPr lang="pt-BR"/>
        </a:p>
      </dgm:t>
    </dgm:pt>
    <dgm:pt modelId="{39D2256E-AE12-48BC-BF98-171B2EDEA3F2}" type="pres">
      <dgm:prSet presAssocID="{AC9A6F41-D54C-4C76-8256-9E7D18BB6FB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7BA6B51-D7FC-41A3-8905-DA9AF04E3735}" type="pres">
      <dgm:prSet presAssocID="{932BD5C3-753F-483E-B158-E82864844C02}" presName="centerShape" presStyleLbl="node0" presStyleIdx="0" presStyleCnt="1" custScaleX="111562" custScaleY="99525"/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1F6195E6-F144-410A-815E-F843A886712D}" type="pres">
      <dgm:prSet presAssocID="{149EFEDB-4FA4-49BA-A0CE-C09799AB803D}" presName="Name9" presStyleLbl="parChTrans1D2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3DA8DA81-B86F-4448-A4B9-C87C49D9D7E2}" type="pres">
      <dgm:prSet presAssocID="{149EFEDB-4FA4-49BA-A0CE-C09799AB803D}" presName="connTx" presStyleLbl="parChTrans1D2" presStyleIdx="0" presStyleCnt="6"/>
      <dgm:spPr/>
      <dgm:t>
        <a:bodyPr/>
        <a:lstStyle/>
        <a:p>
          <a:endParaRPr lang="pt-BR"/>
        </a:p>
      </dgm:t>
    </dgm:pt>
    <dgm:pt modelId="{2374BA76-BC84-41A3-A405-48571C2862EE}" type="pres">
      <dgm:prSet presAssocID="{A69A1858-53D8-4EC9-ACE2-F58C7E42F460}" presName="node" presStyleLbl="node1" presStyleIdx="0" presStyleCnt="6" custScaleX="10926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EC0231CE-1035-4BE3-94B0-4BAA3629E980}" type="pres">
      <dgm:prSet presAssocID="{46A61B05-8FD4-403D-867C-19E4BE054B0E}" presName="Name9" presStyleLbl="parChTrans1D2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028E982D-B15B-44D4-BBA9-23A2F20F4976}" type="pres">
      <dgm:prSet presAssocID="{46A61B05-8FD4-403D-867C-19E4BE054B0E}" presName="connTx" presStyleLbl="parChTrans1D2" presStyleIdx="1" presStyleCnt="6"/>
      <dgm:spPr/>
      <dgm:t>
        <a:bodyPr/>
        <a:lstStyle/>
        <a:p>
          <a:endParaRPr lang="pt-BR"/>
        </a:p>
      </dgm:t>
    </dgm:pt>
    <dgm:pt modelId="{F2F8E43B-053C-49F3-A93E-D67690A85818}" type="pres">
      <dgm:prSet presAssocID="{80CA72F8-AA1E-4E43-8F08-EAA6929C4C56}" presName="node" presStyleLbl="node1" presStyleIdx="1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C30B30DD-C3F4-4BC9-A77A-A7F4B0DF149D}" type="pres">
      <dgm:prSet presAssocID="{803D9822-031C-40CF-AC41-2DF41DF8D725}" presName="Name9" presStyleLbl="parChTrans1D2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D831921B-BC65-4AD1-89BF-BDD89DCA26B0}" type="pres">
      <dgm:prSet presAssocID="{803D9822-031C-40CF-AC41-2DF41DF8D725}" presName="connTx" presStyleLbl="parChTrans1D2" presStyleIdx="2" presStyleCnt="6"/>
      <dgm:spPr/>
      <dgm:t>
        <a:bodyPr/>
        <a:lstStyle/>
        <a:p>
          <a:endParaRPr lang="pt-BR"/>
        </a:p>
      </dgm:t>
    </dgm:pt>
    <dgm:pt modelId="{A146E950-5A24-479A-A9B6-962A266021A6}" type="pres">
      <dgm:prSet presAssocID="{37806D9C-C870-4B97-A0C5-9C7CD4578E00}" presName="node" presStyleLbl="node1" presStyleIdx="2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54E84D67-87AB-4B1E-ACAC-06ACF74AFE99}" type="pres">
      <dgm:prSet presAssocID="{9EE38769-3358-42F4-BA26-CB2D877F5147}" presName="Name9" presStyleLbl="parChTrans1D2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B3B31D56-DC29-488E-89A7-BB76F97A04DB}" type="pres">
      <dgm:prSet presAssocID="{9EE38769-3358-42F4-BA26-CB2D877F5147}" presName="connTx" presStyleLbl="parChTrans1D2" presStyleIdx="3" presStyleCnt="6"/>
      <dgm:spPr/>
      <dgm:t>
        <a:bodyPr/>
        <a:lstStyle/>
        <a:p>
          <a:endParaRPr lang="pt-BR"/>
        </a:p>
      </dgm:t>
    </dgm:pt>
    <dgm:pt modelId="{5810AB40-BF35-4E82-8DE8-5C60BAC932DD}" type="pres">
      <dgm:prSet presAssocID="{1DD201C1-BD92-4D5F-A943-DCC3C79F5208}" presName="node" presStyleLbl="node1" presStyleIdx="3" presStyleCnt="6" custScaleX="11386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19860212-024E-49CF-AA3F-097E99CFE7E7}" type="pres">
      <dgm:prSet presAssocID="{D9ED4512-E9A4-4A0F-A8B2-A6BD4EDC30E9}" presName="Name9" presStyleLbl="parChTrans1D2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2C0B810F-3B26-45F3-949B-24084D2B9EA4}" type="pres">
      <dgm:prSet presAssocID="{D9ED4512-E9A4-4A0F-A8B2-A6BD4EDC30E9}" presName="connTx" presStyleLbl="parChTrans1D2" presStyleIdx="4" presStyleCnt="6"/>
      <dgm:spPr/>
      <dgm:t>
        <a:bodyPr/>
        <a:lstStyle/>
        <a:p>
          <a:endParaRPr lang="pt-BR"/>
        </a:p>
      </dgm:t>
    </dgm:pt>
    <dgm:pt modelId="{B32FF9F6-8172-4F09-876F-128ECCDFC3F8}" type="pres">
      <dgm:prSet presAssocID="{229D486C-C4A5-4981-AAEB-BB5D1D607B82}" presName="node" presStyleLbl="node1" presStyleIdx="4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69006030-D573-4DCE-AF51-0DE457327933}" type="pres">
      <dgm:prSet presAssocID="{7CEAF4BD-986D-4247-B212-1116212D3A00}" presName="Name9" presStyleLbl="parChTrans1D2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385120" y="21517"/>
              </a:lnTo>
            </a:path>
          </a:pathLst>
        </a:custGeom>
      </dgm:spPr>
      <dgm:t>
        <a:bodyPr/>
        <a:lstStyle/>
        <a:p>
          <a:endParaRPr lang="pt-BR"/>
        </a:p>
      </dgm:t>
    </dgm:pt>
    <dgm:pt modelId="{96B5B282-1921-4FB0-A2A0-1EA9B3D8DCF5}" type="pres">
      <dgm:prSet presAssocID="{7CEAF4BD-986D-4247-B212-1116212D3A00}" presName="connTx" presStyleLbl="parChTrans1D2" presStyleIdx="5" presStyleCnt="6"/>
      <dgm:spPr/>
      <dgm:t>
        <a:bodyPr/>
        <a:lstStyle/>
        <a:p>
          <a:endParaRPr lang="pt-BR"/>
        </a:p>
      </dgm:t>
    </dgm:pt>
    <dgm:pt modelId="{D1C8AFD2-4C83-491D-9CF7-555CF990FC90}" type="pres">
      <dgm:prSet presAssocID="{2E070B52-2693-437B-BF78-686B9E8EAF97}" presName="node" presStyleLbl="node1" presStyleIdx="5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t-BR"/>
        </a:p>
      </dgm:t>
    </dgm:pt>
  </dgm:ptLst>
  <dgm:cxnLst>
    <dgm:cxn modelId="{49E9F1FE-4E98-4D36-9628-226936151F9F}" type="presOf" srcId="{1DD201C1-BD92-4D5F-A943-DCC3C79F5208}" destId="{5810AB40-BF35-4E82-8DE8-5C60BAC932DD}" srcOrd="0" destOrd="0" presId="urn:microsoft.com/office/officeart/2005/8/layout/radial1"/>
    <dgm:cxn modelId="{22851D98-C6D2-42FC-B79E-87D01136191D}" srcId="{932BD5C3-753F-483E-B158-E82864844C02}" destId="{1DD201C1-BD92-4D5F-A943-DCC3C79F5208}" srcOrd="3" destOrd="0" parTransId="{9EE38769-3358-42F4-BA26-CB2D877F5147}" sibTransId="{94B14F42-167F-45A3-86C1-0E04F9240D68}"/>
    <dgm:cxn modelId="{A794C9BF-26F9-4068-B5BA-19BBBFC015B1}" srcId="{AC9A6F41-D54C-4C76-8256-9E7D18BB6FB9}" destId="{932BD5C3-753F-483E-B158-E82864844C02}" srcOrd="0" destOrd="0" parTransId="{698453B8-8554-4412-8E82-066EA8F44642}" sibTransId="{663225CC-0010-42EA-B582-FD33904EAF48}"/>
    <dgm:cxn modelId="{9F245249-C91B-4234-92A9-18CA1F5221F8}" type="presOf" srcId="{46A61B05-8FD4-403D-867C-19E4BE054B0E}" destId="{028E982D-B15B-44D4-BBA9-23A2F20F4976}" srcOrd="1" destOrd="0" presId="urn:microsoft.com/office/officeart/2005/8/layout/radial1"/>
    <dgm:cxn modelId="{7E9ECC8B-EC58-49F4-8910-5B024E5BACD2}" type="presOf" srcId="{149EFEDB-4FA4-49BA-A0CE-C09799AB803D}" destId="{3DA8DA81-B86F-4448-A4B9-C87C49D9D7E2}" srcOrd="1" destOrd="0" presId="urn:microsoft.com/office/officeart/2005/8/layout/radial1"/>
    <dgm:cxn modelId="{AC935808-D75D-4E5A-95AE-E0870C5BDB8C}" type="presOf" srcId="{D9ED4512-E9A4-4A0F-A8B2-A6BD4EDC30E9}" destId="{19860212-024E-49CF-AA3F-097E99CFE7E7}" srcOrd="0" destOrd="0" presId="urn:microsoft.com/office/officeart/2005/8/layout/radial1"/>
    <dgm:cxn modelId="{581F54E1-0750-4C04-AB0A-FAF8A5BCC5DA}" type="presOf" srcId="{A69A1858-53D8-4EC9-ACE2-F58C7E42F460}" destId="{2374BA76-BC84-41A3-A405-48571C2862EE}" srcOrd="0" destOrd="0" presId="urn:microsoft.com/office/officeart/2005/8/layout/radial1"/>
    <dgm:cxn modelId="{C236A99C-1EE0-479B-AC37-D3744A1F8997}" srcId="{932BD5C3-753F-483E-B158-E82864844C02}" destId="{2E070B52-2693-437B-BF78-686B9E8EAF97}" srcOrd="5" destOrd="0" parTransId="{7CEAF4BD-986D-4247-B212-1116212D3A00}" sibTransId="{DD131C60-9A8C-444B-9BAE-390D4B233C0E}"/>
    <dgm:cxn modelId="{D5ABE44A-D285-4480-8A41-C92CF3DE7A7A}" type="presOf" srcId="{803D9822-031C-40CF-AC41-2DF41DF8D725}" destId="{C30B30DD-C3F4-4BC9-A77A-A7F4B0DF149D}" srcOrd="0" destOrd="0" presId="urn:microsoft.com/office/officeart/2005/8/layout/radial1"/>
    <dgm:cxn modelId="{4FB8D54B-4024-4B35-835C-1C71BD764746}" type="presOf" srcId="{932BD5C3-753F-483E-B158-E82864844C02}" destId="{A7BA6B51-D7FC-41A3-8905-DA9AF04E3735}" srcOrd="0" destOrd="0" presId="urn:microsoft.com/office/officeart/2005/8/layout/radial1"/>
    <dgm:cxn modelId="{655037E1-C30F-48B6-9517-A72BDC20124B}" srcId="{932BD5C3-753F-483E-B158-E82864844C02}" destId="{80CA72F8-AA1E-4E43-8F08-EAA6929C4C56}" srcOrd="1" destOrd="0" parTransId="{46A61B05-8FD4-403D-867C-19E4BE054B0E}" sibTransId="{3E708C71-A0F4-4B62-BD1D-9D9F55ECBA61}"/>
    <dgm:cxn modelId="{B3E66E3A-569C-4811-8DD1-CC4130C15984}" type="presOf" srcId="{9EE38769-3358-42F4-BA26-CB2D877F5147}" destId="{54E84D67-87AB-4B1E-ACAC-06ACF74AFE99}" srcOrd="0" destOrd="0" presId="urn:microsoft.com/office/officeart/2005/8/layout/radial1"/>
    <dgm:cxn modelId="{1A8AD6C1-B84A-4AD8-A537-66369C32EE44}" type="presOf" srcId="{37806D9C-C870-4B97-A0C5-9C7CD4578E00}" destId="{A146E950-5A24-479A-A9B6-962A266021A6}" srcOrd="0" destOrd="0" presId="urn:microsoft.com/office/officeart/2005/8/layout/radial1"/>
    <dgm:cxn modelId="{7F0B8CB0-70CE-4505-9450-ED67678633F0}" type="presOf" srcId="{7CEAF4BD-986D-4247-B212-1116212D3A00}" destId="{96B5B282-1921-4FB0-A2A0-1EA9B3D8DCF5}" srcOrd="1" destOrd="0" presId="urn:microsoft.com/office/officeart/2005/8/layout/radial1"/>
    <dgm:cxn modelId="{4BD19F0A-FC98-4EAE-97E8-5F50C4125272}" type="presOf" srcId="{80CA72F8-AA1E-4E43-8F08-EAA6929C4C56}" destId="{F2F8E43B-053C-49F3-A93E-D67690A85818}" srcOrd="0" destOrd="0" presId="urn:microsoft.com/office/officeart/2005/8/layout/radial1"/>
    <dgm:cxn modelId="{18859DA1-222D-43A4-8CC5-E57B62EB60DB}" type="presOf" srcId="{229D486C-C4A5-4981-AAEB-BB5D1D607B82}" destId="{B32FF9F6-8172-4F09-876F-128ECCDFC3F8}" srcOrd="0" destOrd="0" presId="urn:microsoft.com/office/officeart/2005/8/layout/radial1"/>
    <dgm:cxn modelId="{D5432635-E911-4FB9-9104-EA9C75697AFF}" srcId="{932BD5C3-753F-483E-B158-E82864844C02}" destId="{229D486C-C4A5-4981-AAEB-BB5D1D607B82}" srcOrd="4" destOrd="0" parTransId="{D9ED4512-E9A4-4A0F-A8B2-A6BD4EDC30E9}" sibTransId="{FBCA24BA-65E8-477F-B4BF-39134D2FD3EC}"/>
    <dgm:cxn modelId="{34BF9B53-ACE6-4661-9CD8-4229B2290C3D}" srcId="{932BD5C3-753F-483E-B158-E82864844C02}" destId="{37806D9C-C870-4B97-A0C5-9C7CD4578E00}" srcOrd="2" destOrd="0" parTransId="{803D9822-031C-40CF-AC41-2DF41DF8D725}" sibTransId="{BD9C7451-DED2-40D2-A952-6A475ECFBC03}"/>
    <dgm:cxn modelId="{61859DC3-5B23-4DD0-9F2E-17B21665333E}" type="presOf" srcId="{AC9A6F41-D54C-4C76-8256-9E7D18BB6FB9}" destId="{39D2256E-AE12-48BC-BF98-171B2EDEA3F2}" srcOrd="0" destOrd="0" presId="urn:microsoft.com/office/officeart/2005/8/layout/radial1"/>
    <dgm:cxn modelId="{724B8E65-50A7-4F75-9FE0-608A18B4944E}" type="presOf" srcId="{46A61B05-8FD4-403D-867C-19E4BE054B0E}" destId="{EC0231CE-1035-4BE3-94B0-4BAA3629E980}" srcOrd="0" destOrd="0" presId="urn:microsoft.com/office/officeart/2005/8/layout/radial1"/>
    <dgm:cxn modelId="{C5EC9D7D-CC57-4A41-BC59-1A7F02F04ECD}" type="presOf" srcId="{803D9822-031C-40CF-AC41-2DF41DF8D725}" destId="{D831921B-BC65-4AD1-89BF-BDD89DCA26B0}" srcOrd="1" destOrd="0" presId="urn:microsoft.com/office/officeart/2005/8/layout/radial1"/>
    <dgm:cxn modelId="{FE3C0F7B-6A79-4DB1-A246-410E016AF69F}" type="presOf" srcId="{149EFEDB-4FA4-49BA-A0CE-C09799AB803D}" destId="{1F6195E6-F144-410A-815E-F843A886712D}" srcOrd="0" destOrd="0" presId="urn:microsoft.com/office/officeart/2005/8/layout/radial1"/>
    <dgm:cxn modelId="{14B8ED9F-6A6F-4CCB-BD04-8F39EB84A0D8}" type="presOf" srcId="{9EE38769-3358-42F4-BA26-CB2D877F5147}" destId="{B3B31D56-DC29-488E-89A7-BB76F97A04DB}" srcOrd="1" destOrd="0" presId="urn:microsoft.com/office/officeart/2005/8/layout/radial1"/>
    <dgm:cxn modelId="{D8B4B672-B518-467B-A45D-D9B1EF543F13}" type="presOf" srcId="{D9ED4512-E9A4-4A0F-A8B2-A6BD4EDC30E9}" destId="{2C0B810F-3B26-45F3-949B-24084D2B9EA4}" srcOrd="1" destOrd="0" presId="urn:microsoft.com/office/officeart/2005/8/layout/radial1"/>
    <dgm:cxn modelId="{FC166DDD-47C4-454D-B933-49476DC2EA7B}" type="presOf" srcId="{7CEAF4BD-986D-4247-B212-1116212D3A00}" destId="{69006030-D573-4DCE-AF51-0DE457327933}" srcOrd="0" destOrd="0" presId="urn:microsoft.com/office/officeart/2005/8/layout/radial1"/>
    <dgm:cxn modelId="{29C1EE0A-3DBC-4BB4-B4E0-3984F2F88F26}" type="presOf" srcId="{2E070B52-2693-437B-BF78-686B9E8EAF97}" destId="{D1C8AFD2-4C83-491D-9CF7-555CF990FC90}" srcOrd="0" destOrd="0" presId="urn:microsoft.com/office/officeart/2005/8/layout/radial1"/>
    <dgm:cxn modelId="{828D2871-AD7E-4944-A3EB-1AF4CAE15297}" srcId="{932BD5C3-753F-483E-B158-E82864844C02}" destId="{A69A1858-53D8-4EC9-ACE2-F58C7E42F460}" srcOrd="0" destOrd="0" parTransId="{149EFEDB-4FA4-49BA-A0CE-C09799AB803D}" sibTransId="{87289156-B8EB-42DF-9D08-3717D41C6151}"/>
    <dgm:cxn modelId="{0A10D1BC-4198-4C89-8BBC-AEA1299B3E6B}" type="presParOf" srcId="{39D2256E-AE12-48BC-BF98-171B2EDEA3F2}" destId="{A7BA6B51-D7FC-41A3-8905-DA9AF04E3735}" srcOrd="0" destOrd="0" presId="urn:microsoft.com/office/officeart/2005/8/layout/radial1"/>
    <dgm:cxn modelId="{36F3869A-32A2-497E-82DC-66D3C257740F}" type="presParOf" srcId="{39D2256E-AE12-48BC-BF98-171B2EDEA3F2}" destId="{1F6195E6-F144-410A-815E-F843A886712D}" srcOrd="1" destOrd="0" presId="urn:microsoft.com/office/officeart/2005/8/layout/radial1"/>
    <dgm:cxn modelId="{314CF48B-B395-40AD-B476-A6731AF7A0BA}" type="presParOf" srcId="{1F6195E6-F144-410A-815E-F843A886712D}" destId="{3DA8DA81-B86F-4448-A4B9-C87C49D9D7E2}" srcOrd="0" destOrd="0" presId="urn:microsoft.com/office/officeart/2005/8/layout/radial1"/>
    <dgm:cxn modelId="{6D03C3AE-DDA9-472E-AD48-C2EBAD634ED9}" type="presParOf" srcId="{39D2256E-AE12-48BC-BF98-171B2EDEA3F2}" destId="{2374BA76-BC84-41A3-A405-48571C2862EE}" srcOrd="2" destOrd="0" presId="urn:microsoft.com/office/officeart/2005/8/layout/radial1"/>
    <dgm:cxn modelId="{03489CB2-4F1A-416E-841D-723ACBA26316}" type="presParOf" srcId="{39D2256E-AE12-48BC-BF98-171B2EDEA3F2}" destId="{EC0231CE-1035-4BE3-94B0-4BAA3629E980}" srcOrd="3" destOrd="0" presId="urn:microsoft.com/office/officeart/2005/8/layout/radial1"/>
    <dgm:cxn modelId="{6BDF33BD-37F3-4474-89ED-64124406208E}" type="presParOf" srcId="{EC0231CE-1035-4BE3-94B0-4BAA3629E980}" destId="{028E982D-B15B-44D4-BBA9-23A2F20F4976}" srcOrd="0" destOrd="0" presId="urn:microsoft.com/office/officeart/2005/8/layout/radial1"/>
    <dgm:cxn modelId="{39438B14-7F71-4A59-9887-463F3C37C87E}" type="presParOf" srcId="{39D2256E-AE12-48BC-BF98-171B2EDEA3F2}" destId="{F2F8E43B-053C-49F3-A93E-D67690A85818}" srcOrd="4" destOrd="0" presId="urn:microsoft.com/office/officeart/2005/8/layout/radial1"/>
    <dgm:cxn modelId="{1CAE2244-ADA4-4945-AACA-B5FB328AFBA3}" type="presParOf" srcId="{39D2256E-AE12-48BC-BF98-171B2EDEA3F2}" destId="{C30B30DD-C3F4-4BC9-A77A-A7F4B0DF149D}" srcOrd="5" destOrd="0" presId="urn:microsoft.com/office/officeart/2005/8/layout/radial1"/>
    <dgm:cxn modelId="{141D077B-7EFD-4FE8-9AE5-68B6567A63F0}" type="presParOf" srcId="{C30B30DD-C3F4-4BC9-A77A-A7F4B0DF149D}" destId="{D831921B-BC65-4AD1-89BF-BDD89DCA26B0}" srcOrd="0" destOrd="0" presId="urn:microsoft.com/office/officeart/2005/8/layout/radial1"/>
    <dgm:cxn modelId="{64D0E719-0736-4B8C-9753-12758C8D8A5F}" type="presParOf" srcId="{39D2256E-AE12-48BC-BF98-171B2EDEA3F2}" destId="{A146E950-5A24-479A-A9B6-962A266021A6}" srcOrd="6" destOrd="0" presId="urn:microsoft.com/office/officeart/2005/8/layout/radial1"/>
    <dgm:cxn modelId="{DD48B384-92EA-427E-BCB8-E3C63BA64AA5}" type="presParOf" srcId="{39D2256E-AE12-48BC-BF98-171B2EDEA3F2}" destId="{54E84D67-87AB-4B1E-ACAC-06ACF74AFE99}" srcOrd="7" destOrd="0" presId="urn:microsoft.com/office/officeart/2005/8/layout/radial1"/>
    <dgm:cxn modelId="{6F77318D-56DC-4FCE-9C54-BC71AD7A5A53}" type="presParOf" srcId="{54E84D67-87AB-4B1E-ACAC-06ACF74AFE99}" destId="{B3B31D56-DC29-488E-89A7-BB76F97A04DB}" srcOrd="0" destOrd="0" presId="urn:microsoft.com/office/officeart/2005/8/layout/radial1"/>
    <dgm:cxn modelId="{519647CF-86B5-46D7-B039-4BA1DFCDAE26}" type="presParOf" srcId="{39D2256E-AE12-48BC-BF98-171B2EDEA3F2}" destId="{5810AB40-BF35-4E82-8DE8-5C60BAC932DD}" srcOrd="8" destOrd="0" presId="urn:microsoft.com/office/officeart/2005/8/layout/radial1"/>
    <dgm:cxn modelId="{BC8E33AA-F642-42A8-A7DC-640AA82AE179}" type="presParOf" srcId="{39D2256E-AE12-48BC-BF98-171B2EDEA3F2}" destId="{19860212-024E-49CF-AA3F-097E99CFE7E7}" srcOrd="9" destOrd="0" presId="urn:microsoft.com/office/officeart/2005/8/layout/radial1"/>
    <dgm:cxn modelId="{EFBF8F86-D79C-42C5-B1DF-595522674F9B}" type="presParOf" srcId="{19860212-024E-49CF-AA3F-097E99CFE7E7}" destId="{2C0B810F-3B26-45F3-949B-24084D2B9EA4}" srcOrd="0" destOrd="0" presId="urn:microsoft.com/office/officeart/2005/8/layout/radial1"/>
    <dgm:cxn modelId="{74805BAC-C404-4899-8740-CB0873213ADC}" type="presParOf" srcId="{39D2256E-AE12-48BC-BF98-171B2EDEA3F2}" destId="{B32FF9F6-8172-4F09-876F-128ECCDFC3F8}" srcOrd="10" destOrd="0" presId="urn:microsoft.com/office/officeart/2005/8/layout/radial1"/>
    <dgm:cxn modelId="{9ED039A7-4D86-41F8-BEF5-9D268AA844C5}" type="presParOf" srcId="{39D2256E-AE12-48BC-BF98-171B2EDEA3F2}" destId="{69006030-D573-4DCE-AF51-0DE457327933}" srcOrd="11" destOrd="0" presId="urn:microsoft.com/office/officeart/2005/8/layout/radial1"/>
    <dgm:cxn modelId="{1AD3B2F8-1E40-42FC-B203-7BBF0CC2CF34}" type="presParOf" srcId="{69006030-D573-4DCE-AF51-0DE457327933}" destId="{96B5B282-1921-4FB0-A2A0-1EA9B3D8DCF5}" srcOrd="0" destOrd="0" presId="urn:microsoft.com/office/officeart/2005/8/layout/radial1"/>
    <dgm:cxn modelId="{67DB1B4B-1E79-42DD-9927-54B863211F33}" type="presParOf" srcId="{39D2256E-AE12-48BC-BF98-171B2EDEA3F2}" destId="{D1C8AFD2-4C83-491D-9CF7-555CF990FC9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3656C-D33E-4DC0-B10F-039A64BE787A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43197-D046-479D-80CA-2BACD89E2F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51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43197-D046-479D-80CA-2BACD89E2F5D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49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67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96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7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01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62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56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03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22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39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22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22/08/2016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3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5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_logo_rede.png"/>
          <p:cNvPicPr>
            <a:picLocks noChangeAspect="1"/>
          </p:cNvPicPr>
          <p:nvPr/>
        </p:nvPicPr>
        <p:blipFill rotWithShape="1">
          <a:blip r:embed="rId2" cstate="print"/>
          <a:srcRect l="35095" b="36225"/>
          <a:stretch/>
        </p:blipFill>
        <p:spPr>
          <a:xfrm>
            <a:off x="5094514" y="932686"/>
            <a:ext cx="3525197" cy="285554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276669" y="4334963"/>
            <a:ext cx="8260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3600" b="1" cap="small" dirty="0"/>
              <a:t>Diagnóstico Institucional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3200" b="1" cap="small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357672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ESTRUTURA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764171800"/>
              </p:ext>
            </p:extLst>
          </p:nvPr>
        </p:nvGraphicFramePr>
        <p:xfrm>
          <a:off x="344774" y="723629"/>
          <a:ext cx="11002780" cy="594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484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ESTRUTURA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953590"/>
              </p:ext>
            </p:extLst>
          </p:nvPr>
        </p:nvGraphicFramePr>
        <p:xfrm>
          <a:off x="2188563" y="2143594"/>
          <a:ext cx="7734925" cy="227850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848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8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31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PONTOS FORTES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PONTOS FRACOS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53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Alinhamento da estrutura à estratégia: A Unidade conhece plenamente as competências que lhe são atribuídas e elas estão alinhadas com o restante do Governo do MS.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Volume de trabalho: A estrutura da Unidade está parcialmente adequada, com um volume de trabalho elevado.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5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SISTEMAS DE INFORMAÇÃO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69679305"/>
              </p:ext>
            </p:extLst>
          </p:nvPr>
        </p:nvGraphicFramePr>
        <p:xfrm>
          <a:off x="1229193" y="1124262"/>
          <a:ext cx="10058399" cy="5576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250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SISTEMAS DE INFORMAÇÃO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85048"/>
              </p:ext>
            </p:extLst>
          </p:nvPr>
        </p:nvGraphicFramePr>
        <p:xfrm>
          <a:off x="4197246" y="1936073"/>
          <a:ext cx="4007421" cy="38351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007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4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PONTOS FRACOS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35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Alinhamento dos sistemas aos processos: Os sistemas de TI utilizados no GOVERNO DO MS abrangem o desenvolvimento dos processos e rotinas de trabalho somente nas funções operacionais.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1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Uso das funcionalidades: O conhecimento técnico e operacional necessário para a utilização dos sistemas de TI hoje utilizados foram adquiridos com a rotina, sem capacitação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05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ORÇAMENTO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889643794"/>
              </p:ext>
            </p:extLst>
          </p:nvPr>
        </p:nvGraphicFramePr>
        <p:xfrm>
          <a:off x="1169233" y="1214203"/>
          <a:ext cx="918897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950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ORÇAMENTO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90229"/>
              </p:ext>
            </p:extLst>
          </p:nvPr>
        </p:nvGraphicFramePr>
        <p:xfrm>
          <a:off x="2773179" y="2158584"/>
          <a:ext cx="7045377" cy="247337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5049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03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91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PONTOS FORTES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PONTOS FRACOS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41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Execução orçamentária: a Unidade consegue executar o orçamento planejado.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Resultados a partir do orçamento: A Unidade não consegue alcançar seus resultados de acordo com os recursos financeiros disponibilizados.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44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PESSOAS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551700197"/>
              </p:ext>
            </p:extLst>
          </p:nvPr>
        </p:nvGraphicFramePr>
        <p:xfrm>
          <a:off x="1229193" y="1199213"/>
          <a:ext cx="9293902" cy="5471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9874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PESSOAS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44560"/>
              </p:ext>
            </p:extLst>
          </p:nvPr>
        </p:nvGraphicFramePr>
        <p:xfrm>
          <a:off x="3082228" y="872837"/>
          <a:ext cx="5711252" cy="577379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7112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13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PONTOS FRACOS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81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Desenvolvimento e capacitação: Os programas de desenvolvimento e de capacitação não atendem as necessidades da Unidade e colaboram para o alcance dos resultados.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5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Práticas de reconhecimento: Não existem práticas de reconhecimento e disseminação do trabalho realizado com êxito dentro da Unidade.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81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Metodologia de dimensionamento: O Governo do MS não dispõe de metodologia objetiva para realizar o dimensionamento da força de trabalho.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5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Oportunidades para ascensão: O Governo do MS não oferece oportunidades em cargos de liderança para os seus colaboradores em função dos seus resultados individuais e das competências adquiridas.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81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Motivação e satisfação: A motivação, a satisfação com o trabalho realizado e o bem-estar não estão presentes na Unidade e não contribuem para o alcance dos resultados.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28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Absenteismo: a ausência de colaboradores é alta o que prejudica o alcance dos resultados.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28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Rotatividade: a rotatividade desservi dores é alta o que não contribui para o alcance dos resultados.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857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Condições físicas: As condições físicas do ambiente de trabalho e a disponibilidade de recursos materiais não estão presentes na Unidade e não contribuem para o alcance dos resultados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99" marR="5399" marT="5399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915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19367" y="3052476"/>
            <a:ext cx="975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3600" b="1" cap="small" dirty="0"/>
              <a:t>OBRIGADA!</a:t>
            </a:r>
            <a:endParaRPr lang="pt-BR" sz="2800" b="1" cap="small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11376218" y="941294"/>
            <a:ext cx="0" cy="5015753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3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OBJETIVOS</a:t>
            </a:r>
          </a:p>
        </p:txBody>
      </p:sp>
      <p:sp>
        <p:nvSpPr>
          <p:cNvPr id="7" name="Espaço Reservado para Conteúdo 1"/>
          <p:cNvSpPr txBox="1">
            <a:spLocks/>
          </p:cNvSpPr>
          <p:nvPr/>
        </p:nvSpPr>
        <p:spPr>
          <a:xfrm>
            <a:off x="942104" y="1591464"/>
            <a:ext cx="10594576" cy="43978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O diagnóstico institucional busca avaliar se a organização possui os meios e a estruturação necessária para implementar a agenda estratégica definida.</a:t>
            </a:r>
          </a:p>
          <a:p>
            <a:pPr marL="34290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O diagnóstico demonstra que as organizações (ou unidades organizacionais componentes) estão em diferentes graus de prontidão:</a:t>
            </a:r>
          </a:p>
          <a:p>
            <a:pPr marL="800100" lvl="1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Unidades/organizações que possuem </a:t>
            </a:r>
            <a:r>
              <a:rPr lang="pt-BR" sz="1800" b="1" u="sng" dirty="0">
                <a:solidFill>
                  <a:schemeClr val="tx1"/>
                </a:solidFill>
              </a:rPr>
              <a:t>plenas condições </a:t>
            </a:r>
            <a:r>
              <a:rPr lang="pt-BR" sz="1800" b="1" dirty="0">
                <a:solidFill>
                  <a:schemeClr val="tx1"/>
                </a:solidFill>
              </a:rPr>
              <a:t>para alcançar os resultados planejados; </a:t>
            </a:r>
          </a:p>
          <a:p>
            <a:pPr marL="800100" lvl="1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Unidades/organizações que </a:t>
            </a:r>
            <a:r>
              <a:rPr lang="pt-BR" sz="1800" b="1" u="sng" dirty="0">
                <a:solidFill>
                  <a:schemeClr val="tx1"/>
                </a:solidFill>
              </a:rPr>
              <a:t>dependem de pequenos ajustes </a:t>
            </a:r>
            <a:r>
              <a:rPr lang="pt-BR" sz="1800" b="1" dirty="0">
                <a:solidFill>
                  <a:schemeClr val="tx1"/>
                </a:solidFill>
              </a:rPr>
              <a:t>para contribuir para os resultados estabelecidos;</a:t>
            </a:r>
          </a:p>
          <a:p>
            <a:pPr marL="800100" lvl="1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Unidades/organizações que </a:t>
            </a:r>
            <a:r>
              <a:rPr lang="pt-BR" sz="1800" b="1" u="sng" dirty="0">
                <a:solidFill>
                  <a:schemeClr val="tx1"/>
                </a:solidFill>
              </a:rPr>
              <a:t>não dispõem das condições mínimas </a:t>
            </a:r>
            <a:r>
              <a:rPr lang="pt-BR" sz="1800" b="1" dirty="0">
                <a:solidFill>
                  <a:schemeClr val="tx1"/>
                </a:solidFill>
              </a:rPr>
              <a:t>necessárias para alcançar os resultados estabelecidos .</a:t>
            </a:r>
          </a:p>
          <a:p>
            <a:pPr marL="34290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pt-BR" sz="1800" b="1" dirty="0">
              <a:solidFill>
                <a:schemeClr val="tx1"/>
              </a:solidFill>
            </a:endParaRPr>
          </a:p>
          <a:p>
            <a:pPr lvl="1" algn="l">
              <a:lnSpc>
                <a:spcPct val="150000"/>
              </a:lnSpc>
              <a:buClr>
                <a:srgbClr val="00B050"/>
              </a:buClr>
            </a:pPr>
            <a:r>
              <a:rPr lang="pt-BR" sz="1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925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METODOLOGIA</a:t>
            </a:r>
          </a:p>
        </p:txBody>
      </p:sp>
      <p:sp>
        <p:nvSpPr>
          <p:cNvPr id="7" name="Espaço Reservado para Conteúdo 1"/>
          <p:cNvSpPr txBox="1">
            <a:spLocks/>
          </p:cNvSpPr>
          <p:nvPr/>
        </p:nvSpPr>
        <p:spPr>
          <a:xfrm>
            <a:off x="942104" y="1591464"/>
            <a:ext cx="10594576" cy="43978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chemeClr val="tx1"/>
                </a:solidFill>
              </a:rPr>
              <a:t>A visão abrangente do contexto organizacional é viabilizada a partir de uma análise multidimensional, que contemple estratégia, processos, estrutura, sistemas de informação, orçamento e pessoas.</a:t>
            </a:r>
          </a:p>
        </p:txBody>
      </p:sp>
      <p:graphicFrame>
        <p:nvGraphicFramePr>
          <p:cNvPr id="10" name="Diagra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159453"/>
              </p:ext>
            </p:extLst>
          </p:nvPr>
        </p:nvGraphicFramePr>
        <p:xfrm>
          <a:off x="2608288" y="2503357"/>
          <a:ext cx="6685613" cy="412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5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DIMENSÕES ANALISADAS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23160"/>
              </p:ext>
            </p:extLst>
          </p:nvPr>
        </p:nvGraphicFramePr>
        <p:xfrm>
          <a:off x="838200" y="1941354"/>
          <a:ext cx="10515600" cy="46164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677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38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800" b="1" dirty="0">
                          <a:effectLst/>
                        </a:rPr>
                        <a:t>Dimensão</a:t>
                      </a:r>
                      <a:endParaRPr lang="pt-BR" sz="2000" b="1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800" b="1" dirty="0">
                          <a:effectLst/>
                        </a:rPr>
                        <a:t>Descrição</a:t>
                      </a:r>
                      <a:endParaRPr lang="pt-BR" sz="2000" b="1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Planejamento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Avalia o processo de gestão estratégica, que vai desde a formulação até a implementação, comunicação e ferramentas de monitoramento dos indicadores de sua execução.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Processos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Analisa o grau de maturidade da organização em relação à gestão por processos, bem como a adequação e alinhamento dos mesmos com a estratégia organizacional. 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Estrutura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Avalia a adequação dos critérios de departamentalização e da divisão do trabalho adotados na organização, as informalidades existentes e seu alinhamento em relação à estratégia e aos processos de trabalho. 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Sistemas de Informação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Avalia se os sistemas informacionais utilizados atendem às necessidades de seus usuários e a qualidade e confiabilidade das informações fornecidas.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Pessoas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Analisa as características da gestão de pessoas: a conformidade do quadro de pessoal, adequação das competências, distribuição nas áreas e perfil. 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>
                          <a:effectLst/>
                        </a:rPr>
                        <a:t>Orçamento</a:t>
                      </a:r>
                      <a:endParaRPr lang="pt-BR" sz="160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"/>
                        </a:spcAft>
                      </a:pPr>
                      <a:r>
                        <a:rPr lang="pt-BR" sz="1400" dirty="0">
                          <a:effectLst/>
                        </a:rPr>
                        <a:t>Avalia o orçamento disponível em relação com o orçamento necessário para a realização das ações propostas e a capacidade de execução físico-financeira da área. </a:t>
                      </a:r>
                      <a:endParaRPr lang="pt-BR" sz="1600" dirty="0">
                        <a:effectLst/>
                        <a:latin typeface="Lucida Bright" panose="02040602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37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RESULTADOS</a:t>
            </a:r>
          </a:p>
        </p:txBody>
      </p:sp>
      <p:sp>
        <p:nvSpPr>
          <p:cNvPr id="5" name="Espaço Reservado para Conteúdo 1"/>
          <p:cNvSpPr txBox="1">
            <a:spLocks/>
          </p:cNvSpPr>
          <p:nvPr/>
        </p:nvSpPr>
        <p:spPr>
          <a:xfrm>
            <a:off x="7642707" y="4479529"/>
            <a:ext cx="4904060" cy="13123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chemeClr val="tx1"/>
                </a:solidFill>
              </a:rPr>
              <a:t>Nota 1: nula ou baixíssima;</a:t>
            </a:r>
          </a:p>
          <a:p>
            <a:pPr marL="342900" lvl="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chemeClr val="tx1"/>
                </a:solidFill>
              </a:rPr>
              <a:t>Nota 2: iniciante ou baixa;</a:t>
            </a:r>
          </a:p>
          <a:p>
            <a:pPr marL="342900" lvl="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chemeClr val="tx1"/>
                </a:solidFill>
              </a:rPr>
              <a:t>Nota 3: em desenvolvimento ou mediana;</a:t>
            </a:r>
          </a:p>
          <a:p>
            <a:pPr marL="342900" lvl="0" indent="-342900" algn="l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chemeClr val="tx1"/>
                </a:solidFill>
              </a:rPr>
              <a:t>Nota 4: ideal ou alta.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314545157"/>
              </p:ext>
            </p:extLst>
          </p:nvPr>
        </p:nvGraphicFramePr>
        <p:xfrm>
          <a:off x="0" y="1154242"/>
          <a:ext cx="7480092" cy="5576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152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PLANEJAMENTO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71019659"/>
              </p:ext>
            </p:extLst>
          </p:nvPr>
        </p:nvGraphicFramePr>
        <p:xfrm>
          <a:off x="284813" y="872837"/>
          <a:ext cx="9698636" cy="5872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095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PLANEJAMENTO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475586"/>
              </p:ext>
            </p:extLst>
          </p:nvPr>
        </p:nvGraphicFramePr>
        <p:xfrm>
          <a:off x="1678897" y="1424066"/>
          <a:ext cx="3944975" cy="526154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44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529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PONTOS FORTES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5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Relacionamento com parceiros externos: A relação da Unidade com parceiros externos contribui para o alcance dos resultados do Governo.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5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Consciência Estratégica: A Unidade conhece quais são os resultados sob sua responsabilidade para o alcance dos resultados do Governo.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45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Acompanhamento dos Planos de Ação: A unidade conhece o modelo de acompanhamento da implementação dos planos de ação da Unidade.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312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Monitoramento e Avaliação: A unidade reconhece o processo de monitoramento e avaliação em vigor no Governo do MS para o alcance do resultado da estratégia.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60985"/>
              </p:ext>
            </p:extLst>
          </p:nvPr>
        </p:nvGraphicFramePr>
        <p:xfrm>
          <a:off x="6012179" y="1424065"/>
          <a:ext cx="3716437" cy="152899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716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7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PONTOS FRACOS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132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Adequação dos insumos: Os insumos que a Unidade recebe não atendem às suas expectativas e necessidades.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86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PROCESSOS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299422344"/>
              </p:ext>
            </p:extLst>
          </p:nvPr>
        </p:nvGraphicFramePr>
        <p:xfrm>
          <a:off x="1678899" y="1019332"/>
          <a:ext cx="8514412" cy="5711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940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914400" y="290131"/>
            <a:ext cx="1636" cy="582706"/>
          </a:xfrm>
          <a:prstGeom prst="line">
            <a:avLst/>
          </a:prstGeom>
          <a:ln w="28575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942104" y="290131"/>
            <a:ext cx="7851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cap="small" dirty="0"/>
              <a:t>PROCESSOS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939748"/>
              </p:ext>
            </p:extLst>
          </p:nvPr>
        </p:nvGraphicFramePr>
        <p:xfrm>
          <a:off x="3596640" y="1936073"/>
          <a:ext cx="4608027" cy="318409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60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4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PONTOS FORTES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3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Integração</a:t>
                      </a:r>
                      <a:r>
                        <a:rPr lang="pt-BR" sz="1600" u="none" strike="noStrike" baseline="0" dirty="0">
                          <a:effectLst/>
                        </a:rPr>
                        <a:t> com outras unidades: </a:t>
                      </a: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Há conhecimento dos processos da Unidade e das relações com os processos com demais áreas, contudo os processos são estanques (não há melhoria)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92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>
                          <a:effectLst/>
                        </a:rPr>
                        <a:t>Alinhamento dos processos à estratégia: </a:t>
                      </a: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processos de trabalho e produtos da Unidade estão alinhados aos resultados organizacionais, e o seu desempenho operacional é suficiente para o alcance dos resultados pretendidos. No entanto, os processos são estanques (não há melhoria).</a:t>
                      </a:r>
                    </a:p>
                    <a:p>
                      <a:pPr algn="l" fontAlgn="ctr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93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3825</TotalTime>
  <Words>884</Words>
  <Application>Microsoft Office PowerPoint</Application>
  <PresentationFormat>Widescreen</PresentationFormat>
  <Paragraphs>90</Paragraphs>
  <Slides>18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Lucida Bright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Adriane Ricieri</dc:creator>
  <cp:lastModifiedBy>Guido Brey Junior</cp:lastModifiedBy>
  <cp:revision>129</cp:revision>
  <dcterms:created xsi:type="dcterms:W3CDTF">2016-03-15T18:09:53Z</dcterms:created>
  <dcterms:modified xsi:type="dcterms:W3CDTF">2016-08-22T19:52:01Z</dcterms:modified>
</cp:coreProperties>
</file>