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4" r:id="rId3"/>
    <p:sldId id="266" r:id="rId4"/>
    <p:sldId id="258" r:id="rId5"/>
    <p:sldId id="259" r:id="rId6"/>
    <p:sldId id="272" r:id="rId7"/>
    <p:sldId id="256" r:id="rId8"/>
    <p:sldId id="260" r:id="rId9"/>
    <p:sldId id="269" r:id="rId10"/>
    <p:sldId id="268" r:id="rId11"/>
    <p:sldId id="270" r:id="rId12"/>
    <p:sldId id="271" r:id="rId13"/>
    <p:sldId id="261" r:id="rId14"/>
    <p:sldId id="262" r:id="rId15"/>
    <p:sldId id="267" r:id="rId16"/>
    <p:sldId id="263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822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5"/>
          <a:stretch/>
        </p:blipFill>
        <p:spPr>
          <a:xfrm>
            <a:off x="486196" y="457200"/>
            <a:ext cx="11225158" cy="59317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1200" y="2342158"/>
            <a:ext cx="8825658" cy="2677648"/>
          </a:xfrm>
        </p:spPr>
        <p:txBody>
          <a:bodyPr/>
          <a:lstStyle/>
          <a:p>
            <a:r>
              <a:rPr lang="pt-BR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TRANSVERSAIS EM ANDAMENTO</a:t>
            </a:r>
            <a:endParaRPr lang="pt-BR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21201" y="4953227"/>
            <a:ext cx="8825658" cy="861420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AGOSTO / 2016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pmgaa.media.lionheartdms.com/img/croppedphotos/2015/09/16/EATHTALK_P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96976" y="3182573"/>
            <a:ext cx="8825658" cy="2677648"/>
          </a:xfrm>
        </p:spPr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GESTÃO DOCUMENTAL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21039" y="5812092"/>
            <a:ext cx="5670961" cy="1021843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Iniciativas coordenadas visando a redução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de 30% da massa documental do estado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enetre-facile.fr/img/sur-mes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4" b="17151"/>
          <a:stretch/>
        </p:blipFill>
        <p:spPr bwMode="auto">
          <a:xfrm>
            <a:off x="444333" y="0"/>
            <a:ext cx="11274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9944" y="320643"/>
            <a:ext cx="8825658" cy="2677648"/>
          </a:xfrm>
        </p:spPr>
        <p:txBody>
          <a:bodyPr/>
          <a:lstStyle/>
          <a:p>
            <a:r>
              <a:rPr lang="pt-BR" sz="3600" dirty="0">
                <a:solidFill>
                  <a:schemeClr val="tx1"/>
                </a:solidFill>
              </a:rPr>
              <a:t>A</a:t>
            </a:r>
            <a:r>
              <a:rPr lang="pt-BR" sz="3600" dirty="0" smtClean="0">
                <a:solidFill>
                  <a:schemeClr val="tx1"/>
                </a:solidFill>
              </a:rPr>
              <a:t>VALIAÇÃO DE ATIVOS DO ESTADO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69944" y="2998290"/>
            <a:ext cx="8825658" cy="86142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PROJETO DE REAVALIAÇÃO EM </a:t>
            </a:r>
            <a:r>
              <a:rPr lang="pt-BR" dirty="0" err="1" smtClean="0">
                <a:solidFill>
                  <a:schemeClr val="tx1"/>
                </a:solidFill>
              </a:rPr>
              <a:t>DESENvolvimento</a:t>
            </a:r>
            <a:r>
              <a:rPr lang="pt-BR" dirty="0" smtClean="0">
                <a:solidFill>
                  <a:schemeClr val="tx1"/>
                </a:solidFill>
              </a:rPr>
              <a:t> PELA SAD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onsultre.com.br/imagens/curso/gestao-da-folha-de-pagamento-do-funcionalismo-publico-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/>
          <a:stretch/>
        </p:blipFill>
        <p:spPr bwMode="auto">
          <a:xfrm>
            <a:off x="457200" y="393115"/>
            <a:ext cx="11292305" cy="60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45314" y="827761"/>
            <a:ext cx="8825658" cy="836650"/>
          </a:xfrm>
        </p:spPr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FOLHA DE PAGAMENTO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84066" y="2842824"/>
            <a:ext cx="7813402" cy="1520389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CONFORMIDADE DA </a:t>
            </a: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FOLHA DE PAGAMENTO – </a:t>
            </a: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DELOITTE BRASIL</a:t>
            </a:r>
          </a:p>
          <a:p>
            <a:endParaRPr lang="pt-B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REMODELAGEM DO PROCESSO</a:t>
            </a:r>
          </a:p>
          <a:p>
            <a:endParaRPr lang="pt-B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MELHORIAS EM TECNOLOGIA DA</a:t>
            </a: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INFORMAÇÃO</a:t>
            </a:r>
            <a:endParaRPr 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5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1" y="-684994"/>
            <a:ext cx="11848562" cy="84791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6922" y="386842"/>
            <a:ext cx="8825658" cy="1454836"/>
          </a:xfrm>
        </p:spPr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PLANO DE LONGO PRAZO </a:t>
            </a:r>
            <a:br>
              <a:rPr lang="pt-BR" sz="3600" dirty="0" smtClean="0">
                <a:solidFill>
                  <a:schemeClr val="tx1"/>
                </a:solidFill>
              </a:rPr>
            </a:br>
            <a:r>
              <a:rPr lang="pt-BR" sz="3600" dirty="0" smtClean="0">
                <a:solidFill>
                  <a:schemeClr val="tx1"/>
                </a:solidFill>
              </a:rPr>
              <a:t>MS: MEIO SÉCULO DE VIDA</a:t>
            </a:r>
            <a:endParaRPr lang="pt-B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vignette3.wikia.nocookie.net/powerlisting/images/e/eb/Finance.jpg/revision/latest?cb=201508210313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2"/>
          <a:stretch/>
        </p:blipFill>
        <p:spPr bwMode="auto">
          <a:xfrm>
            <a:off x="0" y="0"/>
            <a:ext cx="1231549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57745" y="606800"/>
            <a:ext cx="8825658" cy="1506351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OBSERVATÓRIO</a:t>
            </a:r>
            <a:b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SÓCIO-ECONÔMICO DE</a:t>
            </a:r>
            <a:b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MATO GROSSO DO SUL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10203" y="3751815"/>
            <a:ext cx="10242848" cy="861420"/>
          </a:xfrm>
        </p:spPr>
        <p:txBody>
          <a:bodyPr>
            <a:no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PROJEÇÕES DE RECEITAS DO ESTADO</a:t>
            </a:r>
          </a:p>
          <a:p>
            <a:endParaRPr lang="pt-BR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REPOSITÓRIO DE INFORMAÇÕES SOBRE O ESTADO</a:t>
            </a:r>
          </a:p>
          <a:p>
            <a:endParaRPr lang="pt-BR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EXPOSIÇÃO DE ARTIGOS SOBRE O ESTADO E O</a:t>
            </a:r>
          </a:p>
          <a:p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SÓCIO-ECONÔMICO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3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iennaliving.ca/media/image/Management%20and%20Consulting/Education_1280x4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r="9660"/>
          <a:stretch/>
        </p:blipFill>
        <p:spPr bwMode="auto">
          <a:xfrm>
            <a:off x="0" y="433137"/>
            <a:ext cx="12192000" cy="59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81007" y="-157059"/>
            <a:ext cx="8825658" cy="2677648"/>
          </a:xfrm>
        </p:spPr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</a:rPr>
              <a:t>CURSOS ESCOLAGOV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77380" y="2675663"/>
            <a:ext cx="8825658" cy="8614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REVISÃO DO PORTFOLIO DE CURSOS ALINHADO COM A GESTÃO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NOVA SELEÇÃO DE INSTRUTORES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562794"/>
              </p:ext>
            </p:extLst>
          </p:nvPr>
        </p:nvGraphicFramePr>
        <p:xfrm>
          <a:off x="4646692" y="3876815"/>
          <a:ext cx="7395055" cy="2817967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111975"/>
                <a:gridCol w="2789131"/>
                <a:gridCol w="1493949"/>
              </a:tblGrid>
              <a:tr h="974942">
                <a:tc>
                  <a:txBody>
                    <a:bodyPr/>
                    <a:lstStyle/>
                    <a:p>
                      <a:pPr algn="ctr" fontAlgn="ctr"/>
                      <a:endParaRPr lang="pt-BR" sz="8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</a:rPr>
                        <a:t>ELABORAÇÃO </a:t>
                      </a:r>
                      <a:r>
                        <a:rPr lang="pt-BR" sz="1400" b="1" u="none" strike="noStrike" dirty="0">
                          <a:effectLst/>
                        </a:rPr>
                        <a:t>E GERENCIAMENTO DE PROJETOS II - CUSTO E TEMPO </a:t>
                      </a:r>
                      <a:endParaRPr lang="pt-BR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</a:rPr>
                        <a:t>(</a:t>
                      </a:r>
                      <a:r>
                        <a:rPr lang="pt-BR" sz="1400" b="1" u="none" strike="noStrike" dirty="0">
                          <a:effectLst/>
                        </a:rPr>
                        <a:t>16 h/a) </a:t>
                      </a:r>
                      <a:endParaRPr lang="pt-BR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</a:rPr>
                        <a:t>está </a:t>
                      </a:r>
                      <a:r>
                        <a:rPr lang="pt-BR" sz="1400" b="1" u="none" strike="noStrike" dirty="0">
                          <a:effectLst/>
                        </a:rPr>
                        <a:t>com as inscrições abertas pelo site da </a:t>
                      </a:r>
                      <a:r>
                        <a:rPr lang="pt-BR" sz="1400" b="1" u="none" strike="noStrike" dirty="0" err="1">
                          <a:effectLst/>
                        </a:rPr>
                        <a:t>Escolagov</a:t>
                      </a:r>
                      <a:r>
                        <a:rPr lang="pt-BR" sz="1400" b="1" u="none" strike="noStrike" dirty="0" smtClean="0">
                          <a:effectLst/>
                        </a:rPr>
                        <a:t>.</a:t>
                      </a:r>
                    </a:p>
                    <a:p>
                      <a:pPr algn="ctr" fontAlgn="ctr"/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</a:rPr>
                        <a:t>30 </a:t>
                      </a:r>
                      <a:r>
                        <a:rPr lang="pt-BR" sz="1400" b="1" u="none" strike="noStrike" dirty="0">
                          <a:effectLst/>
                        </a:rPr>
                        <a:t>de agosto; 6 </a:t>
                      </a:r>
                      <a:r>
                        <a:rPr lang="pt-BR" sz="1400" b="1" u="none" strike="noStrike" dirty="0" smtClean="0">
                          <a:effectLst/>
                        </a:rPr>
                        <a:t>de setembro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 smtClean="0">
                          <a:effectLst/>
                        </a:rPr>
                        <a:t>TERÇAS - MAT/VESP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 smtClean="0">
                          <a:effectLst/>
                        </a:rPr>
                        <a:t>ADAUTO</a:t>
                      </a:r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Gerentes de </a:t>
                      </a:r>
                      <a:endParaRPr lang="pt-BR" sz="16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</a:rPr>
                        <a:t>Projetos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7447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GESTÃO DE PROCESSOS ORIENTADA PARA RESULTADOS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19; 26 de setembro e </a:t>
                      </a:r>
                      <a:endParaRPr lang="pt-BR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</a:rPr>
                        <a:t>3</a:t>
                      </a:r>
                      <a:r>
                        <a:rPr lang="pt-BR" sz="1400" b="1" u="none" strike="noStrike" dirty="0">
                          <a:effectLst/>
                        </a:rPr>
                        <a:t>, </a:t>
                      </a:r>
                      <a:r>
                        <a:rPr lang="pt-BR" sz="1400" b="1" u="none" strike="noStrike" dirty="0" smtClean="0">
                          <a:effectLst/>
                        </a:rPr>
                        <a:t>17 </a:t>
                      </a:r>
                      <a:r>
                        <a:rPr lang="pt-BR" sz="1400" b="1" u="none" strike="noStrike" dirty="0">
                          <a:effectLst/>
                        </a:rPr>
                        <a:t>e 24 de </a:t>
                      </a:r>
                      <a:r>
                        <a:rPr lang="pt-BR" sz="1400" b="1" u="none" strike="noStrike" dirty="0" smtClean="0">
                          <a:effectLst/>
                        </a:rPr>
                        <a:t>outubro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 smtClean="0">
                          <a:effectLst/>
                        </a:rPr>
                        <a:t>SEGUNDAS - MAT/VESP</a:t>
                      </a:r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 smtClean="0">
                          <a:effectLst/>
                        </a:rPr>
                        <a:t>ADRIANE</a:t>
                      </a:r>
                      <a:r>
                        <a:rPr lang="pt-BR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1400" b="1" u="none" strike="noStrike" dirty="0" smtClean="0">
                          <a:effectLst/>
                        </a:rPr>
                        <a:t>RICIERI</a:t>
                      </a:r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Gerentes de </a:t>
                      </a:r>
                      <a:endParaRPr lang="pt-BR" sz="16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</a:rPr>
                        <a:t>Processos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233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GESTÃO DE PESSOAS ORIENTADA PARA RESULTADO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</a:rPr>
                        <a:t>6, 20 e 27 de outubro </a:t>
                      </a:r>
                      <a:endParaRPr lang="pt-BR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RENATA</a:t>
                      </a:r>
                      <a:r>
                        <a:rPr lang="pt-BR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VILHENA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err="1">
                          <a:effectLst/>
                        </a:rPr>
                        <a:t>RH's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8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nu.edu.au/files/event/graduation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81589" y="150631"/>
            <a:ext cx="8825658" cy="2677648"/>
          </a:xfrm>
        </p:spPr>
        <p:txBody>
          <a:bodyPr/>
          <a:lstStyle/>
          <a:p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PÓS GRADUAÇÃO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32467" y="5667711"/>
            <a:ext cx="10242848" cy="861420"/>
          </a:xfrm>
        </p:spPr>
        <p:txBody>
          <a:bodyPr>
            <a:no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2016: ESPECIALIZAÇÃO EM GESTÃO PÚBLICA (40 VAGAS)</a:t>
            </a:r>
          </a:p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2017: CRIAÇÃO DO MESTRADO PROFISSIONAL EM GESTÃO PÚBLICA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5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32870" y="1137206"/>
            <a:ext cx="8825658" cy="2677648"/>
          </a:xfrm>
        </p:spPr>
        <p:txBody>
          <a:bodyPr/>
          <a:lstStyle/>
          <a:p>
            <a:r>
              <a:rPr lang="pt-BR" sz="3600" dirty="0" smtClean="0"/>
              <a:t>Obrigado!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531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llidus.files.wordpress.com/2015/05/time-to-align-pic-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9" r="36965"/>
          <a:stretch/>
        </p:blipFill>
        <p:spPr bwMode="auto">
          <a:xfrm>
            <a:off x="9341025" y="0"/>
            <a:ext cx="2780635" cy="68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8589" y="1171977"/>
            <a:ext cx="8825658" cy="630384"/>
          </a:xfrm>
        </p:spPr>
        <p:txBody>
          <a:bodyPr/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OBJETIVO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7875" y="2822455"/>
            <a:ext cx="10255727" cy="3449392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pt-BR" dirty="0" smtClean="0">
                <a:solidFill>
                  <a:schemeClr val="bg1"/>
                </a:solidFill>
              </a:rPr>
              <a:t>Alinhamento das áreas operacionais com a estratégia de governo</a:t>
            </a:r>
          </a:p>
          <a:p>
            <a:pPr>
              <a:lnSpc>
                <a:spcPts val="2700"/>
              </a:lnSpc>
            </a:pPr>
            <a:r>
              <a:rPr lang="pt-BR" dirty="0" smtClean="0">
                <a:solidFill>
                  <a:schemeClr val="bg1"/>
                </a:solidFill>
              </a:rPr>
              <a:t>Contribuir com ideias</a:t>
            </a:r>
          </a:p>
          <a:p>
            <a:pPr>
              <a:lnSpc>
                <a:spcPts val="2700"/>
              </a:lnSpc>
            </a:pPr>
            <a:r>
              <a:rPr lang="pt-BR" dirty="0">
                <a:solidFill>
                  <a:schemeClr val="bg1"/>
                </a:solidFill>
              </a:rPr>
              <a:t>Garantir a </a:t>
            </a:r>
            <a:r>
              <a:rPr lang="pt-BR" dirty="0" smtClean="0">
                <a:solidFill>
                  <a:schemeClr val="bg1"/>
                </a:solidFill>
              </a:rPr>
              <a:t>participação da liderança</a:t>
            </a: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</a:pPr>
            <a:r>
              <a:rPr lang="pt-BR" dirty="0">
                <a:solidFill>
                  <a:schemeClr val="bg1"/>
                </a:solidFill>
              </a:rPr>
              <a:t>ampliar a </a:t>
            </a:r>
            <a:r>
              <a:rPr lang="pt-BR" dirty="0" smtClean="0">
                <a:solidFill>
                  <a:schemeClr val="bg1"/>
                </a:solidFill>
              </a:rPr>
              <a:t>divulgação na base</a:t>
            </a: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</a:pPr>
            <a:r>
              <a:rPr lang="pt-BR" dirty="0" smtClean="0">
                <a:solidFill>
                  <a:schemeClr val="bg1"/>
                </a:solidFill>
              </a:rPr>
              <a:t>Evitar retrabalho</a:t>
            </a:r>
          </a:p>
          <a:p>
            <a:pPr>
              <a:lnSpc>
                <a:spcPts val="2700"/>
              </a:lnSpc>
            </a:pPr>
            <a:r>
              <a:rPr lang="pt-BR" dirty="0" smtClean="0">
                <a:solidFill>
                  <a:schemeClr val="bg1"/>
                </a:solidFill>
              </a:rPr>
              <a:t>Direcionar os recursos (não concorrer)</a:t>
            </a:r>
          </a:p>
          <a:p>
            <a:pPr>
              <a:lnSpc>
                <a:spcPts val="2700"/>
              </a:lnSpc>
            </a:pPr>
            <a:r>
              <a:rPr lang="pt-BR" dirty="0" smtClean="0">
                <a:solidFill>
                  <a:schemeClr val="bg1"/>
                </a:solidFill>
              </a:rPr>
              <a:t>Aprimorar a comunicação do estado</a:t>
            </a:r>
          </a:p>
          <a:p>
            <a:pPr>
              <a:lnSpc>
                <a:spcPts val="2700"/>
              </a:lnSpc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egurosonlinebrasil.com.br/site/app/webroot/blog/wp-content/uploads/2015/03/iStock_000003821453Medium1Contract-Signatur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8210" y="2982602"/>
            <a:ext cx="8825658" cy="2677648"/>
          </a:xfrm>
        </p:spPr>
        <p:txBody>
          <a:bodyPr/>
          <a:lstStyle/>
          <a:p>
            <a:r>
              <a:rPr lang="pt-BR" sz="3600" dirty="0" smtClean="0">
                <a:solidFill>
                  <a:srgbClr val="00B050"/>
                </a:solidFill>
              </a:rPr>
              <a:t>GESTÃO ESTRATÉGICA</a:t>
            </a:r>
            <a:endParaRPr lang="pt-BR" sz="3600" dirty="0">
              <a:solidFill>
                <a:srgbClr val="00B05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8210" y="5660249"/>
            <a:ext cx="8825658" cy="861420"/>
          </a:xfrm>
        </p:spPr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Desdobramento da estratégia de governo: contrato de gestão</a:t>
            </a:r>
          </a:p>
          <a:p>
            <a:r>
              <a:rPr lang="pt-BR" dirty="0" smtClean="0">
                <a:solidFill>
                  <a:srgbClr val="00B050"/>
                </a:solidFill>
              </a:rPr>
              <a:t>SISTEMA SOFTEXPERT</a:t>
            </a:r>
            <a:endParaRPr lang="pt-B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rogramacases.com.br/thumb/thumb.php?w=673&amp;h=430&amp;croph=292&amp;src=../img_colunas/20140801_214908_alvo3-1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96"/>
          <a:stretch/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66392" y="-1434042"/>
            <a:ext cx="8825658" cy="2677648"/>
          </a:xfrm>
        </p:spPr>
        <p:txBody>
          <a:bodyPr/>
          <a:lstStyle/>
          <a:p>
            <a:r>
              <a:rPr lang="pt-BR" sz="3600" dirty="0" smtClean="0"/>
              <a:t>REDE DE GESTÃO ESTRATÉGICA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66392" y="1243605"/>
            <a:ext cx="8825658" cy="8614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Fórum de lideranças estaduais voltados para a execução da estratégia de governo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steros.com/img/internal_highlights/projec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4"/>
          <a:stretch/>
        </p:blipFill>
        <p:spPr bwMode="auto">
          <a:xfrm>
            <a:off x="476250" y="484187"/>
            <a:ext cx="11242675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8755" y="-400050"/>
            <a:ext cx="8825658" cy="2677648"/>
          </a:xfrm>
        </p:spPr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</a:rPr>
              <a:t>ESCRITÓRIO DE PROJETOS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8755" y="2277597"/>
            <a:ext cx="8825658" cy="8614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Execução coordenada das iniciativas prioritárias do governo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socialworkers.org/nasw/ethics/images/EthicalDecisionMak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9" b="6092"/>
          <a:stretch/>
        </p:blipFill>
        <p:spPr bwMode="auto">
          <a:xfrm>
            <a:off x="0" y="-209550"/>
            <a:ext cx="12192000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7705" y="3457575"/>
            <a:ext cx="8825658" cy="694982"/>
          </a:xfrm>
        </p:spPr>
        <p:txBody>
          <a:bodyPr/>
          <a:lstStyle/>
          <a:p>
            <a:r>
              <a:rPr lang="pt-BR" sz="3600" dirty="0" smtClean="0">
                <a:solidFill>
                  <a:srgbClr val="002060"/>
                </a:solidFill>
              </a:rPr>
              <a:t>CONSELHO DE</a:t>
            </a:r>
            <a:br>
              <a:rPr lang="pt-BR" sz="3600" dirty="0" smtClean="0">
                <a:solidFill>
                  <a:srgbClr val="002060"/>
                </a:solidFill>
              </a:rPr>
            </a:br>
            <a:r>
              <a:rPr lang="pt-BR" sz="3600" dirty="0" smtClean="0">
                <a:solidFill>
                  <a:srgbClr val="002060"/>
                </a:solidFill>
              </a:rPr>
              <a:t>GOVERNANÇA</a:t>
            </a:r>
            <a:endParaRPr lang="pt-BR" sz="3600" dirty="0">
              <a:solidFill>
                <a:srgbClr val="00206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36055" y="4729889"/>
            <a:ext cx="8825658" cy="2756761"/>
          </a:xfrm>
        </p:spPr>
        <p:txBody>
          <a:bodyPr>
            <a:no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COMPOSIÇÃO: SEGOV, SAD, CASA CIVIL, SEFAZ E PGE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PROCESSO MODELADO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COMITÊS: PLANEJAMENTO E FINANÇAS; RH; TI; GOVERNANÇA CORPORATIVA; ESTRATÉGIA E CONSELHOS SOCIAIS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MELHORAR PROCESSO DECISÓRIO</a:t>
            </a:r>
          </a:p>
          <a:p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dirty="0" smtClean="0"/>
              <a:t>COMITÊ DE DESBUROCRATIZAÇÃO</a:t>
            </a:r>
            <a:br>
              <a:rPr lang="pt-BR" sz="3600" dirty="0" smtClean="0"/>
            </a:br>
            <a:r>
              <a:rPr lang="pt-BR" sz="3600" dirty="0" smtClean="0"/>
              <a:t>ESCRITÓRIO DE PROCESSOS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Melhoria contínua e padronização das atividades transversais do estado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304800" y="2343150"/>
            <a:ext cx="107061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7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slam.com.kw/wp-content/uploads/2013/05/Ascending-the-Stairs-of-Faith-Part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19205" y="2995866"/>
            <a:ext cx="8825658" cy="2677648"/>
          </a:xfrm>
        </p:spPr>
        <p:txBody>
          <a:bodyPr/>
          <a:lstStyle/>
          <a:p>
            <a:r>
              <a:rPr lang="pt-BR" sz="3600" dirty="0" smtClean="0"/>
              <a:t>GESTÃO POR COMPETÊNCIA</a:t>
            </a:r>
            <a:br>
              <a:rPr lang="pt-BR" sz="3600" dirty="0" smtClean="0"/>
            </a:br>
            <a:r>
              <a:rPr lang="pt-BR" sz="3600" dirty="0" smtClean="0"/>
              <a:t>MERITOCRACIA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67332" y="5804074"/>
            <a:ext cx="8825658" cy="8614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Busca da excelência por instituições e servidores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4347" y="914876"/>
            <a:ext cx="8825658" cy="1570747"/>
          </a:xfrm>
        </p:spPr>
        <p:txBody>
          <a:bodyPr/>
          <a:lstStyle/>
          <a:p>
            <a:r>
              <a:rPr lang="pt-BR" sz="3600" dirty="0" smtClean="0"/>
              <a:t>MACROPROCESSOS COMPRAS A PATRIMÔNIO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1169" y="2613729"/>
            <a:ext cx="8825658" cy="3529493"/>
          </a:xfrm>
        </p:spPr>
        <p:txBody>
          <a:bodyPr>
            <a:noAutofit/>
          </a:bodyPr>
          <a:lstStyle/>
          <a:p>
            <a:r>
              <a:rPr lang="pt-BR" sz="2000" dirty="0" smtClean="0"/>
              <a:t>Gestão estratégica de suprimentos</a:t>
            </a:r>
          </a:p>
          <a:p>
            <a:r>
              <a:rPr lang="pt-BR" sz="2000" dirty="0" smtClean="0"/>
              <a:t>Plano de compras</a:t>
            </a:r>
          </a:p>
          <a:p>
            <a:r>
              <a:rPr lang="pt-BR" sz="2000" dirty="0" smtClean="0"/>
              <a:t>Catálogo de materiais e serviços</a:t>
            </a:r>
          </a:p>
          <a:p>
            <a:r>
              <a:rPr lang="pt-BR" sz="2000" dirty="0" smtClean="0"/>
              <a:t>Processo de compras</a:t>
            </a:r>
          </a:p>
          <a:p>
            <a:r>
              <a:rPr lang="pt-BR" sz="2000" dirty="0" smtClean="0"/>
              <a:t>Processo de contratos</a:t>
            </a:r>
          </a:p>
          <a:p>
            <a:r>
              <a:rPr lang="pt-BR" sz="2000" dirty="0" smtClean="0"/>
              <a:t>Processo de convênios</a:t>
            </a:r>
          </a:p>
          <a:p>
            <a:r>
              <a:rPr lang="pt-BR" sz="2000" dirty="0" smtClean="0"/>
              <a:t>Processo de almoxarifado</a:t>
            </a:r>
          </a:p>
          <a:p>
            <a:r>
              <a:rPr lang="pt-BR" sz="2000" dirty="0" smtClean="0"/>
              <a:t>Processo de patrimônio</a:t>
            </a:r>
            <a:endParaRPr lang="pt-BR" sz="2000" dirty="0"/>
          </a:p>
        </p:txBody>
      </p:sp>
      <p:pic>
        <p:nvPicPr>
          <p:cNvPr id="8194" name="Picture 2" descr="http://files.automic.com/sites/default/files/sites/default/files/uploads/financial-process-autom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61" y="942724"/>
            <a:ext cx="5547728" cy="55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6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 - Sala da Diretoria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332</TotalTime>
  <Words>366</Words>
  <Application>Microsoft Office PowerPoint</Application>
  <PresentationFormat>Widescreen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Century Gothic</vt:lpstr>
      <vt:lpstr>Wingdings 3</vt:lpstr>
      <vt:lpstr>Íon - Sala da Diretoria</vt:lpstr>
      <vt:lpstr>PROJETOS TRANSVERSAIS EM ANDAMENTO</vt:lpstr>
      <vt:lpstr>OBJETIVO</vt:lpstr>
      <vt:lpstr>GESTÃO ESTRATÉGICA</vt:lpstr>
      <vt:lpstr>REDE DE GESTÃO ESTRATÉGICA</vt:lpstr>
      <vt:lpstr>ESCRITÓRIO DE PROJETOS</vt:lpstr>
      <vt:lpstr>CONSELHO DE GOVERNANÇA</vt:lpstr>
      <vt:lpstr>COMITÊ DE DESBUROCRATIZAÇÃO ESCRITÓRIO DE PROCESSOS</vt:lpstr>
      <vt:lpstr>GESTÃO POR COMPETÊNCIA MERITOCRACIA</vt:lpstr>
      <vt:lpstr>MACROPROCESSOS COMPRAS A PATRIMÔNIO</vt:lpstr>
      <vt:lpstr>GESTÃO DOCUMENTAL</vt:lpstr>
      <vt:lpstr>AVALIAÇÃO DE ATIVOS DO ESTADO</vt:lpstr>
      <vt:lpstr>FOLHA DE PAGAMENTO</vt:lpstr>
      <vt:lpstr>PLANO DE LONGO PRAZO  MS: MEIO SÉCULO DE VIDA</vt:lpstr>
      <vt:lpstr>OBSERVATÓRIO SÓCIO-ECONÔMICO DE MATO GROSSO DO SUL</vt:lpstr>
      <vt:lpstr>CURSOS ESCOLAGOV</vt:lpstr>
      <vt:lpstr>PÓS GRADUAÇÃO</vt:lpstr>
      <vt:lpstr>Obrigado!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ESTRATÉGICA</dc:title>
  <dc:creator>tnogueira</dc:creator>
  <cp:lastModifiedBy>SPGE</cp:lastModifiedBy>
  <cp:revision>25</cp:revision>
  <dcterms:created xsi:type="dcterms:W3CDTF">2016-08-22T11:41:14Z</dcterms:created>
  <dcterms:modified xsi:type="dcterms:W3CDTF">2016-08-22T21:41:08Z</dcterms:modified>
</cp:coreProperties>
</file>