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1" r:id="rId4"/>
    <p:sldId id="269" r:id="rId5"/>
    <p:sldId id="264" r:id="rId6"/>
    <p:sldId id="268" r:id="rId7"/>
    <p:sldId id="265" r:id="rId8"/>
    <p:sldId id="262" r:id="rId9"/>
    <p:sldId id="259" r:id="rId10"/>
    <p:sldId id="266" r:id="rId11"/>
    <p:sldId id="26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FFFFCC"/>
    <a:srgbClr val="FF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n%20Paulino\Desktop\Planilhas%20COPEB%20-%20Monitoramento\COPEB_Planilha%20de%20colaboradores%20do%20Org&#227;o%20Central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n%20Paulino\Desktop\Planilhas%20COPEB%20-%20Monitoramento\COPEB_Planilha%20de%20colaboradores%20do%20Org&#227;o%20Central-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933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CC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rgbClr val="FF9900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Plan1!$A$2:$A$8</c:f>
              <c:strCache>
                <c:ptCount val="7"/>
                <c:pt idx="0">
                  <c:v>NUCOP</c:v>
                </c:pt>
                <c:pt idx="1">
                  <c:v>NEI</c:v>
                </c:pt>
                <c:pt idx="2">
                  <c:v>NEF</c:v>
                </c:pt>
                <c:pt idx="3">
                  <c:v>NEM </c:v>
                </c:pt>
                <c:pt idx="4">
                  <c:v>NEJA</c:v>
                </c:pt>
                <c:pt idx="5">
                  <c:v>GEST</c:v>
                </c:pt>
                <c:pt idx="6">
                  <c:v>NESC</c:v>
                </c:pt>
              </c:strCache>
            </c:strRef>
          </c:cat>
          <c:val>
            <c:numRef>
              <c:f>Plan1!$C$2:$C$8</c:f>
              <c:numCache>
                <c:formatCode>_(* #,##0.00_);_(* \(#,##0.00\);_(* "-"??_);_(@_)</c:formatCode>
                <c:ptCount val="7"/>
                <c:pt idx="0">
                  <c:v>4.166666666666667</c:v>
                </c:pt>
                <c:pt idx="1">
                  <c:v>8.3333333333333339</c:v>
                </c:pt>
                <c:pt idx="2">
                  <c:v>16.666666666666668</c:v>
                </c:pt>
                <c:pt idx="3">
                  <c:v>27.083333333333332</c:v>
                </c:pt>
                <c:pt idx="4">
                  <c:v>25</c:v>
                </c:pt>
                <c:pt idx="5">
                  <c:v>8.3333333333333339</c:v>
                </c:pt>
                <c:pt idx="6">
                  <c:v>10.416666666666666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Entregas Realizadas Pelos Núcleos</a:t>
            </a:r>
          </a:p>
        </c:rich>
      </c:tx>
      <c:layout>
        <c:manualLayout>
          <c:xMode val="edge"/>
          <c:yMode val="edge"/>
          <c:x val="0.28229629933136841"/>
          <c:y val="3.7697869754973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653002826912137E-2"/>
          <c:y val="2.7294009560631202E-2"/>
          <c:w val="0.92289556069768797"/>
          <c:h val="0.917315948523729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Entregas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933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cat>
            <c:strRef>
              <c:f>Plan2!$A$2:$A$8</c:f>
              <c:strCache>
                <c:ptCount val="7"/>
                <c:pt idx="0">
                  <c:v>NUCOP</c:v>
                </c:pt>
                <c:pt idx="1">
                  <c:v>NEI</c:v>
                </c:pt>
                <c:pt idx="2">
                  <c:v>NEF</c:v>
                </c:pt>
                <c:pt idx="3">
                  <c:v>NEM</c:v>
                </c:pt>
                <c:pt idx="4">
                  <c:v>NEJA</c:v>
                </c:pt>
                <c:pt idx="5">
                  <c:v>GEST</c:v>
                </c:pt>
                <c:pt idx="6">
                  <c:v>NESC</c:v>
                </c:pt>
              </c:strCache>
            </c:strRef>
          </c:cat>
          <c:val>
            <c:numRef>
              <c:f>Plan2!$B$2:$B$8</c:f>
              <c:numCache>
                <c:formatCode>General</c:formatCode>
                <c:ptCount val="7"/>
                <c:pt idx="0">
                  <c:v>6</c:v>
                </c:pt>
                <c:pt idx="1">
                  <c:v>23</c:v>
                </c:pt>
                <c:pt idx="2">
                  <c:v>22</c:v>
                </c:pt>
                <c:pt idx="3">
                  <c:v>27</c:v>
                </c:pt>
                <c:pt idx="4">
                  <c:v>30</c:v>
                </c:pt>
                <c:pt idx="5">
                  <c:v>9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16901136"/>
        <c:axId val="-1716903856"/>
        <c:axId val="-1717385568"/>
      </c:bar3DChart>
      <c:catAx>
        <c:axId val="-171690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16903856"/>
        <c:crosses val="autoZero"/>
        <c:auto val="1"/>
        <c:lblAlgn val="ctr"/>
        <c:lblOffset val="100"/>
        <c:noMultiLvlLbl val="0"/>
      </c:catAx>
      <c:valAx>
        <c:axId val="-171690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16901136"/>
        <c:crosses val="autoZero"/>
        <c:crossBetween val="between"/>
      </c:valAx>
      <c:serAx>
        <c:axId val="-1717385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-1716903856"/>
        <c:crosses val="autoZero"/>
      </c:ser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 sz="1200" b="1">
                <a:solidFill>
                  <a:schemeClr val="bg1"/>
                </a:solidFill>
                <a:latin typeface="Arial Black" panose="020B0A04020102020204" pitchFamily="34" charset="0"/>
              </a:rPr>
              <a:t>Gráfico</a:t>
            </a:r>
            <a:r>
              <a:rPr lang="pt-BR" sz="1200" b="1" baseline="0">
                <a:solidFill>
                  <a:schemeClr val="bg1"/>
                </a:solidFill>
                <a:latin typeface="Arial Black" panose="020B0A04020102020204" pitchFamily="34" charset="0"/>
              </a:rPr>
              <a:t> de Gestão dos Servidores do Orgão Central- COPEB/SUPED/SED Período de Janeiro a Julho de 2016</a:t>
            </a:r>
            <a:endParaRPr lang="pt-BR" sz="1200" b="1">
              <a:solidFill>
                <a:schemeClr val="bg1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5310408941360362"/>
          <c:y val="1.6095381540808199E-2"/>
        </c:manualLayout>
      </c:layout>
      <c:overlay val="0"/>
      <c:spPr>
        <a:solidFill>
          <a:srgbClr val="00B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Tabela!$Q$1</c:f>
              <c:strCache>
                <c:ptCount val="1"/>
                <c:pt idx="0">
                  <c:v>Efetivo SED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p3d>
              <a:contourClr>
                <a:schemeClr val="bg2">
                  <a:lumMod val="10000"/>
                </a:schemeClr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Tabela!$A$3:$A$11</c:f>
              <c:strCache>
                <c:ptCount val="9"/>
                <c:pt idx="0">
                  <c:v>NEI</c:v>
                </c:pt>
                <c:pt idx="1">
                  <c:v>NEF</c:v>
                </c:pt>
                <c:pt idx="2">
                  <c:v>NEM</c:v>
                </c:pt>
                <c:pt idx="3">
                  <c:v>NEJA</c:v>
                </c:pt>
                <c:pt idx="4">
                  <c:v>NESC</c:v>
                </c:pt>
                <c:pt idx="5">
                  <c:v>NUCOP</c:v>
                </c:pt>
                <c:pt idx="6">
                  <c:v>GEST</c:v>
                </c:pt>
                <c:pt idx="7">
                  <c:v>COPEB</c:v>
                </c:pt>
                <c:pt idx="8">
                  <c:v>Coordenadoria</c:v>
                </c:pt>
              </c:strCache>
            </c:strRef>
          </c:cat>
          <c:val>
            <c:numRef>
              <c:f>Tabela!$Q$3:$Q$11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3</c:v>
                </c:pt>
                <c:pt idx="8">
                  <c:v>49</c:v>
                </c:pt>
              </c:numCache>
            </c:numRef>
          </c:val>
        </c:ser>
        <c:ser>
          <c:idx val="1"/>
          <c:order val="1"/>
          <c:tx>
            <c:strRef>
              <c:f>Tabela!$R$1</c:f>
              <c:strCache>
                <c:ptCount val="1"/>
                <c:pt idx="0">
                  <c:v>Convocado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p3d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  <a:sp3d>
                <a:contourClr>
                  <a:schemeClr val="bg2">
                    <a:lumMod val="10000"/>
                  </a:schemeClr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Tabela!$A$3:$A$11</c:f>
              <c:strCache>
                <c:ptCount val="9"/>
                <c:pt idx="0">
                  <c:v>NEI</c:v>
                </c:pt>
                <c:pt idx="1">
                  <c:v>NEF</c:v>
                </c:pt>
                <c:pt idx="2">
                  <c:v>NEM</c:v>
                </c:pt>
                <c:pt idx="3">
                  <c:v>NEJA</c:v>
                </c:pt>
                <c:pt idx="4">
                  <c:v>NESC</c:v>
                </c:pt>
                <c:pt idx="5">
                  <c:v>NUCOP</c:v>
                </c:pt>
                <c:pt idx="6">
                  <c:v>GEST</c:v>
                </c:pt>
                <c:pt idx="7">
                  <c:v>COPEB</c:v>
                </c:pt>
                <c:pt idx="8">
                  <c:v>Coordenadoria</c:v>
                </c:pt>
              </c:strCache>
            </c:strRef>
          </c:cat>
          <c:val>
            <c:numRef>
              <c:f>Tabela!$R$3:$R$11</c:f>
              <c:numCache>
                <c:formatCode>General</c:formatCode>
                <c:ptCount val="9"/>
                <c:pt idx="0">
                  <c:v>2</c:v>
                </c:pt>
                <c:pt idx="1">
                  <c:v>11</c:v>
                </c:pt>
                <c:pt idx="2">
                  <c:v>8</c:v>
                </c:pt>
                <c:pt idx="3">
                  <c:v>21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54</c:v>
                </c:pt>
              </c:numCache>
            </c:numRef>
          </c:val>
        </c:ser>
        <c:ser>
          <c:idx val="2"/>
          <c:order val="2"/>
          <c:tx>
            <c:strRef>
              <c:f>Tabela!$S$1</c:f>
              <c:strCache>
                <c:ptCount val="1"/>
                <c:pt idx="0">
                  <c:v>Cedido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p3d>
              <a:contourClr>
                <a:schemeClr val="bg2">
                  <a:lumMod val="10000"/>
                </a:schemeClr>
              </a:contourClr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Tabela!$A$3:$A$11</c:f>
              <c:strCache>
                <c:ptCount val="9"/>
                <c:pt idx="0">
                  <c:v>NEI</c:v>
                </c:pt>
                <c:pt idx="1">
                  <c:v>NEF</c:v>
                </c:pt>
                <c:pt idx="2">
                  <c:v>NEM</c:v>
                </c:pt>
                <c:pt idx="3">
                  <c:v>NEJA</c:v>
                </c:pt>
                <c:pt idx="4">
                  <c:v>NESC</c:v>
                </c:pt>
                <c:pt idx="5">
                  <c:v>NUCOP</c:v>
                </c:pt>
                <c:pt idx="6">
                  <c:v>GEST</c:v>
                </c:pt>
                <c:pt idx="7">
                  <c:v>COPEB</c:v>
                </c:pt>
                <c:pt idx="8">
                  <c:v>Coordenadoria</c:v>
                </c:pt>
              </c:strCache>
            </c:strRef>
          </c:cat>
          <c:val>
            <c:numRef>
              <c:f>Tabela!$S$3:$S$11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16908752"/>
        <c:axId val="-1716907664"/>
        <c:axId val="0"/>
      </c:bar3DChart>
      <c:catAx>
        <c:axId val="-171690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+mn-cs"/>
              </a:defRPr>
            </a:pPr>
            <a:endParaRPr lang="pt-BR"/>
          </a:p>
        </c:txPr>
        <c:crossAx val="-1716907664"/>
        <c:crosses val="autoZero"/>
        <c:auto val="1"/>
        <c:lblAlgn val="ctr"/>
        <c:lblOffset val="100"/>
        <c:noMultiLvlLbl val="0"/>
      </c:catAx>
      <c:valAx>
        <c:axId val="-1716907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+mn-cs"/>
              </a:defRPr>
            </a:pPr>
            <a:endParaRPr lang="pt-BR"/>
          </a:p>
        </c:txPr>
        <c:crossAx val="-171690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rgbClr val="FFC000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 sz="1200">
                <a:solidFill>
                  <a:schemeClr val="bg1"/>
                </a:solidFill>
                <a:latin typeface="Arial Black" panose="020B0A04020102020204" pitchFamily="34" charset="0"/>
              </a:rPr>
              <a:t>Nível</a:t>
            </a:r>
            <a:r>
              <a:rPr lang="pt-BR" sz="1200" baseline="0">
                <a:solidFill>
                  <a:schemeClr val="bg1"/>
                </a:solidFill>
                <a:latin typeface="Arial Black" panose="020B0A04020102020204" pitchFamily="34" charset="0"/>
              </a:rPr>
              <a:t> dos Servidores do Orgão Central - COPEB/SUPED/SED Período de Janeiro a Julho de 2016</a:t>
            </a:r>
            <a:endParaRPr lang="pt-BR" sz="1200">
              <a:solidFill>
                <a:schemeClr val="bg1"/>
              </a:solidFill>
              <a:latin typeface="Arial Black" panose="020B0A04020102020204" pitchFamily="34" charset="0"/>
            </a:endParaRPr>
          </a:p>
        </c:rich>
      </c:tx>
      <c:overlay val="0"/>
      <c:spPr>
        <a:solidFill>
          <a:srgbClr val="00B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Tabela!$X$1</c:f>
              <c:strCache>
                <c:ptCount val="1"/>
                <c:pt idx="0">
                  <c:v>Graduação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3300"/>
              </a:solidFill>
            </a:ln>
            <a:effectLst/>
            <a:sp3d>
              <a:contourClr>
                <a:srgbClr val="003300"/>
              </a:contourClr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Tabela!$A$3:$A$11</c:f>
              <c:strCache>
                <c:ptCount val="9"/>
                <c:pt idx="0">
                  <c:v>NEI</c:v>
                </c:pt>
                <c:pt idx="1">
                  <c:v>NEF</c:v>
                </c:pt>
                <c:pt idx="2">
                  <c:v>NEM</c:v>
                </c:pt>
                <c:pt idx="3">
                  <c:v>NEJA</c:v>
                </c:pt>
                <c:pt idx="4">
                  <c:v>NESC</c:v>
                </c:pt>
                <c:pt idx="5">
                  <c:v>NUCOP</c:v>
                </c:pt>
                <c:pt idx="6">
                  <c:v>GEST</c:v>
                </c:pt>
                <c:pt idx="7">
                  <c:v>COPEB</c:v>
                </c:pt>
                <c:pt idx="8">
                  <c:v>Coordenadoria</c:v>
                </c:pt>
              </c:strCache>
            </c:strRef>
          </c:cat>
          <c:val>
            <c:numRef>
              <c:f>Tabela!$X$3:$X$11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15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Tabela!$Y$1</c:f>
              <c:strCache>
                <c:ptCount val="1"/>
                <c:pt idx="0">
                  <c:v>Especialização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3300"/>
              </a:solidFill>
            </a:ln>
            <a:effectLst/>
            <a:sp3d>
              <a:contourClr>
                <a:srgbClr val="003300"/>
              </a:contourClr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Tabela!$A$3:$A$11</c:f>
              <c:strCache>
                <c:ptCount val="9"/>
                <c:pt idx="0">
                  <c:v>NEI</c:v>
                </c:pt>
                <c:pt idx="1">
                  <c:v>NEF</c:v>
                </c:pt>
                <c:pt idx="2">
                  <c:v>NEM</c:v>
                </c:pt>
                <c:pt idx="3">
                  <c:v>NEJA</c:v>
                </c:pt>
                <c:pt idx="4">
                  <c:v>NESC</c:v>
                </c:pt>
                <c:pt idx="5">
                  <c:v>NUCOP</c:v>
                </c:pt>
                <c:pt idx="6">
                  <c:v>GEST</c:v>
                </c:pt>
                <c:pt idx="7">
                  <c:v>COPEB</c:v>
                </c:pt>
                <c:pt idx="8">
                  <c:v>Coordenadoria</c:v>
                </c:pt>
              </c:strCache>
            </c:strRef>
          </c:cat>
          <c:val>
            <c:numRef>
              <c:f>Tabela!$Y$3:$Y$11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11</c:v>
                </c:pt>
                <c:pt idx="3">
                  <c:v>15</c:v>
                </c:pt>
                <c:pt idx="4">
                  <c:v>5</c:v>
                </c:pt>
                <c:pt idx="5">
                  <c:v>6</c:v>
                </c:pt>
                <c:pt idx="6">
                  <c:v>0</c:v>
                </c:pt>
                <c:pt idx="7">
                  <c:v>4</c:v>
                </c:pt>
                <c:pt idx="8">
                  <c:v>56</c:v>
                </c:pt>
              </c:numCache>
            </c:numRef>
          </c:val>
        </c:ser>
        <c:ser>
          <c:idx val="2"/>
          <c:order val="2"/>
          <c:tx>
            <c:strRef>
              <c:f>Tabela!$Z$1</c:f>
              <c:strCache>
                <c:ptCount val="1"/>
                <c:pt idx="0">
                  <c:v>Mestrado</c:v>
                </c:pt>
              </c:strCache>
            </c:strRef>
          </c:tx>
          <c:spPr>
            <a:solidFill>
              <a:srgbClr val="09D922"/>
            </a:solidFill>
            <a:ln>
              <a:solidFill>
                <a:srgbClr val="003300"/>
              </a:solidFill>
            </a:ln>
            <a:effectLst/>
            <a:sp3d>
              <a:contourClr>
                <a:srgbClr val="003300"/>
              </a:contourClr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Tabela!$A$3:$A$11</c:f>
              <c:strCache>
                <c:ptCount val="9"/>
                <c:pt idx="0">
                  <c:v>NEI</c:v>
                </c:pt>
                <c:pt idx="1">
                  <c:v>NEF</c:v>
                </c:pt>
                <c:pt idx="2">
                  <c:v>NEM</c:v>
                </c:pt>
                <c:pt idx="3">
                  <c:v>NEJA</c:v>
                </c:pt>
                <c:pt idx="4">
                  <c:v>NESC</c:v>
                </c:pt>
                <c:pt idx="5">
                  <c:v>NUCOP</c:v>
                </c:pt>
                <c:pt idx="6">
                  <c:v>GEST</c:v>
                </c:pt>
                <c:pt idx="7">
                  <c:v>COPEB</c:v>
                </c:pt>
                <c:pt idx="8">
                  <c:v>Coordenadoria</c:v>
                </c:pt>
              </c:strCache>
            </c:strRef>
          </c:cat>
          <c:val>
            <c:numRef>
              <c:f>Tabela!$Z$3:$Z$11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16898416"/>
        <c:axId val="-1716913104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Tabela!$A$1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Tabela!$A$3:$A$11</c15:sqref>
                        </c15:formulaRef>
                      </c:ext>
                    </c:extLst>
                    <c:strCache>
                      <c:ptCount val="9"/>
                      <c:pt idx="0">
                        <c:v>NEI</c:v>
                      </c:pt>
                      <c:pt idx="1">
                        <c:v>NEF</c:v>
                      </c:pt>
                      <c:pt idx="2">
                        <c:v>NEM</c:v>
                      </c:pt>
                      <c:pt idx="3">
                        <c:v>NEJA</c:v>
                      </c:pt>
                      <c:pt idx="4">
                        <c:v>NESC</c:v>
                      </c:pt>
                      <c:pt idx="5">
                        <c:v>NUCOP</c:v>
                      </c:pt>
                      <c:pt idx="6">
                        <c:v>GEST</c:v>
                      </c:pt>
                      <c:pt idx="7">
                        <c:v>COPEB</c:v>
                      </c:pt>
                      <c:pt idx="8">
                        <c:v>Coordenadoria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Tabela!$A$3:$A$11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-171689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+mn-cs"/>
              </a:defRPr>
            </a:pPr>
            <a:endParaRPr lang="pt-BR"/>
          </a:p>
        </c:txPr>
        <c:crossAx val="-1716913104"/>
        <c:crosses val="autoZero"/>
        <c:auto val="1"/>
        <c:lblAlgn val="ctr"/>
        <c:lblOffset val="100"/>
        <c:noMultiLvlLbl val="0"/>
      </c:catAx>
      <c:valAx>
        <c:axId val="-171691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+mn-cs"/>
              </a:defRPr>
            </a:pPr>
            <a:endParaRPr lang="pt-BR"/>
          </a:p>
        </c:txPr>
        <c:crossAx val="-171689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28575">
      <a:solidFill>
        <a:srgbClr val="FFC000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05CB6-9C2B-47AA-842B-CA72975D296D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C8083-8F5C-46E2-A761-EC351478E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59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22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18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2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50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1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55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92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55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7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10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77A2-3943-4F30-9AFC-E093B97AABE0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D080-2ADF-428A-BFA4-CD2B719381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1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bgen.com.br/uploads/cursos/2015/12/xcurso-superior-de-tecnologia-em-gestao-de-recursos-humanos-21122015.jpg.pagespeed.ic.FRO5sRlj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894" y="-578841"/>
            <a:ext cx="14138032" cy="80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28496" y="5766114"/>
            <a:ext cx="12295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AÇÕES de gerenciamento</a:t>
            </a:r>
          </a:p>
          <a:p>
            <a:r>
              <a:rPr lang="pt-BR" sz="2800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Coordenadoria de políticas para educação básica - COPEB</a:t>
            </a:r>
            <a:endParaRPr lang="pt-BR" sz="28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427359" y="4170212"/>
            <a:ext cx="1586722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403191" y="4170212"/>
            <a:ext cx="1586722" cy="13716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558226" y="2770909"/>
            <a:ext cx="1586722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24879" y="220789"/>
            <a:ext cx="1586722" cy="13716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816439" y="1217920"/>
            <a:ext cx="4834249" cy="33488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pt-BR" sz="8000" b="1" dirty="0" smtClean="0">
                <a:solidFill>
                  <a:srgbClr val="FFFF00"/>
                </a:solidFill>
              </a:rPr>
              <a:t>Foco em Resultados Positivos e Duradouros</a:t>
            </a:r>
            <a:endParaRPr lang="pt-BR" sz="8000" b="1" dirty="0">
              <a:solidFill>
                <a:srgbClr val="FFFF00"/>
              </a:solidFill>
            </a:endParaRPr>
          </a:p>
        </p:txBody>
      </p:sp>
      <p:pic>
        <p:nvPicPr>
          <p:cNvPr id="10244" name="Picture 4" descr="http://2.bp.blogspot.com/-WvLovsRfYgE/VbeSZQ035MI/AAAAAAABU1A/5QQFMYL2KfE/s1600/Logo_GOV_MS-201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21" y="458422"/>
            <a:ext cx="2472705" cy="8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630" y="4305617"/>
            <a:ext cx="1471843" cy="110079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0353829" y="2947701"/>
            <a:ext cx="127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72 Ações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53551" y="4895481"/>
            <a:ext cx="172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120 Profissionais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36729" y="3014849"/>
            <a:ext cx="172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364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Escolas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000936" y="2988042"/>
            <a:ext cx="254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9900"/>
                </a:solidFill>
              </a:rPr>
              <a:t>≈ 270 mil </a:t>
            </a:r>
          </a:p>
          <a:p>
            <a:pPr algn="ctr"/>
            <a:r>
              <a:rPr lang="pt-BR" sz="2400" b="1" dirty="0" smtClean="0">
                <a:solidFill>
                  <a:srgbClr val="009900"/>
                </a:solidFill>
              </a:rPr>
              <a:t>Estudantes</a:t>
            </a:r>
            <a:endParaRPr lang="pt-BR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64322" y="54590"/>
            <a:ext cx="592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</a:rPr>
              <a:t>Mapeamento</a:t>
            </a:r>
            <a:r>
              <a:rPr lang="pt-BR" sz="2800" b="1" dirty="0" smtClean="0">
                <a:solidFill>
                  <a:srgbClr val="FFC000"/>
                </a:solidFill>
              </a:rPr>
              <a:t> do Quadro Funcional</a:t>
            </a:r>
            <a:endParaRPr lang="pt-BR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161451"/>
              </p:ext>
            </p:extLst>
          </p:nvPr>
        </p:nvGraphicFramePr>
        <p:xfrm>
          <a:off x="595086" y="741866"/>
          <a:ext cx="10827657" cy="601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4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ofinaldocorredor.files.wordpress.com/2015/04/equipe-multiprofissional.jpg?w=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491"/>
            <a:ext cx="12192002" cy="75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56927" y="2545427"/>
            <a:ext cx="547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</a:rPr>
              <a:t>Plano de Ação para o Segundo Semestre junto as Equipes.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</a:rPr>
              <a:t>Aprimorar os Relatórios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2060"/>
                </a:solidFill>
              </a:rPr>
              <a:t>Capacitação Interna, com foco na Gestão de Tempo x Produtividade com Qualidade.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>
                <a:solidFill>
                  <a:srgbClr val="002060"/>
                </a:solidFill>
              </a:rPr>
              <a:t>Autoavaliação</a:t>
            </a:r>
            <a:r>
              <a:rPr lang="pt-BR" sz="2000" dirty="0" smtClean="0">
                <a:solidFill>
                  <a:srgbClr val="002060"/>
                </a:solidFill>
              </a:rPr>
              <a:t> das Equipes em Relação as Metas Estabelecidas.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38882" y="2148801"/>
            <a:ext cx="3514232" cy="369332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4">
                    <a:lumMod val="50000"/>
                  </a:schemeClr>
                </a:solidFill>
                <a:latin typeface="Gill Sans Nova" panose="020B0602020104020203" pitchFamily="34" charset="0"/>
              </a:rPr>
              <a:t>Proposta Para o Segundo Semestre</a:t>
            </a:r>
          </a:p>
        </p:txBody>
      </p:sp>
      <p:pic>
        <p:nvPicPr>
          <p:cNvPr id="6" name="Picture 4" descr="http://2.bp.blogspot.com/-WvLovsRfYgE/VbeSZQ035MI/AAAAAAABU1A/5QQFMYL2KfE/s1600/Logo_GOV_MS-201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85" y="1593149"/>
            <a:ext cx="1627841" cy="4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480" y="4661122"/>
            <a:ext cx="651049" cy="606328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51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28"/>
            <a:ext cx="11846859" cy="7036954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4812643" y="3002506"/>
            <a:ext cx="2284193" cy="655093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6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.depositphotos.com/1886301/1827/i/950/depositphotos_18279693-Grass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13" y="15766"/>
            <a:ext cx="12225913" cy="68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3" y="233439"/>
            <a:ext cx="4085946" cy="64229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823" y="1414388"/>
            <a:ext cx="7395882" cy="40610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tângulo de cantos arredondados 6"/>
          <p:cNvSpPr/>
          <p:nvPr/>
        </p:nvSpPr>
        <p:spPr>
          <a:xfrm>
            <a:off x="336177" y="5836024"/>
            <a:ext cx="3832411" cy="82032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6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.depositphotos.com/1886301/1827/i/950/depositphotos_18279693-Grass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13" y="15766"/>
            <a:ext cx="12225913" cy="68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9" y="84134"/>
            <a:ext cx="11553828" cy="6721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ixaDeTexto 4"/>
          <p:cNvSpPr txBox="1"/>
          <p:nvPr/>
        </p:nvSpPr>
        <p:spPr>
          <a:xfrm>
            <a:off x="393571" y="4242816"/>
            <a:ext cx="341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chemeClr val="bg1"/>
                </a:solidFill>
                <a:latin typeface="Albertus MT" panose="020E0602030304020304" pitchFamily="34" charset="0"/>
              </a:rPr>
              <a:t>O</a:t>
            </a:r>
            <a:r>
              <a:rPr lang="pt-BR" sz="2800" b="1" dirty="0" smtClean="0">
                <a:solidFill>
                  <a:schemeClr val="bg1"/>
                </a:solidFill>
                <a:latin typeface="Albertus MT" panose="020E0602030304020304" pitchFamily="34" charset="0"/>
              </a:rPr>
              <a:t>rganograma </a:t>
            </a:r>
            <a:endParaRPr lang="pt-BR" sz="3200" b="1" dirty="0">
              <a:solidFill>
                <a:schemeClr val="bg1"/>
              </a:solidFill>
              <a:latin typeface="Albertus MT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t.depositphotos.com/1886301/1827/i/950/depositphotos_18279693-Grass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913" cy="68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3" y="282991"/>
            <a:ext cx="11382233" cy="6295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36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wallpaper.ultradownloads.com.br/106452_Papel-de-Parede-Arvore-ao-Fundo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58" y="0"/>
            <a:ext cx="12377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20552912">
            <a:off x="-981459" y="-2628158"/>
            <a:ext cx="12993276" cy="49986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 rot="20472511">
            <a:off x="1233020" y="499079"/>
            <a:ext cx="4801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lbertus Medium" panose="020E0602030304020304" pitchFamily="34" charset="0"/>
              </a:rPr>
              <a:t>Criação de um</a:t>
            </a:r>
            <a:r>
              <a:rPr lang="pt-BR" sz="3200" i="1" dirty="0" smtClean="0">
                <a:latin typeface="Albertus Medium" panose="020E0602030304020304" pitchFamily="34" charset="0"/>
              </a:rPr>
              <a:t> </a:t>
            </a:r>
            <a:r>
              <a:rPr lang="pt-BR" sz="3200" i="1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Ambiente</a:t>
            </a:r>
            <a:endParaRPr lang="pt-BR" i="1" dirty="0" smtClean="0">
              <a:solidFill>
                <a:srgbClr val="FF0000"/>
              </a:solidFill>
              <a:latin typeface="Albertus Medium" panose="020E0602030304020304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Albertus Medium" panose="020E0602030304020304" pitchFamily="34" charset="0"/>
              </a:rPr>
              <a:t> </a:t>
            </a:r>
            <a:r>
              <a:rPr lang="pt-BR" sz="3200" b="1" i="1" dirty="0" smtClean="0">
                <a:solidFill>
                  <a:srgbClr val="0070C0"/>
                </a:solidFill>
                <a:latin typeface="Albertus Medium" panose="020E0602030304020304" pitchFamily="34" charset="0"/>
              </a:rPr>
              <a:t>Positivo </a:t>
            </a:r>
            <a:r>
              <a:rPr lang="pt-BR" b="1" dirty="0" smtClean="0">
                <a:latin typeface="Albertus Medium" panose="020E0602030304020304" pitchFamily="34" charset="0"/>
              </a:rPr>
              <a:t>para</a:t>
            </a:r>
          </a:p>
          <a:p>
            <a:pPr algn="r"/>
            <a:r>
              <a:rPr lang="pt-BR" b="1" dirty="0" smtClean="0">
                <a:latin typeface="Albertus Medium" panose="020E0602030304020304" pitchFamily="34" charset="0"/>
              </a:rPr>
              <a:t> as </a:t>
            </a:r>
            <a:r>
              <a:rPr lang="pt-BR" sz="3200" b="1" i="1" dirty="0" smtClean="0">
                <a:solidFill>
                  <a:srgbClr val="009900"/>
                </a:solidFill>
                <a:latin typeface="Albertus Medium" panose="020E0602030304020304" pitchFamily="34" charset="0"/>
              </a:rPr>
              <a:t>Pessoas</a:t>
            </a:r>
            <a:r>
              <a:rPr lang="pt-BR" b="1" dirty="0" smtClean="0">
                <a:solidFill>
                  <a:srgbClr val="009900"/>
                </a:solidFill>
                <a:latin typeface="Albertus Medium" panose="020E0602030304020304" pitchFamily="34" charset="0"/>
              </a:rPr>
              <a:t>.</a:t>
            </a:r>
            <a:r>
              <a:rPr lang="pt-BR" b="1" dirty="0" smtClean="0">
                <a:latin typeface="Albertus Medium" panose="020E0602030304020304" pitchFamily="34" charset="0"/>
              </a:rPr>
              <a:t> </a:t>
            </a:r>
            <a:endParaRPr lang="pt-BR" b="1" dirty="0">
              <a:latin typeface="Albertus Medium" panose="020E06020303040203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8828" y="3314268"/>
            <a:ext cx="6876288" cy="1200329"/>
          </a:xfrm>
          <a:prstGeom prst="rect">
            <a:avLst/>
          </a:prstGeom>
          <a:solidFill>
            <a:srgbClr val="009900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Estabeleceu-se o</a:t>
            </a:r>
            <a:r>
              <a:rPr lang="pt-BR" b="1" i="1" dirty="0" smtClean="0">
                <a:solidFill>
                  <a:srgbClr val="FFFF00"/>
                </a:solidFill>
              </a:rPr>
              <a:t> </a:t>
            </a:r>
            <a:r>
              <a:rPr lang="pt-BR" sz="2400" b="1" i="1" dirty="0" smtClean="0">
                <a:solidFill>
                  <a:srgbClr val="FFFF00"/>
                </a:solidFill>
              </a:rPr>
              <a:t>Diálogo</a:t>
            </a:r>
            <a:r>
              <a:rPr lang="pt-BR" dirty="0" smtClean="0">
                <a:solidFill>
                  <a:schemeClr val="bg1"/>
                </a:solidFill>
              </a:rPr>
              <a:t> com os Funcionários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 momentos de </a:t>
            </a:r>
            <a:r>
              <a:rPr lang="pt-BR" sz="2400" b="1" i="1" dirty="0" smtClean="0">
                <a:solidFill>
                  <a:srgbClr val="FFFF00"/>
                </a:solidFill>
              </a:rPr>
              <a:t>Confraternização</a:t>
            </a:r>
            <a:r>
              <a:rPr lang="pt-BR" dirty="0" smtClean="0">
                <a:solidFill>
                  <a:schemeClr val="bg1"/>
                </a:solidFill>
              </a:rPr>
              <a:t> para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despertar o sentimento de </a:t>
            </a:r>
            <a:r>
              <a:rPr lang="pt-BR" sz="2400" b="1" i="1" dirty="0" smtClean="0">
                <a:solidFill>
                  <a:srgbClr val="FFFF00"/>
                </a:solidFill>
              </a:rPr>
              <a:t>Pertencimento</a:t>
            </a:r>
            <a:r>
              <a:rPr lang="pt-BR" dirty="0" smtClean="0">
                <a:solidFill>
                  <a:schemeClr val="bg1"/>
                </a:solidFill>
              </a:rPr>
              <a:t> a Equipe.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81088" y="5015750"/>
            <a:ext cx="5094028" cy="1200329"/>
          </a:xfrm>
          <a:prstGeom prst="rect">
            <a:avLst/>
          </a:prstGeom>
          <a:solidFill>
            <a:srgbClr val="002060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Escuta Meditativa;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Soluções de Conflitos;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Clareza nas Funções desempenhadas;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Alinhamento junto aos Gestores.</a:t>
            </a:r>
          </a:p>
        </p:txBody>
      </p:sp>
      <p:pic>
        <p:nvPicPr>
          <p:cNvPr id="3074" name="Picture 2" descr="http://missaosagradafamilia.com.br/wp-content/uploads/2015/12/pessoa-feliz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8" b="99774" l="12891" r="92969">
                        <a14:foregroundMark x1="20605" y1="19005" x2="22168" y2="34502"/>
                        <a14:foregroundMark x1="26855" y1="38801" x2="47266" y2="66516"/>
                        <a14:foregroundMark x1="41699" y1="60860" x2="39746" y2="99774"/>
                        <a14:backgroundMark x1="40723" y1="52149" x2="45215" y2="54299"/>
                        <a14:backgroundMark x1="66699" y1="43665" x2="67871" y2="42421"/>
                        <a14:backgroundMark x1="65430" y1="45023" x2="66113" y2="45136"/>
                        <a14:backgroundMark x1="70117" y1="55204" x2="70020" y2="56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75" y="-275525"/>
            <a:ext cx="5510934" cy="72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opiniaorh.files.wordpress.com/2014/07/feliz-trabalho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824" l="512" r="89932">
                        <a14:foregroundMark x1="17747" y1="65882" x2="512" y2="98529"/>
                        <a14:foregroundMark x1="28157" y1="84412" x2="75427" y2="98824"/>
                        <a14:foregroundMark x1="33447" y1="55882" x2="34642" y2="38235"/>
                        <a14:foregroundMark x1="33106" y1="42353" x2="32594" y2="30882"/>
                        <a14:foregroundMark x1="41980" y1="52941" x2="42150" y2="42353"/>
                        <a14:foregroundMark x1="51536" y1="54118" x2="55119" y2="28529"/>
                        <a14:foregroundMark x1="79010" y1="82647" x2="85154" y2="73529"/>
                        <a14:foregroundMark x1="82765" y1="56765" x2="81229" y2="78235"/>
                        <a14:foregroundMark x1="34130" y1="95294" x2="74061" y2="96471"/>
                        <a14:backgroundMark x1="89420" y1="86176" x2="87713" y2="9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0396"/>
            <a:ext cx="6169151" cy="44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17658">
            <a:off x="-3420913" y="-932868"/>
            <a:ext cx="119634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960" y="497540"/>
            <a:ext cx="12070080" cy="6076681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074"/>
            <a:ext cx="5376041" cy="597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Gráfico 4" title="Gráfico de Ações por Núcleo - COPEB/SUPED/SED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39910"/>
              </p:ext>
            </p:extLst>
          </p:nvPr>
        </p:nvGraphicFramePr>
        <p:xfrm>
          <a:off x="5930154" y="601814"/>
          <a:ext cx="5260320" cy="576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9119" y="2058904"/>
            <a:ext cx="43220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lbertus MT" panose="020E0602030304020304" pitchFamily="34" charset="0"/>
              </a:rPr>
              <a:t>Relatório de Gerenciamento Pedagógico Trimestral.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i="1" dirty="0" smtClean="0">
                <a:solidFill>
                  <a:schemeClr val="accent4">
                    <a:lumMod val="50000"/>
                  </a:schemeClr>
                </a:solidFill>
                <a:latin typeface="Albertus MT" panose="020E0602030304020304" pitchFamily="34" charset="0"/>
              </a:rPr>
              <a:t>Valorização do Registro;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i="1" dirty="0" smtClean="0">
                <a:solidFill>
                  <a:schemeClr val="accent4">
                    <a:lumMod val="50000"/>
                  </a:schemeClr>
                </a:solidFill>
                <a:latin typeface="Albertus MT" panose="020E0602030304020304" pitchFamily="34" charset="0"/>
              </a:rPr>
              <a:t>Encaminhamento aos Gestores;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i="1" dirty="0" smtClean="0">
                <a:solidFill>
                  <a:schemeClr val="accent4">
                    <a:lumMod val="50000"/>
                  </a:schemeClr>
                </a:solidFill>
                <a:latin typeface="Albertus MT" panose="020E0602030304020304" pitchFamily="34" charset="0"/>
              </a:rPr>
              <a:t>Assessoria para o preenchimento</a:t>
            </a:r>
          </a:p>
          <a:p>
            <a:r>
              <a:rPr lang="pt-BR" sz="2000" i="1" dirty="0" smtClean="0">
                <a:solidFill>
                  <a:schemeClr val="accent4">
                    <a:lumMod val="50000"/>
                  </a:schemeClr>
                </a:solidFill>
                <a:latin typeface="Albertus MT" panose="020E0602030304020304" pitchFamily="34" charset="0"/>
              </a:rPr>
              <a:t> junto as Equipes;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i="1" dirty="0" smtClean="0">
                <a:solidFill>
                  <a:schemeClr val="accent4">
                    <a:lumMod val="50000"/>
                  </a:schemeClr>
                </a:solidFill>
                <a:latin typeface="Albertus MT" panose="020E0602030304020304" pitchFamily="34" charset="0"/>
              </a:rPr>
              <a:t>Disponível para todos avaliarem</a:t>
            </a:r>
          </a:p>
          <a:p>
            <a:r>
              <a:rPr lang="pt-BR" sz="2000" i="1" dirty="0" smtClean="0">
                <a:solidFill>
                  <a:schemeClr val="accent4">
                    <a:lumMod val="50000"/>
                  </a:schemeClr>
                </a:solidFill>
                <a:latin typeface="Albertus MT" panose="020E0602030304020304" pitchFamily="34" charset="0"/>
              </a:rPr>
              <a:t> e contribuírem com sugestões.</a:t>
            </a:r>
            <a:endParaRPr lang="pt-BR" sz="2000" i="1" dirty="0">
              <a:solidFill>
                <a:schemeClr val="accent4">
                  <a:lumMod val="50000"/>
                </a:schemeClr>
              </a:solidFill>
              <a:latin typeface="Albertus MT" panose="020E06020303040203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059729" y="379562"/>
            <a:ext cx="123654" cy="644156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-52343" y="423815"/>
            <a:ext cx="113303" cy="643418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0" y="6574267"/>
            <a:ext cx="12192000" cy="24685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-60960" y="-27770"/>
            <a:ext cx="12421126" cy="4937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931192" y="65985"/>
            <a:ext cx="618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9900"/>
                </a:solidFill>
                <a:latin typeface="Albertus MT Lt" pitchFamily="2" charset="0"/>
              </a:rPr>
              <a:t>Processo de Mapeamento das Ações da Coordenadoria</a:t>
            </a:r>
            <a:r>
              <a:rPr lang="pt-BR" b="1" dirty="0">
                <a:solidFill>
                  <a:srgbClr val="FF9900"/>
                </a:solidFill>
                <a:latin typeface="Albertus MT Lt" pitchFamily="2" charset="0"/>
              </a:rPr>
              <a:t>.</a:t>
            </a:r>
          </a:p>
        </p:txBody>
      </p:sp>
      <p:pic>
        <p:nvPicPr>
          <p:cNvPr id="18" name="Picture 4" descr="http://2.bp.blogspot.com/-WvLovsRfYgE/VbeSZQ035MI/AAAAAAABU1A/5QQFMYL2KfE/s1600/Logo_GOV_MS-201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3" y="1388431"/>
            <a:ext cx="1627841" cy="4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74" y="5259893"/>
            <a:ext cx="651049" cy="606328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07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.bp.blogspot.com/-2Deh4Lg9lfo/U-oXgVWvaMI/AAAAAAAABhE/h1fcDAnpRb0/s1600/whatsapp_no_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080" y="0"/>
            <a:ext cx="9430604" cy="73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14300" y="46410"/>
            <a:ext cx="254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Status </a:t>
            </a:r>
            <a:r>
              <a:rPr lang="pt-BR" sz="3200" i="1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Report</a:t>
            </a:r>
            <a:endParaRPr lang="pt-BR" sz="3200" i="1" dirty="0">
              <a:solidFill>
                <a:schemeClr val="bg1"/>
              </a:solidFill>
              <a:latin typeface="Albertus Medium" panose="020E06020303040203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487929"/>
              </p:ext>
            </p:extLst>
          </p:nvPr>
        </p:nvGraphicFramePr>
        <p:xfrm>
          <a:off x="7827761" y="367467"/>
          <a:ext cx="4252343" cy="290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828801" y="757409"/>
            <a:ext cx="4735772" cy="52014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pt-BR" sz="2000" b="0" i="1" dirty="0" smtClean="0">
                <a:solidFill>
                  <a:srgbClr val="000000"/>
                </a:solidFill>
                <a:effectLst/>
                <a:latin typeface="Arial Nova Cond Light" panose="020B0306020202020204" pitchFamily="34" charset="0"/>
              </a:rPr>
              <a:t>“Percebe-se que o instrumento Status </a:t>
            </a:r>
            <a:r>
              <a:rPr lang="pt-BR" sz="2000" b="0" i="1" dirty="0" err="1" smtClean="0">
                <a:solidFill>
                  <a:srgbClr val="000000"/>
                </a:solidFill>
                <a:effectLst/>
                <a:latin typeface="Arial Nova Cond Light" panose="020B0306020202020204" pitchFamily="34" charset="0"/>
              </a:rPr>
              <a:t>Report</a:t>
            </a:r>
            <a:r>
              <a:rPr lang="pt-BR" sz="2000" b="0" i="1" dirty="0" smtClean="0">
                <a:solidFill>
                  <a:srgbClr val="000000"/>
                </a:solidFill>
                <a:effectLst/>
                <a:latin typeface="Arial Nova Cond Light" panose="020B0306020202020204" pitchFamily="34" charset="0"/>
              </a:rPr>
              <a:t> proporciona, no contexto da administração pública, o registro de informações relevantes e profícuas, de forma sistêmica, bem como projeta uma avaliação das ações, revendo os objetivos que não foram alcançados, além de permitir a projeção de metas a serem alcançadas, com vistas a oferecer à sociedade um serviço público de qualidade, eficiente e transparente.”</a:t>
            </a:r>
          </a:p>
          <a:p>
            <a:pPr indent="449580" algn="just"/>
            <a:endParaRPr lang="pt-BR" sz="2800" dirty="0" smtClean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pPr indent="449580"/>
            <a:r>
              <a:rPr lang="pt-BR" sz="1600" b="1" i="0" dirty="0" smtClean="0">
                <a:solidFill>
                  <a:srgbClr val="000000"/>
                </a:solidFill>
                <a:effectLst/>
                <a:latin typeface="Apple Chancery" panose="03020702040506060504" pitchFamily="66" charset="0"/>
              </a:rPr>
              <a:t>André Matsumoto</a:t>
            </a:r>
            <a:r>
              <a:rPr lang="pt-BR" sz="1600" b="0" i="0" dirty="0" smtClean="0">
                <a:solidFill>
                  <a:srgbClr val="000000"/>
                </a:solidFill>
                <a:effectLst/>
                <a:latin typeface="Apple Chancery" panose="03020702040506060504" pitchFamily="66" charset="0"/>
              </a:rPr>
              <a:t>  NEM/COPEB/SUPED/SED</a:t>
            </a:r>
          </a:p>
          <a:p>
            <a:r>
              <a:rPr lang="pt-BR" sz="1600" b="0" i="0" dirty="0" smtClean="0">
                <a:solidFill>
                  <a:srgbClr val="000000"/>
                </a:solidFill>
                <a:effectLst/>
                <a:latin typeface="Apple Chancery" panose="03020702040506060504" pitchFamily="66" charset="0"/>
              </a:rPr>
              <a:t>       </a:t>
            </a:r>
            <a:r>
              <a:rPr lang="pt-BR" sz="1600" b="1" i="0" dirty="0" smtClean="0">
                <a:solidFill>
                  <a:srgbClr val="000000"/>
                </a:solidFill>
                <a:effectLst/>
                <a:latin typeface="Apple Chancery" panose="03020702040506060504" pitchFamily="66" charset="0"/>
              </a:rPr>
              <a:t> Marina Saldanha</a:t>
            </a:r>
            <a:r>
              <a:rPr lang="pt-BR" sz="1600" b="0" i="0" dirty="0" smtClean="0">
                <a:solidFill>
                  <a:srgbClr val="000000"/>
                </a:solidFill>
                <a:effectLst/>
                <a:latin typeface="Apple Chancery" panose="03020702040506060504" pitchFamily="66" charset="0"/>
              </a:rPr>
              <a:t>  NEM/COPEB/SUPED/SED</a:t>
            </a:r>
          </a:p>
          <a:p>
            <a:pPr indent="449580" algn="just"/>
            <a:endParaRPr lang="pt-BR" sz="2000" dirty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pPr indent="449580" algn="just"/>
            <a:endParaRPr lang="pt-BR" sz="2000" dirty="0" smtClean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pPr indent="449580" algn="just"/>
            <a:endParaRPr lang="pt-BR" sz="2000" dirty="0" smtClean="0">
              <a:solidFill>
                <a:srgbClr val="000000"/>
              </a:solidFill>
              <a:latin typeface="Gill Sans Nova" panose="020B0602020104020203" pitchFamily="34" charset="0"/>
            </a:endParaRPr>
          </a:p>
        </p:txBody>
      </p:sp>
      <p:pic>
        <p:nvPicPr>
          <p:cNvPr id="7170" name="Picture 2" descr="https://fbcdn-sphotos-a-a.akamaihd.net/hphotos-ak-xaf1/v/t1.0-9/13532961_1024577397578679_7165310677613008814_n.jpg?oh=042dbf8dc1f35cc6df136b0d9e99df34&amp;oe=57EF2279&amp;__gda__=1479330510_2d70b77e9ffa38292ebaebdd24ac60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652">
            <a:off x="4819634" y="4132152"/>
            <a:ext cx="1466579" cy="1628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Seta para cima 7"/>
          <p:cNvSpPr/>
          <p:nvPr/>
        </p:nvSpPr>
        <p:spPr>
          <a:xfrm>
            <a:off x="8157822" y="3316407"/>
            <a:ext cx="3985146" cy="3582537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090614" y="4590390"/>
            <a:ext cx="2883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Formações Continuadas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25 – Formações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6 – Concluídas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19 – Em Andamento</a:t>
            </a:r>
          </a:p>
        </p:txBody>
      </p:sp>
      <p:pic>
        <p:nvPicPr>
          <p:cNvPr id="7174" name="Picture 6" descr="http://www.cmserranegra.sp.gov.br/up/img/1455639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900" y1="28543" x2="71400" y2="72672"/>
                        <a14:foregroundMark x1="16900" y1="25709" x2="78300" y2="31174"/>
                        <a14:foregroundMark x1="30900" y1="10729" x2="31300" y2="10729"/>
                        <a14:foregroundMark x1="31300" y1="10729" x2="51700" y2="13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98">
            <a:off x="379819" y="2891897"/>
            <a:ext cx="1745711" cy="19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93954" y="122831"/>
            <a:ext cx="560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Mapeamento do Quadro Funcional</a:t>
            </a:r>
          </a:p>
          <a:p>
            <a:endParaRPr lang="pt-BR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25046"/>
              </p:ext>
            </p:extLst>
          </p:nvPr>
        </p:nvGraphicFramePr>
        <p:xfrm>
          <a:off x="655093" y="777923"/>
          <a:ext cx="11027390" cy="575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288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3" baseType="lpstr">
      <vt:lpstr>Albertus Medium</vt:lpstr>
      <vt:lpstr>Albertus MT</vt:lpstr>
      <vt:lpstr>Albertus MT Lt</vt:lpstr>
      <vt:lpstr>Algerian</vt:lpstr>
      <vt:lpstr>Apple Chancery</vt:lpstr>
      <vt:lpstr>Arial</vt:lpstr>
      <vt:lpstr>Arial Black</vt:lpstr>
      <vt:lpstr>Arial Nova Cond Light</vt:lpstr>
      <vt:lpstr>Calibri</vt:lpstr>
      <vt:lpstr>Calibri Light</vt:lpstr>
      <vt:lpstr>Gill Sans Nova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Ton Paulino</dc:creator>
  <cp:lastModifiedBy>Ton Paulino</cp:lastModifiedBy>
  <cp:revision>34</cp:revision>
  <dcterms:created xsi:type="dcterms:W3CDTF">2016-07-22T00:45:17Z</dcterms:created>
  <dcterms:modified xsi:type="dcterms:W3CDTF">2016-08-23T12:02:58Z</dcterms:modified>
</cp:coreProperties>
</file>