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62" r:id="rId6"/>
    <p:sldId id="259" r:id="rId7"/>
    <p:sldId id="263" r:id="rId8"/>
    <p:sldId id="260" r:id="rId9"/>
    <p:sldId id="264" r:id="rId10"/>
    <p:sldId id="261" r:id="rId11"/>
    <p:sldId id="266" r:id="rId12"/>
    <p:sldId id="267" r:id="rId13"/>
    <p:sldId id="269" r:id="rId14"/>
    <p:sldId id="268" r:id="rId15"/>
    <p:sldId id="270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BE69"/>
    <a:srgbClr val="139659"/>
    <a:srgbClr val="83A721"/>
    <a:srgbClr val="429B7D"/>
    <a:srgbClr val="139B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coelho\Documents\Breno\01.%20Contratos%20de%20Gest&#227;o%202016\Situa&#231;&#227;o%20das%20Iniciativas\Situa&#231;&#227;o%20das%20Iniciativas%20-%20Gera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111591747234129"/>
          <c:y val="4.9205463295028659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28050251050871017"/>
          <c:y val="0.1291555113528863"/>
          <c:w val="0.43112931705616142"/>
          <c:h val="0.77701483524180592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STATUS DAS INICIATIVAS</c:v>
                </c:pt>
              </c:strCache>
            </c:strRef>
          </c:tx>
          <c:spPr>
            <a:ln w="3175">
              <a:solidFill>
                <a:schemeClr val="bg1"/>
              </a:solidFill>
            </a:ln>
          </c:spPr>
          <c:dPt>
            <c:idx val="0"/>
            <c:bubble3D val="0"/>
            <c:explosion val="7"/>
            <c:spPr>
              <a:solidFill>
                <a:srgbClr val="00B050"/>
              </a:solidFill>
              <a:ln w="3175"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 w="3175"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3737"/>
              </a:solidFill>
              <a:ln w="3175"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800" b="1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Plan1!$A$2:$A$4</c:f>
              <c:strCache>
                <c:ptCount val="3"/>
                <c:pt idx="0">
                  <c:v>FINALIZADAS</c:v>
                </c:pt>
                <c:pt idx="1">
                  <c:v>EM ANDAMENTO</c:v>
                </c:pt>
                <c:pt idx="2">
                  <c:v>CANCELADAS/INTERROMPIDAS/REPROGRAMADAS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62</c:v>
                </c:pt>
                <c:pt idx="1">
                  <c:v>124</c:v>
                </c:pt>
                <c:pt idx="2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865569024899463E-2"/>
          <c:y val="0.90607100221180781"/>
          <c:w val="0.89999987613130827"/>
          <c:h val="9.3928997788192192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solidFill>
                  <a:schemeClr val="tx1"/>
                </a:solidFill>
                <a:effectLst/>
              </a:rPr>
              <a:t>STATUS DAS INICIATIVAS - GESTÃO</a:t>
            </a:r>
            <a:endParaRPr lang="pt-BR" dirty="0">
              <a:solidFill>
                <a:schemeClr val="tx1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33155756374335066"/>
          <c:y val="0.16875393952575637"/>
          <c:w val="0.36126368170223438"/>
          <c:h val="0.60450190882179322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Iniciativas Gestão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Plan1!$A$2:$A$4</c:f>
              <c:strCache>
                <c:ptCount val="3"/>
                <c:pt idx="0">
                  <c:v>FINALIZADAS</c:v>
                </c:pt>
                <c:pt idx="1">
                  <c:v>EM ANDAMENTO</c:v>
                </c:pt>
                <c:pt idx="2">
                  <c:v>CANCELADAS/INTERROMPIDAS/REPROGRAMADAS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16</c:v>
                </c:pt>
                <c:pt idx="1">
                  <c:v>30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831998848245234"/>
          <c:y val="0.8208516633345756"/>
          <c:w val="0.69024220073756604"/>
          <c:h val="0.160320758199872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solidFill>
                  <a:schemeClr val="tx1"/>
                </a:solidFill>
                <a:effectLst/>
              </a:rPr>
              <a:t>STATUS DAS INICIATIVAS - GESTÃO</a:t>
            </a:r>
            <a:endParaRPr lang="pt-BR" dirty="0">
              <a:solidFill>
                <a:schemeClr val="tx1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33155756374335066"/>
          <c:y val="0.16875393952575637"/>
          <c:w val="0.36126368170223438"/>
          <c:h val="0.60450190882179322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Iniciativas Gestão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Plan1!$A$2:$A$4</c:f>
              <c:strCache>
                <c:ptCount val="3"/>
                <c:pt idx="0">
                  <c:v>FINALIZADAS</c:v>
                </c:pt>
                <c:pt idx="1">
                  <c:v>EM ANDAMENTO</c:v>
                </c:pt>
                <c:pt idx="2">
                  <c:v>CANCELADAS/INTERROMPIDAS/REPROGRAMADAS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7</c:v>
                </c:pt>
                <c:pt idx="1">
                  <c:v>6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831998848245234"/>
          <c:y val="0.8208516633345756"/>
          <c:w val="0.69024220073756604"/>
          <c:h val="0.160320758199872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solidFill>
                  <a:schemeClr val="tx1"/>
                </a:solidFill>
                <a:effectLst/>
              </a:rPr>
              <a:t>STATUS DAS INICIATIVAS - GESTÃO</a:t>
            </a:r>
            <a:endParaRPr lang="pt-BR" dirty="0">
              <a:solidFill>
                <a:schemeClr val="tx1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33155756374335066"/>
          <c:y val="0.16875393952575637"/>
          <c:w val="0.36126368170223438"/>
          <c:h val="0.60450190882179322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Iniciativas Gestão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Plan1!$A$2:$A$4</c:f>
              <c:strCache>
                <c:ptCount val="3"/>
                <c:pt idx="0">
                  <c:v>FINALIZADAS</c:v>
                </c:pt>
                <c:pt idx="1">
                  <c:v>EM ANDAMENTO</c:v>
                </c:pt>
                <c:pt idx="2">
                  <c:v>CANCELADAS/INTERROMPIDAS/REPROGRAMADAS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5</c:v>
                </c:pt>
                <c:pt idx="1">
                  <c:v>32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831998848245234"/>
          <c:y val="0.8208516633345756"/>
          <c:w val="0.69024220073756604"/>
          <c:h val="0.160320758199872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solidFill>
                  <a:schemeClr val="tx1"/>
                </a:solidFill>
                <a:effectLst/>
              </a:rPr>
              <a:t>STATUS DAS INICIATIVAS - GESTÃO</a:t>
            </a:r>
            <a:endParaRPr lang="pt-BR" dirty="0">
              <a:solidFill>
                <a:schemeClr val="tx1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33155756374335066"/>
          <c:y val="0.16875393952575637"/>
          <c:w val="0.36126368170223438"/>
          <c:h val="0.60450190882179322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Iniciativas Gestão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Plan1!$A$2:$A$4</c:f>
              <c:strCache>
                <c:ptCount val="3"/>
                <c:pt idx="0">
                  <c:v>FINALIZADAS</c:v>
                </c:pt>
                <c:pt idx="1">
                  <c:v>EM ANDAMENTO</c:v>
                </c:pt>
                <c:pt idx="2">
                  <c:v>CANCELADAS/INTERROMPIDAS/REPROGRAMADAS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34</c:v>
                </c:pt>
                <c:pt idx="1">
                  <c:v>56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831998848245234"/>
          <c:y val="0.8208516633345756"/>
          <c:w val="0.69024220073756604"/>
          <c:h val="0.160320758199872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161826636622192"/>
          <c:y val="7.4433656957928807E-2"/>
          <c:w val="0.58688153530647902"/>
          <c:h val="0.8860201819432764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F3737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Total!$D$3:$D$7</c:f>
              <c:strCache>
                <c:ptCount val="5"/>
                <c:pt idx="0">
                  <c:v>Finalizada</c:v>
                </c:pt>
                <c:pt idx="1">
                  <c:v>Em andamento e SERÁ finalizada em 2016</c:v>
                </c:pt>
                <c:pt idx="2">
                  <c:v>Em andamento e POSSIVELMENTE NÃO SERÁ finalizada em 2016</c:v>
                </c:pt>
                <c:pt idx="3">
                  <c:v>Em andamento e NÃO será finalizada em 2016</c:v>
                </c:pt>
                <c:pt idx="4">
                  <c:v>Não ocorrerá em 2016</c:v>
                </c:pt>
              </c:strCache>
            </c:strRef>
          </c:cat>
          <c:val>
            <c:numRef>
              <c:f>Total!$E$3:$E$7</c:f>
              <c:numCache>
                <c:formatCode>General</c:formatCode>
                <c:ptCount val="5"/>
                <c:pt idx="0">
                  <c:v>59</c:v>
                </c:pt>
                <c:pt idx="1">
                  <c:v>86</c:v>
                </c:pt>
                <c:pt idx="2">
                  <c:v>29</c:v>
                </c:pt>
                <c:pt idx="3">
                  <c:v>22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2703412073490819E-2"/>
          <c:y val="4.247381698646896E-2"/>
          <c:w val="0.27435720856436352"/>
          <c:h val="0.925163723466605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D9A6-6EA5-4695-B350-F33620DF3F72}" type="datetimeFigureOut">
              <a:rPr lang="pt-BR" smtClean="0"/>
              <a:t>15/12/2016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325E-3B5C-4D58-A104-DB81E330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1880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D9A6-6EA5-4695-B350-F33620DF3F72}" type="datetimeFigureOut">
              <a:rPr lang="pt-BR" smtClean="0"/>
              <a:t>15/12/2016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325E-3B5C-4D58-A104-DB81E330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643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D9A6-6EA5-4695-B350-F33620DF3F72}" type="datetimeFigureOut">
              <a:rPr lang="pt-BR" smtClean="0"/>
              <a:t>15/12/2016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325E-3B5C-4D58-A104-DB81E330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064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D9A6-6EA5-4695-B350-F33620DF3F72}" type="datetimeFigureOut">
              <a:rPr lang="pt-BR" smtClean="0"/>
              <a:t>15/12/2016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325E-3B5C-4D58-A104-DB81E330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59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D9A6-6EA5-4695-B350-F33620DF3F72}" type="datetimeFigureOut">
              <a:rPr lang="pt-BR" smtClean="0"/>
              <a:t>15/12/2016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325E-3B5C-4D58-A104-DB81E330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768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D9A6-6EA5-4695-B350-F33620DF3F72}" type="datetimeFigureOut">
              <a:rPr lang="pt-BR" smtClean="0"/>
              <a:t>15/12/2016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325E-3B5C-4D58-A104-DB81E330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62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D9A6-6EA5-4695-B350-F33620DF3F72}" type="datetimeFigureOut">
              <a:rPr lang="pt-BR" smtClean="0"/>
              <a:t>15/12/2016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325E-3B5C-4D58-A104-DB81E330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325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D9A6-6EA5-4695-B350-F33620DF3F72}" type="datetimeFigureOut">
              <a:rPr lang="pt-BR" smtClean="0"/>
              <a:t>15/12/2016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325E-3B5C-4D58-A104-DB81E330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499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D9A6-6EA5-4695-B350-F33620DF3F72}" type="datetimeFigureOut">
              <a:rPr lang="pt-BR" smtClean="0"/>
              <a:t>15/12/2016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325E-3B5C-4D58-A104-DB81E330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572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D9A6-6EA5-4695-B350-F33620DF3F72}" type="datetimeFigureOut">
              <a:rPr lang="pt-BR" smtClean="0"/>
              <a:t>15/12/2016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325E-3B5C-4D58-A104-DB81E330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7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D9A6-6EA5-4695-B350-F33620DF3F72}" type="datetimeFigureOut">
              <a:rPr lang="pt-BR" smtClean="0"/>
              <a:t>15/12/2016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E325E-3B5C-4D58-A104-DB81E330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29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3D9A6-6EA5-4695-B350-F33620DF3F72}" type="datetimeFigureOut">
              <a:rPr lang="pt-BR" smtClean="0"/>
              <a:t>15/12/2016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E325E-3B5C-4D58-A104-DB81E330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451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060784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latin typeface="+mn-lt"/>
              </a:rPr>
              <a:t>Contratos de Gestão 2016</a:t>
            </a:r>
            <a:br>
              <a:rPr lang="pt-BR" sz="4400" b="1" dirty="0" smtClean="0">
                <a:latin typeface="+mn-lt"/>
              </a:rPr>
            </a:br>
            <a:r>
              <a:rPr lang="pt-BR" sz="3600" dirty="0" smtClean="0">
                <a:latin typeface="+mn-lt"/>
              </a:rPr>
              <a:t>Resultados parciais</a:t>
            </a:r>
            <a:endParaRPr lang="pt-BR" sz="3600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932112"/>
          </a:xfrm>
        </p:spPr>
        <p:txBody>
          <a:bodyPr>
            <a:normAutofit fontScale="92500" lnSpcReduction="20000"/>
          </a:bodyPr>
          <a:lstStyle/>
          <a:p>
            <a:endParaRPr lang="pt-BR" dirty="0"/>
          </a:p>
          <a:p>
            <a:r>
              <a:rPr lang="pt-BR" dirty="0" smtClean="0"/>
              <a:t>Reunião de Rede de Gestão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15 </a:t>
            </a:r>
            <a:r>
              <a:rPr lang="pt-BR" dirty="0" smtClean="0"/>
              <a:t>de dezembro de 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933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33649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EIXO </a:t>
            </a:r>
          </a:p>
          <a:p>
            <a:pPr algn="ctr"/>
            <a:r>
              <a:rPr lang="pt-BR" sz="6000" b="1" dirty="0" smtClean="0">
                <a:solidFill>
                  <a:srgbClr val="0070C0"/>
                </a:solidFill>
              </a:rPr>
              <a:t>SOCIAL</a:t>
            </a:r>
            <a:endParaRPr lang="pt-BR" sz="6000" dirty="0">
              <a:solidFill>
                <a:srgbClr val="0070C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93839" y="2239528"/>
            <a:ext cx="2354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smtClean="0"/>
              <a:t>95</a:t>
            </a:r>
          </a:p>
          <a:p>
            <a:pPr algn="ctr"/>
            <a:r>
              <a:rPr lang="pt-BR" sz="2000" dirty="0" smtClean="0"/>
              <a:t>INICIATIVAS</a:t>
            </a:r>
            <a:endParaRPr lang="pt-BR" sz="1600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0" y="3692715"/>
            <a:ext cx="32956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SEDHAST</a:t>
            </a:r>
          </a:p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SED</a:t>
            </a:r>
          </a:p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SES</a:t>
            </a:r>
          </a:p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SEHAB</a:t>
            </a:r>
          </a:p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SEJUSP</a:t>
            </a:r>
          </a:p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SECTEI</a:t>
            </a:r>
          </a:p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SEGOV - </a:t>
            </a:r>
            <a:r>
              <a:rPr lang="pt-BR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Fundesporte</a:t>
            </a:r>
            <a:endParaRPr lang="pt-BR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4240528853"/>
              </p:ext>
            </p:extLst>
          </p:nvPr>
        </p:nvGraphicFramePr>
        <p:xfrm>
          <a:off x="2371725" y="2134753"/>
          <a:ext cx="6772275" cy="4285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7333197" y="2796472"/>
            <a:ext cx="161077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35,8%</a:t>
            </a:r>
          </a:p>
          <a:p>
            <a:pPr algn="ctr"/>
            <a:r>
              <a:rPr lang="pt-BR" sz="800" b="1" dirty="0" smtClean="0"/>
              <a:t>DAS INICIATIVAS FORAM </a:t>
            </a:r>
          </a:p>
          <a:p>
            <a:pPr algn="ctr"/>
            <a:r>
              <a:rPr lang="pt-BR" sz="1100" b="1" dirty="0" smtClean="0"/>
              <a:t>FINALIZADAS</a:t>
            </a:r>
            <a:endParaRPr lang="pt-BR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38710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6212" y="1818295"/>
            <a:ext cx="8791575" cy="461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Projeto AJA: 4.190 estudantes de 15 a 17 anos atendidos em 2016 em 37 escolas estaduais localizadas em 35 municípios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Projeto Conectando Saberes: 2.316 estudantes acima de 18 anos atendidos em 2016 em 12 escolas em 6 municípios.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Educação profissional na área de Saúde: 40 turmas iniciadas em 19/09 - 1.065 matrículas – área de Enfermagem, Fisioterapia, entre outros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Obras de manutenção: 25 realizadas e 56 em andamento; Reformas: 05 realizadas e 07 em andamento; Obras de acessibilidade: 11 realizadas e 10 em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Convocação de 360 professores para a rede estadual e mais 140 convocações programadas para dezembro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Avaliação institucional: 296 escolas responderam(81% das escolas do estado). 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33649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EIXO </a:t>
            </a:r>
          </a:p>
          <a:p>
            <a:pPr algn="ctr"/>
            <a:r>
              <a:rPr lang="pt-BR" sz="6000" b="1" dirty="0" smtClean="0">
                <a:solidFill>
                  <a:srgbClr val="0070C0"/>
                </a:solidFill>
              </a:rPr>
              <a:t>SOCIAL</a:t>
            </a:r>
            <a:endParaRPr lang="pt-BR" sz="6000" dirty="0">
              <a:solidFill>
                <a:srgbClr val="0070C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-1" y="1506043"/>
            <a:ext cx="2536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EDUCAÇÃO</a:t>
            </a:r>
            <a:endParaRPr lang="pt-BR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69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6212" y="1956316"/>
            <a:ext cx="879157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06 agências do DETRAN/MS reestruturadas/reformadas (Campo Grande, Dourados, Rochedo, Sidrolândia, Coronel Sapucaia e Novo Horizonte do Sul)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Delegacia especializada em trânsito – DELETRAN – criada em Campo Grande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 MS Mais Seguro: mais de R$ 15 milhões utilizados para aquisição de equipamentos e veículos para as corporações policiais civil e militar e para o corpo de bombeiros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90 câmeras instaladas para monitoramento da fronteira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Construção da Delegacia de Chapadão do Sul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Bombeiros do Amanhã (público alvo: 12 a 15 anos). Treinamento de primeiros socorros. 60 crianças em Campo Grande. 22 crianças em Coxim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0" y="33649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EIXO </a:t>
            </a:r>
          </a:p>
          <a:p>
            <a:pPr algn="ctr"/>
            <a:r>
              <a:rPr lang="pt-BR" sz="6000" b="1" dirty="0" smtClean="0">
                <a:solidFill>
                  <a:srgbClr val="0070C0"/>
                </a:solidFill>
              </a:rPr>
              <a:t>SOCIAL</a:t>
            </a:r>
            <a:endParaRPr lang="pt-BR" sz="6000" dirty="0">
              <a:solidFill>
                <a:srgbClr val="0070C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-1" y="1644064"/>
            <a:ext cx="2536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SEGURANÇA PÚBLICA</a:t>
            </a:r>
            <a:endParaRPr lang="pt-BR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40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6212" y="1818295"/>
            <a:ext cx="8791575" cy="420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Retomada das obras para a conclusão da Unidade do Trauma da Santa Casa de Campo Grande. A conclusão da unidade faz parte do Programa Obra Inacabada Zero e a população aguarda há cerca de 25 anos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Primeiro acordo firmado com uma Organização Social (OS) no estado no Hospital Regional Dr. José Simone Netto em Ponta Porã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Unidade de Terapia Renal Substitutiva em Coxim implantada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Caravana da Saúde – 4 municípios em 2016 – 11 caravanas entre 2015 e 2016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Hospital do Câncer Alfredo Abraão; Finalização do Subsolo e do Térreo do prédio; 20 Unidades de Terapia Intensiva (</a:t>
            </a:r>
            <a:r>
              <a:rPr lang="pt-BR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UTIs</a:t>
            </a: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); 08 consultórios; Salas de procedimento, exames, coletas; Recepção e salas administrativas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0" y="33649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EIXO </a:t>
            </a:r>
          </a:p>
          <a:p>
            <a:pPr algn="ctr"/>
            <a:r>
              <a:rPr lang="pt-BR" sz="6000" b="1" dirty="0" smtClean="0">
                <a:solidFill>
                  <a:srgbClr val="0070C0"/>
                </a:solidFill>
              </a:rPr>
              <a:t>SOCIAL</a:t>
            </a:r>
            <a:endParaRPr lang="pt-BR" sz="6000" dirty="0">
              <a:solidFill>
                <a:srgbClr val="0070C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-1" y="1506043"/>
            <a:ext cx="2536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SAÚDE</a:t>
            </a:r>
            <a:endParaRPr lang="pt-BR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3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6212" y="1973568"/>
            <a:ext cx="879157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Festival de Inverno de Bonito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13º Festival América do Sul Pantanal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JEMS – Jogos Escolares de Mato Grosso do Sul.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JOJUMS – Jogos da Juventude de Mato Grosso do Sul.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PARALIMPIADAS ESCOLARES. Participação de 64 escolas de 4 municípios (88 atletas – 76 selecionados para a etapa nacional)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0" y="33649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EIXO </a:t>
            </a:r>
          </a:p>
          <a:p>
            <a:pPr algn="ctr"/>
            <a:r>
              <a:rPr lang="pt-BR" sz="6000" b="1" dirty="0" smtClean="0">
                <a:solidFill>
                  <a:srgbClr val="0070C0"/>
                </a:solidFill>
              </a:rPr>
              <a:t>SOCIAL</a:t>
            </a:r>
            <a:endParaRPr lang="pt-BR" sz="6000" dirty="0">
              <a:solidFill>
                <a:srgbClr val="0070C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-1" y="1661316"/>
            <a:ext cx="2536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CULTURA e ESPORTE</a:t>
            </a:r>
            <a:endParaRPr lang="pt-BR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0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6212" y="2016701"/>
            <a:ext cx="879157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Mais de 43 mil bolsas do Programa Vale Renda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09 municípios com “PROCON NA RUA”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 Vale Universidade (PVU)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 Vale Universidade Indígenas (PVUI)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1.512 unidades habitacionais contratadas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4.479 unidades habitacionais entregues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 Planos Diretores de municípios finalizados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1.259 contratos habitacionais regularizados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0" y="33649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EIXO </a:t>
            </a:r>
          </a:p>
          <a:p>
            <a:pPr algn="ctr"/>
            <a:r>
              <a:rPr lang="pt-BR" sz="6000" b="1" dirty="0" smtClean="0">
                <a:solidFill>
                  <a:srgbClr val="0070C0"/>
                </a:solidFill>
              </a:rPr>
              <a:t>SOCIAL</a:t>
            </a:r>
            <a:endParaRPr lang="pt-BR" sz="6000" dirty="0">
              <a:solidFill>
                <a:srgbClr val="0070C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-1" y="1704449"/>
            <a:ext cx="6340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ASSISTÊNCIA SOCIAL</a:t>
            </a:r>
            <a:endParaRPr lang="pt-BR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0" y="3984233"/>
            <a:ext cx="2536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HABITAÇÃO</a:t>
            </a:r>
            <a:endParaRPr lang="pt-BR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6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77644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Estimativa de performance do Governo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58959" y="1703428"/>
            <a:ext cx="72425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 </a:t>
            </a: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         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Previsão 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finalizadas: </a:t>
            </a:r>
            <a:r>
              <a: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71,08%</a:t>
            </a: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das iniciativas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4067679136"/>
              </p:ext>
            </p:extLst>
          </p:nvPr>
        </p:nvGraphicFramePr>
        <p:xfrm>
          <a:off x="1135273" y="2631417"/>
          <a:ext cx="5924550" cy="39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80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77644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Contrato de Gestão 2017</a:t>
            </a:r>
            <a:endParaRPr lang="pt-B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435633" y="2234240"/>
            <a:ext cx="8272734" cy="3303918"/>
            <a:chOff x="508957" y="2234240"/>
            <a:chExt cx="8272734" cy="3303918"/>
          </a:xfrm>
        </p:grpSpPr>
        <p:sp>
          <p:nvSpPr>
            <p:cNvPr id="9" name="Retângulo de cantos arredondados 8"/>
            <p:cNvSpPr/>
            <p:nvPr/>
          </p:nvSpPr>
          <p:spPr>
            <a:xfrm>
              <a:off x="6788987" y="2234241"/>
              <a:ext cx="1992704" cy="3303917"/>
            </a:xfrm>
            <a:prstGeom prst="roundRect">
              <a:avLst/>
            </a:prstGeom>
            <a:solidFill>
              <a:srgbClr val="7FBE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Cláusula 4</a:t>
              </a:r>
            </a:p>
            <a:p>
              <a:pPr algn="ctr"/>
              <a:endParaRPr lang="pt-BR" dirty="0"/>
            </a:p>
            <a:p>
              <a:pPr algn="ctr"/>
              <a:r>
                <a:rPr lang="pt-BR" dirty="0" smtClean="0"/>
                <a:t>Equilíbrio</a:t>
              </a:r>
            </a:p>
            <a:p>
              <a:pPr algn="ctr"/>
              <a:r>
                <a:rPr lang="pt-BR" dirty="0" smtClean="0"/>
                <a:t>fiscal</a:t>
              </a:r>
              <a:endParaRPr lang="pt-BR" dirty="0"/>
            </a:p>
          </p:txBody>
        </p:sp>
        <p:sp>
          <p:nvSpPr>
            <p:cNvPr id="2" name="Retângulo de cantos arredondados 1"/>
            <p:cNvSpPr/>
            <p:nvPr/>
          </p:nvSpPr>
          <p:spPr>
            <a:xfrm>
              <a:off x="508957" y="2234241"/>
              <a:ext cx="1992704" cy="3303917"/>
            </a:xfrm>
            <a:prstGeom prst="roundRect">
              <a:avLst/>
            </a:prstGeom>
            <a:solidFill>
              <a:srgbClr val="139B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Cláusula 1 </a:t>
              </a:r>
            </a:p>
            <a:p>
              <a:pPr algn="ctr"/>
              <a:endParaRPr lang="pt-BR" dirty="0"/>
            </a:p>
            <a:p>
              <a:pPr algn="ctr"/>
              <a:r>
                <a:rPr lang="pt-BR" dirty="0" smtClean="0"/>
                <a:t>Entregas anuais de projetos e processos</a:t>
              </a:r>
              <a:endParaRPr lang="pt-BR" dirty="0"/>
            </a:p>
          </p:txBody>
        </p:sp>
        <p:sp>
          <p:nvSpPr>
            <p:cNvPr id="7" name="Retângulo de cantos arredondados 6"/>
            <p:cNvSpPr/>
            <p:nvPr/>
          </p:nvSpPr>
          <p:spPr>
            <a:xfrm>
              <a:off x="2602300" y="2234241"/>
              <a:ext cx="1992704" cy="3303917"/>
            </a:xfrm>
            <a:prstGeom prst="roundRect">
              <a:avLst/>
            </a:prstGeom>
            <a:solidFill>
              <a:srgbClr val="429B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Cláusula 2</a:t>
              </a:r>
            </a:p>
            <a:p>
              <a:pPr algn="ctr"/>
              <a:endParaRPr lang="pt-BR" dirty="0"/>
            </a:p>
            <a:p>
              <a:pPr algn="ctr"/>
              <a:r>
                <a:rPr lang="pt-BR" dirty="0" smtClean="0"/>
                <a:t>Indicadores de desenvolvimento socioeconômico e ambiental</a:t>
              </a:r>
              <a:endParaRPr lang="pt-BR" dirty="0"/>
            </a:p>
          </p:txBody>
        </p:sp>
        <p:sp>
          <p:nvSpPr>
            <p:cNvPr id="8" name="Retângulo de cantos arredondados 7"/>
            <p:cNvSpPr/>
            <p:nvPr/>
          </p:nvSpPr>
          <p:spPr>
            <a:xfrm>
              <a:off x="4695643" y="2234240"/>
              <a:ext cx="1992704" cy="3303917"/>
            </a:xfrm>
            <a:prstGeom prst="roundRect">
              <a:avLst/>
            </a:prstGeom>
            <a:solidFill>
              <a:srgbClr val="83A7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Cláusula 3</a:t>
              </a:r>
            </a:p>
            <a:p>
              <a:pPr algn="ctr"/>
              <a:endParaRPr lang="pt-BR" dirty="0"/>
            </a:p>
            <a:p>
              <a:pPr algn="ctr"/>
              <a:r>
                <a:rPr lang="pt-BR" dirty="0" smtClean="0"/>
                <a:t>Gestão integrada e eficiente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227264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-708338" y="15120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Calendário 2017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382855"/>
              </p:ext>
            </p:extLst>
          </p:nvPr>
        </p:nvGraphicFramePr>
        <p:xfrm>
          <a:off x="270451" y="1700010"/>
          <a:ext cx="8603088" cy="5218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064"/>
                <a:gridCol w="506064"/>
                <a:gridCol w="506064"/>
                <a:gridCol w="506064"/>
                <a:gridCol w="506064"/>
                <a:gridCol w="506064"/>
                <a:gridCol w="506064"/>
                <a:gridCol w="506064"/>
                <a:gridCol w="506064"/>
                <a:gridCol w="506064"/>
                <a:gridCol w="506064"/>
                <a:gridCol w="506064"/>
                <a:gridCol w="506064"/>
                <a:gridCol w="506064"/>
                <a:gridCol w="506064"/>
                <a:gridCol w="506064"/>
                <a:gridCol w="506064"/>
              </a:tblGrid>
              <a:tr h="193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out/16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nov/16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dez/16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jan/17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fev/17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mar/17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abr/17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mai/17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jun/17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jul/17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ago/17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set/17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out/17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nov/17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dez/17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jan/18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err="1">
                          <a:effectLst/>
                        </a:rPr>
                        <a:t>fev</a:t>
                      </a:r>
                      <a:r>
                        <a:rPr lang="pt-BR" sz="1600" dirty="0">
                          <a:effectLst/>
                        </a:rPr>
                        <a:t>/18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828" marR="33828" marT="0" marB="0" anchor="b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83335" y="2240924"/>
            <a:ext cx="1532586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Montagem da Carteira Estratégica</a:t>
            </a:r>
            <a:endParaRPr lang="pt-BR" sz="1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88025" y="2726906"/>
            <a:ext cx="7066215" cy="276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Planejamento de Projetos e Processos</a:t>
            </a:r>
            <a:endParaRPr lang="pt-BR" sz="12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1788025" y="3000845"/>
            <a:ext cx="1083964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Negociação para o Contrato de Gestão</a:t>
            </a:r>
            <a:endParaRPr lang="pt-BR" sz="12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2627290" y="805379"/>
            <a:ext cx="837127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Contrato de Gestão Assinado</a:t>
            </a:r>
            <a:endParaRPr lang="pt-BR" sz="1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386366" y="4082599"/>
            <a:ext cx="846787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Execução das Iniciativas (Projetos e Processos)</a:t>
            </a:r>
            <a:endParaRPr lang="pt-BR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317128" y="4651674"/>
            <a:ext cx="5532539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Monitoramento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317128" y="5293216"/>
            <a:ext cx="653711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Avaliação</a:t>
            </a:r>
            <a:endParaRPr lang="pt-BR" b="1" dirty="0"/>
          </a:p>
        </p:txBody>
      </p:sp>
      <p:cxnSp>
        <p:nvCxnSpPr>
          <p:cNvPr id="13" name="Conector reto 12"/>
          <p:cNvCxnSpPr/>
          <p:nvPr/>
        </p:nvCxnSpPr>
        <p:spPr>
          <a:xfrm>
            <a:off x="772732" y="2202287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1272864" y="2161502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1772995" y="2197991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ta para baixo 16"/>
          <p:cNvSpPr/>
          <p:nvPr/>
        </p:nvSpPr>
        <p:spPr>
          <a:xfrm>
            <a:off x="2871988" y="1491802"/>
            <a:ext cx="399245" cy="19533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8" name="Conector reto 17"/>
          <p:cNvCxnSpPr/>
          <p:nvPr/>
        </p:nvCxnSpPr>
        <p:spPr>
          <a:xfrm>
            <a:off x="2273126" y="2195843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2788278" y="2221601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3290555" y="2195843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3767074" y="2195843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>
            <a:off x="4307989" y="2221601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>
            <a:off x="4810265" y="2208722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>
            <a:off x="5325421" y="2195843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/>
          <p:cNvCxnSpPr/>
          <p:nvPr/>
        </p:nvCxnSpPr>
        <p:spPr>
          <a:xfrm>
            <a:off x="5827700" y="2208722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6329970" y="2195845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6845125" y="2161502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60279" y="2161502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7836798" y="2208722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8351953" y="2170088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8854240" y="2170085"/>
            <a:ext cx="0" cy="4271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83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2933045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48824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6212" y="2082990"/>
            <a:ext cx="8791575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Compilado do que foi apresentado ao governador na Reunião de Gestão Executiva no dia 18 de novembro</a:t>
            </a:r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85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459491304"/>
              </p:ext>
            </p:extLst>
          </p:nvPr>
        </p:nvGraphicFramePr>
        <p:xfrm>
          <a:off x="866775" y="1554022"/>
          <a:ext cx="7524750" cy="4903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60464" y="230581"/>
            <a:ext cx="235413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 smtClean="0"/>
              <a:t>204</a:t>
            </a:r>
            <a:r>
              <a:rPr lang="pt-BR" sz="2400" dirty="0" smtClean="0"/>
              <a:t> </a:t>
            </a:r>
          </a:p>
          <a:p>
            <a:pPr algn="ctr"/>
            <a:r>
              <a:rPr lang="pt-BR" sz="2800" dirty="0" smtClean="0"/>
              <a:t>INICIATIVAS</a:t>
            </a:r>
            <a:endParaRPr lang="pt-BR" sz="2000" dirty="0" smtClean="0"/>
          </a:p>
          <a:p>
            <a:pPr algn="ctr"/>
            <a:r>
              <a:rPr lang="pt-BR" sz="1400" b="1" dirty="0" smtClean="0"/>
              <a:t>PACTUADAS NOS </a:t>
            </a:r>
          </a:p>
          <a:p>
            <a:pPr algn="ctr"/>
            <a:r>
              <a:rPr lang="pt-BR" sz="1600" b="1" dirty="0" smtClean="0"/>
              <a:t>CONTRATOS DE</a:t>
            </a:r>
          </a:p>
          <a:p>
            <a:pPr algn="ctr"/>
            <a:r>
              <a:rPr lang="pt-BR" sz="4000" b="1" dirty="0" smtClean="0"/>
              <a:t>GESTÃO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885522" y="2105026"/>
            <a:ext cx="16107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30,4%</a:t>
            </a:r>
          </a:p>
          <a:p>
            <a:pPr algn="ctr"/>
            <a:r>
              <a:rPr lang="pt-BR" sz="1000" b="1" dirty="0" smtClean="0"/>
              <a:t>DAS INICIATIVAS FORAM </a:t>
            </a:r>
          </a:p>
          <a:p>
            <a:pPr algn="ctr"/>
            <a:r>
              <a:rPr lang="pt-BR" sz="1400" b="1" dirty="0" smtClean="0"/>
              <a:t>FINALIZADAS</a:t>
            </a:r>
            <a:endParaRPr lang="pt-BR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50470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33649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EIXO </a:t>
            </a:r>
          </a:p>
          <a:p>
            <a:pPr algn="ctr"/>
            <a:r>
              <a:rPr lang="pt-BR" sz="6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GESTÃO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93839" y="2134753"/>
            <a:ext cx="2354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smtClean="0"/>
              <a:t>47</a:t>
            </a:r>
          </a:p>
          <a:p>
            <a:pPr algn="ctr"/>
            <a:r>
              <a:rPr lang="pt-BR" sz="2000" dirty="0" smtClean="0"/>
              <a:t>INICIATIVAS</a:t>
            </a:r>
            <a:endParaRPr lang="pt-BR" sz="1600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355726" y="3873690"/>
            <a:ext cx="26303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SAD </a:t>
            </a:r>
          </a:p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SEGOV </a:t>
            </a:r>
          </a:p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Casa Civil </a:t>
            </a:r>
          </a:p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SEFAZ</a:t>
            </a:r>
          </a:p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PGE</a:t>
            </a:r>
            <a:endParaRPr lang="pt-B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164105122"/>
              </p:ext>
            </p:extLst>
          </p:nvPr>
        </p:nvGraphicFramePr>
        <p:xfrm>
          <a:off x="2371725" y="2134753"/>
          <a:ext cx="6772275" cy="4285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7333197" y="2796472"/>
            <a:ext cx="161077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35,5%</a:t>
            </a:r>
          </a:p>
          <a:p>
            <a:pPr algn="ctr"/>
            <a:r>
              <a:rPr lang="pt-BR" sz="800" b="1" dirty="0" smtClean="0"/>
              <a:t>DAS INICIATIVAS FORAM </a:t>
            </a:r>
          </a:p>
          <a:p>
            <a:pPr algn="ctr"/>
            <a:r>
              <a:rPr lang="pt-BR" sz="1100" b="1" dirty="0" smtClean="0"/>
              <a:t>FINALIZADAS</a:t>
            </a:r>
            <a:endParaRPr lang="pt-BR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250887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33649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EIXO </a:t>
            </a:r>
          </a:p>
          <a:p>
            <a:pPr algn="ctr"/>
            <a:r>
              <a:rPr lang="pt-BR" sz="6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GESTÃO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76212" y="2082990"/>
            <a:ext cx="87915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Censo – Recadastramento dos Servidores - </a:t>
            </a: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99,04% dos 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59.096 recadastrados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EscolaGov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- XI Prêmio Sul-Mato-Grossense de Inovação Pública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Aperfeiçoamento do Portal da Transparência - Nota de Transparência do MPF passou de </a:t>
            </a:r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1,4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para </a:t>
            </a:r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9,1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PPP Saneamento Básico – Acordo firmado com o PNUD/ONU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Homologação de Crédito Fiscal para os produtores agropecuários- Tempo médio de análise e homologação de crédito passou de </a:t>
            </a:r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anos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para </a:t>
            </a:r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hora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Brasil 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Central: Ações em educação e </a:t>
            </a: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segurança; 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Criação do Mercado comum </a:t>
            </a:r>
          </a:p>
        </p:txBody>
      </p:sp>
    </p:spTree>
    <p:extLst>
      <p:ext uri="{BB962C8B-B14F-4D97-AF65-F5344CB8AC3E}">
        <p14:creationId xmlns:p14="http://schemas.microsoft.com/office/powerpoint/2010/main" val="314857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33649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EIXO </a:t>
            </a:r>
          </a:p>
          <a:p>
            <a:pPr algn="ctr"/>
            <a:r>
              <a:rPr lang="pt-BR" sz="6000" b="1" dirty="0" smtClean="0">
                <a:solidFill>
                  <a:schemeClr val="accent2"/>
                </a:solidFill>
              </a:rPr>
              <a:t>INFRAESTRUTURA</a:t>
            </a:r>
            <a:endParaRPr lang="pt-BR" sz="6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93839" y="2239528"/>
            <a:ext cx="2354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/>
              <a:t>1</a:t>
            </a:r>
            <a:r>
              <a:rPr lang="pt-BR" sz="6000" b="1" dirty="0" smtClean="0"/>
              <a:t>6</a:t>
            </a:r>
          </a:p>
          <a:p>
            <a:pPr algn="ctr"/>
            <a:r>
              <a:rPr lang="pt-BR" sz="2000" dirty="0" smtClean="0"/>
              <a:t>INICIATIVAS</a:t>
            </a:r>
            <a:endParaRPr lang="pt-BR" sz="1600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355726" y="3978465"/>
            <a:ext cx="26303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SEINFRA</a:t>
            </a:r>
          </a:p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Casa Civil - Fertel</a:t>
            </a:r>
            <a:endParaRPr lang="pt-B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760001808"/>
              </p:ext>
            </p:extLst>
          </p:nvPr>
        </p:nvGraphicFramePr>
        <p:xfrm>
          <a:off x="2371725" y="2134753"/>
          <a:ext cx="6772275" cy="4285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7333197" y="2796472"/>
            <a:ext cx="161077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43,7%</a:t>
            </a:r>
          </a:p>
          <a:p>
            <a:pPr algn="ctr"/>
            <a:r>
              <a:rPr lang="pt-BR" sz="800" b="1" dirty="0" smtClean="0"/>
              <a:t>DAS INICIATIVAS FORAM </a:t>
            </a:r>
          </a:p>
          <a:p>
            <a:pPr algn="ctr"/>
            <a:r>
              <a:rPr lang="pt-BR" sz="1100" b="1" dirty="0" smtClean="0"/>
              <a:t>FINALIZADAS</a:t>
            </a:r>
            <a:endParaRPr lang="pt-BR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33548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6212" y="1842356"/>
            <a:ext cx="89677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Operação do ramal de gás natural Eldorado em Três Lagoas/MS – 40,3 km de rede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Operação do ramal de gás natural ADM, em Campo Grande – 2,3 km de rede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Rede de gás natural: 10,13 km de rede instalados (meta 10,37 km - 98%);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Clientes gás natural: 729 clientes ligados (meta 845 - 86%).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 pontes concluídas; 42 pontes com Ordem Inicial de Serviço; 13 com projeto licitado; 6 projetos em fase de licitação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113,76 km de rodovias com Ordem Inicial de Serviço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Saneamento básico – Índice de atendimento de água: 99%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Saneamento básico – esgoto: 49,41 km de rede coletora; Índice de atendimento de esgoto: 35,21%</a:t>
            </a:r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33649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EIXO </a:t>
            </a:r>
          </a:p>
          <a:p>
            <a:pPr algn="ctr"/>
            <a:r>
              <a:rPr lang="pt-BR" sz="6000" b="1" dirty="0" smtClean="0">
                <a:solidFill>
                  <a:schemeClr val="accent2"/>
                </a:solidFill>
              </a:rPr>
              <a:t>INFRAESTRUTURA</a:t>
            </a:r>
            <a:endParaRPr lang="pt-BR" sz="6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44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33649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EIXO </a:t>
            </a:r>
          </a:p>
          <a:p>
            <a:pPr algn="ctr"/>
            <a:r>
              <a:rPr lang="pt-BR" sz="6000" b="1" dirty="0" smtClean="0">
                <a:solidFill>
                  <a:srgbClr val="00B050"/>
                </a:solidFill>
              </a:rPr>
              <a:t>ECONÔMICO-AMBIENTAL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93839" y="2239528"/>
            <a:ext cx="2354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smtClean="0"/>
              <a:t>46</a:t>
            </a:r>
          </a:p>
          <a:p>
            <a:pPr algn="ctr"/>
            <a:r>
              <a:rPr lang="pt-BR" sz="2000" dirty="0" smtClean="0"/>
              <a:t>INICIATIVAS</a:t>
            </a:r>
            <a:endParaRPr lang="pt-BR" sz="1600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355726" y="3978465"/>
            <a:ext cx="26303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SEDHAST - </a:t>
            </a:r>
            <a:r>
              <a:rPr lang="pt-BR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Funtrab</a:t>
            </a:r>
            <a:endParaRPr lang="pt-BR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SEMADE</a:t>
            </a:r>
          </a:p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SEPAF</a:t>
            </a:r>
          </a:p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SECTEI</a:t>
            </a: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767932138"/>
              </p:ext>
            </p:extLst>
          </p:nvPr>
        </p:nvGraphicFramePr>
        <p:xfrm>
          <a:off x="2371725" y="2134753"/>
          <a:ext cx="6772275" cy="4285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7333197" y="2796472"/>
            <a:ext cx="161077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10,4%</a:t>
            </a:r>
          </a:p>
          <a:p>
            <a:pPr algn="ctr"/>
            <a:r>
              <a:rPr lang="pt-BR" sz="800" b="1" dirty="0" smtClean="0"/>
              <a:t>DAS INICIATIVAS FORAM </a:t>
            </a:r>
          </a:p>
          <a:p>
            <a:pPr algn="ctr"/>
            <a:r>
              <a:rPr lang="pt-BR" sz="1100" b="1" dirty="0" smtClean="0"/>
              <a:t>FINALIZADAS</a:t>
            </a:r>
            <a:endParaRPr lang="pt-BR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226579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6212" y="2082990"/>
            <a:ext cx="879157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Centro de Comercialização de Economia Solidária aberto no Shopping Bosque dos Ipês, em Campo Grande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Semana Nacional de Ciência e Tecnologia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Rota do Desenvolvimento realizada em 05 municípios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24 municípios aderidos à REDESIM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Beef</a:t>
            </a: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Week </a:t>
            </a:r>
            <a:r>
              <a:rPr lang="pt-BR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Intercorte</a:t>
            </a:r>
            <a:endParaRPr lang="pt-B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Identificação DE 73.000 bovinos em Corumbá e Caracol; identificação de 42.932 bovinos em Porto Murtinho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Alteração do Regulamentação do Novilho Precoce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0" y="33649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EIXO </a:t>
            </a:r>
          </a:p>
          <a:p>
            <a:pPr algn="ctr"/>
            <a:r>
              <a:rPr lang="pt-BR" sz="6000" b="1" dirty="0" smtClean="0">
                <a:solidFill>
                  <a:srgbClr val="00B050"/>
                </a:solidFill>
              </a:rPr>
              <a:t>ECONÔMICO-AMBIENTAL</a:t>
            </a:r>
          </a:p>
        </p:txBody>
      </p:sp>
    </p:spTree>
    <p:extLst>
      <p:ext uri="{BB962C8B-B14F-4D97-AF65-F5344CB8AC3E}">
        <p14:creationId xmlns:p14="http://schemas.microsoft.com/office/powerpoint/2010/main" val="230479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968</Words>
  <Application>Microsoft Office PowerPoint</Application>
  <PresentationFormat>Apresentação na tela (4:3)</PresentationFormat>
  <Paragraphs>199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Tema do Office</vt:lpstr>
      <vt:lpstr>Contratos de Gestão 2016 Resultados parciais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Reunião de Gestão Executiva</dc:title>
  <dc:creator>Breno Resende Coelho</dc:creator>
  <cp:lastModifiedBy>SPGE</cp:lastModifiedBy>
  <cp:revision>14</cp:revision>
  <dcterms:created xsi:type="dcterms:W3CDTF">2016-11-24T19:33:54Z</dcterms:created>
  <dcterms:modified xsi:type="dcterms:W3CDTF">2016-12-15T13:56:42Z</dcterms:modified>
</cp:coreProperties>
</file>