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41"/>
  </p:notesMasterIdLst>
  <p:handoutMasterIdLst>
    <p:handoutMasterId r:id="rId42"/>
  </p:handoutMasterIdLst>
  <p:sldIdLst>
    <p:sldId id="362" r:id="rId2"/>
    <p:sldId id="363" r:id="rId3"/>
    <p:sldId id="353" r:id="rId4"/>
    <p:sldId id="318" r:id="rId5"/>
    <p:sldId id="319" r:id="rId6"/>
    <p:sldId id="328" r:id="rId7"/>
    <p:sldId id="329" r:id="rId8"/>
    <p:sldId id="342" r:id="rId9"/>
    <p:sldId id="343" r:id="rId10"/>
    <p:sldId id="437" r:id="rId11"/>
    <p:sldId id="331" r:id="rId12"/>
    <p:sldId id="330" r:id="rId13"/>
    <p:sldId id="333" r:id="rId14"/>
    <p:sldId id="334" r:id="rId15"/>
    <p:sldId id="341" r:id="rId16"/>
    <p:sldId id="335" r:id="rId17"/>
    <p:sldId id="336" r:id="rId18"/>
    <p:sldId id="345" r:id="rId19"/>
    <p:sldId id="348" r:id="rId20"/>
    <p:sldId id="357" r:id="rId21"/>
    <p:sldId id="350" r:id="rId22"/>
    <p:sldId id="351" r:id="rId23"/>
    <p:sldId id="352" r:id="rId24"/>
    <p:sldId id="359" r:id="rId25"/>
    <p:sldId id="398" r:id="rId26"/>
    <p:sldId id="361" r:id="rId27"/>
    <p:sldId id="358" r:id="rId28"/>
    <p:sldId id="396" r:id="rId29"/>
    <p:sldId id="397" r:id="rId30"/>
    <p:sldId id="386" r:id="rId31"/>
    <p:sldId id="387" r:id="rId32"/>
    <p:sldId id="388" r:id="rId33"/>
    <p:sldId id="389" r:id="rId34"/>
    <p:sldId id="431" r:id="rId35"/>
    <p:sldId id="394" r:id="rId36"/>
    <p:sldId id="438" r:id="rId37"/>
    <p:sldId id="439" r:id="rId38"/>
    <p:sldId id="440" r:id="rId39"/>
    <p:sldId id="26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41">
          <p15:clr>
            <a:srgbClr val="A4A3A4"/>
          </p15:clr>
        </p15:guide>
        <p15:guide id="2" pos="2000">
          <p15:clr>
            <a:srgbClr val="A4A3A4"/>
          </p15:clr>
        </p15:guide>
        <p15:guide id="3" orient="horz" pos="803">
          <p15:clr>
            <a:srgbClr val="A4A3A4"/>
          </p15:clr>
        </p15:guide>
        <p15:guide id="4" orient="horz" pos="1977">
          <p15:clr>
            <a:srgbClr val="A4A3A4"/>
          </p15:clr>
        </p15:guide>
        <p15:guide id="5" orient="horz" pos="5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00"/>
    <a:srgbClr val="C09200"/>
    <a:srgbClr val="FFC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11" autoAdjust="0"/>
  </p:normalViewPr>
  <p:slideViewPr>
    <p:cSldViewPr snapToGrid="0" snapToObjects="1">
      <p:cViewPr varScale="1">
        <p:scale>
          <a:sx n="64" d="100"/>
          <a:sy n="64" d="100"/>
        </p:scale>
        <p:origin x="228" y="72"/>
      </p:cViewPr>
      <p:guideLst>
        <p:guide orient="horz" pos="1741"/>
        <p:guide pos="2000"/>
        <p:guide orient="horz" pos="803"/>
        <p:guide orient="horz" pos="1977"/>
        <p:guide orient="horz" pos="558"/>
      </p:guideLst>
    </p:cSldViewPr>
  </p:slideViewPr>
  <p:outlineViewPr>
    <p:cViewPr>
      <p:scale>
        <a:sx n="33" d="100"/>
        <a:sy n="33" d="100"/>
      </p:scale>
      <p:origin x="0" y="-303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-370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402021-61F4-443B-9283-358FD4A966D9}" type="doc">
      <dgm:prSet loTypeId="urn:microsoft.com/office/officeart/2005/8/layout/venn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778B4DDA-D638-402A-9313-C4D9B8AF7195}">
      <dgm:prSet phldrT="[Texto]"/>
      <dgm:spPr>
        <a:solidFill>
          <a:srgbClr val="008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b="1" dirty="0">
              <a:solidFill>
                <a:schemeClr val="bg1"/>
              </a:solidFill>
            </a:rPr>
            <a:t>Gestão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b="1" dirty="0">
              <a:solidFill>
                <a:schemeClr val="bg1"/>
              </a:solidFill>
            </a:rPr>
            <a:t>de </a:t>
          </a:r>
          <a:r>
            <a:rPr lang="en-US" b="1" dirty="0" err="1">
              <a:solidFill>
                <a:schemeClr val="bg1"/>
              </a:solidFill>
            </a:rPr>
            <a:t>Pessoas</a:t>
          </a:r>
          <a:endParaRPr lang="pt-BR" b="1" dirty="0">
            <a:solidFill>
              <a:schemeClr val="bg1"/>
            </a:solidFill>
          </a:endParaRPr>
        </a:p>
      </dgm:t>
    </dgm:pt>
    <dgm:pt modelId="{B738E34A-50D8-48CE-A3B7-A90B8AAD39A9}" type="parTrans" cxnId="{37072E31-CD7D-4596-844C-F539C0D6A340}">
      <dgm:prSet/>
      <dgm:spPr/>
      <dgm:t>
        <a:bodyPr/>
        <a:lstStyle/>
        <a:p>
          <a:pPr algn="ctr"/>
          <a:endParaRPr lang="pt-BR"/>
        </a:p>
      </dgm:t>
    </dgm:pt>
    <dgm:pt modelId="{DBDB8B3E-9BBB-4B97-9DA1-16FFF311E04E}" type="sibTrans" cxnId="{37072E31-CD7D-4596-844C-F539C0D6A340}">
      <dgm:prSet/>
      <dgm:spPr/>
      <dgm:t>
        <a:bodyPr/>
        <a:lstStyle/>
        <a:p>
          <a:pPr algn="ctr"/>
          <a:endParaRPr lang="pt-BR"/>
        </a:p>
      </dgm:t>
    </dgm:pt>
    <dgm:pt modelId="{D8F33987-4DF3-48C3-BC18-715809F705F9}">
      <dgm:prSet phldrT="[Texto]"/>
      <dgm:spPr>
        <a:solidFill>
          <a:schemeClr val="accent1">
            <a:lumMod val="20000"/>
            <a:lumOff val="80000"/>
          </a:schemeClr>
        </a:solidFill>
        <a:effectLst>
          <a:outerShdw blurRad="50800" dist="50800" dir="5400000" algn="ctr" rotWithShape="0">
            <a:schemeClr val="bg1">
              <a:lumMod val="75000"/>
            </a:schemeClr>
          </a:outerShdw>
        </a:effectLst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b="1" dirty="0">
              <a:solidFill>
                <a:schemeClr val="tx1"/>
              </a:solidFill>
            </a:rPr>
            <a:t>Gestão </a:t>
          </a:r>
          <a:r>
            <a:rPr lang="en-US" b="1" dirty="0" err="1">
              <a:solidFill>
                <a:schemeClr val="tx1"/>
              </a:solidFill>
            </a:rPr>
            <a:t>Estratégica</a:t>
          </a:r>
          <a:endParaRPr lang="pt-BR" b="1" dirty="0">
            <a:solidFill>
              <a:schemeClr val="tx1"/>
            </a:solidFill>
          </a:endParaRPr>
        </a:p>
      </dgm:t>
    </dgm:pt>
    <dgm:pt modelId="{C1C0F18D-D9A2-4DCD-952B-1E464BB5CDFE}" type="parTrans" cxnId="{461537BB-A025-4DF6-8F61-A3E91AD6AD37}">
      <dgm:prSet/>
      <dgm:spPr/>
      <dgm:t>
        <a:bodyPr/>
        <a:lstStyle/>
        <a:p>
          <a:pPr algn="ctr"/>
          <a:endParaRPr lang="pt-BR"/>
        </a:p>
      </dgm:t>
    </dgm:pt>
    <dgm:pt modelId="{B4126790-2A82-45C9-BE1E-CB962B1D4646}" type="sibTrans" cxnId="{461537BB-A025-4DF6-8F61-A3E91AD6AD37}">
      <dgm:prSet/>
      <dgm:spPr/>
      <dgm:t>
        <a:bodyPr/>
        <a:lstStyle/>
        <a:p>
          <a:pPr algn="ctr"/>
          <a:endParaRPr lang="pt-BR"/>
        </a:p>
      </dgm:t>
    </dgm:pt>
    <dgm:pt modelId="{0ECE1136-111E-4591-AC8F-68FE72A8A72A}" type="pres">
      <dgm:prSet presAssocID="{04402021-61F4-443B-9283-358FD4A966D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7C8D4B-3D08-4C35-B6AC-736521D8D12E}" type="pres">
      <dgm:prSet presAssocID="{778B4DDA-D638-402A-9313-C4D9B8AF7195}" presName="circ1" presStyleLbl="vennNode1" presStyleIdx="0" presStyleCnt="2" custScaleX="197956" custLinFactNeighborX="-36202"/>
      <dgm:spPr/>
      <dgm:t>
        <a:bodyPr/>
        <a:lstStyle/>
        <a:p>
          <a:endParaRPr lang="pt-BR"/>
        </a:p>
      </dgm:t>
    </dgm:pt>
    <dgm:pt modelId="{D5CEE537-F3DA-4B40-8F8C-BFD7CF6E0E0B}" type="pres">
      <dgm:prSet presAssocID="{778B4DDA-D638-402A-9313-C4D9B8AF719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187713-D062-4CEA-885E-C95CDF71A905}" type="pres">
      <dgm:prSet presAssocID="{D8F33987-4DF3-48C3-BC18-715809F705F9}" presName="circ2" presStyleLbl="vennNode1" presStyleIdx="1" presStyleCnt="2" custScaleX="223442" custLinFactNeighborX="37689"/>
      <dgm:spPr/>
      <dgm:t>
        <a:bodyPr/>
        <a:lstStyle/>
        <a:p>
          <a:endParaRPr lang="pt-BR"/>
        </a:p>
      </dgm:t>
    </dgm:pt>
    <dgm:pt modelId="{93B8C99C-F09B-4BDF-894C-921DF5AA18F0}" type="pres">
      <dgm:prSet presAssocID="{D8F33987-4DF3-48C3-BC18-715809F705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CDDEDF8-253C-DD49-A394-2BB9493946A1}" type="presOf" srcId="{778B4DDA-D638-402A-9313-C4D9B8AF7195}" destId="{B37C8D4B-3D08-4C35-B6AC-736521D8D12E}" srcOrd="0" destOrd="0" presId="urn:microsoft.com/office/officeart/2005/8/layout/venn1"/>
    <dgm:cxn modelId="{37072E31-CD7D-4596-844C-F539C0D6A340}" srcId="{04402021-61F4-443B-9283-358FD4A966D9}" destId="{778B4DDA-D638-402A-9313-C4D9B8AF7195}" srcOrd="0" destOrd="0" parTransId="{B738E34A-50D8-48CE-A3B7-A90B8AAD39A9}" sibTransId="{DBDB8B3E-9BBB-4B97-9DA1-16FFF311E04E}"/>
    <dgm:cxn modelId="{461537BB-A025-4DF6-8F61-A3E91AD6AD37}" srcId="{04402021-61F4-443B-9283-358FD4A966D9}" destId="{D8F33987-4DF3-48C3-BC18-715809F705F9}" srcOrd="1" destOrd="0" parTransId="{C1C0F18D-D9A2-4DCD-952B-1E464BB5CDFE}" sibTransId="{B4126790-2A82-45C9-BE1E-CB962B1D4646}"/>
    <dgm:cxn modelId="{1AE04999-1762-B34F-8461-1310887360AE}" type="presOf" srcId="{D8F33987-4DF3-48C3-BC18-715809F705F9}" destId="{93B8C99C-F09B-4BDF-894C-921DF5AA18F0}" srcOrd="1" destOrd="0" presId="urn:microsoft.com/office/officeart/2005/8/layout/venn1"/>
    <dgm:cxn modelId="{D7C52C87-AE74-AB41-82A6-A943AACA4564}" type="presOf" srcId="{778B4DDA-D638-402A-9313-C4D9B8AF7195}" destId="{D5CEE537-F3DA-4B40-8F8C-BFD7CF6E0E0B}" srcOrd="1" destOrd="0" presId="urn:microsoft.com/office/officeart/2005/8/layout/venn1"/>
    <dgm:cxn modelId="{921ED3E4-DAD5-314B-9D4A-4AFF5844411F}" type="presOf" srcId="{04402021-61F4-443B-9283-358FD4A966D9}" destId="{0ECE1136-111E-4591-AC8F-68FE72A8A72A}" srcOrd="0" destOrd="0" presId="urn:microsoft.com/office/officeart/2005/8/layout/venn1"/>
    <dgm:cxn modelId="{9F0B50DA-BF42-194E-BA97-1DB229C86468}" type="presOf" srcId="{D8F33987-4DF3-48C3-BC18-715809F705F9}" destId="{D2187713-D062-4CEA-885E-C95CDF71A905}" srcOrd="0" destOrd="0" presId="urn:microsoft.com/office/officeart/2005/8/layout/venn1"/>
    <dgm:cxn modelId="{108FE24B-9DA5-4B48-9D34-6D365E775087}" type="presParOf" srcId="{0ECE1136-111E-4591-AC8F-68FE72A8A72A}" destId="{B37C8D4B-3D08-4C35-B6AC-736521D8D12E}" srcOrd="0" destOrd="0" presId="urn:microsoft.com/office/officeart/2005/8/layout/venn1"/>
    <dgm:cxn modelId="{6C5F187E-66C7-AD4B-ABF5-36828A013FAB}" type="presParOf" srcId="{0ECE1136-111E-4591-AC8F-68FE72A8A72A}" destId="{D5CEE537-F3DA-4B40-8F8C-BFD7CF6E0E0B}" srcOrd="1" destOrd="0" presId="urn:microsoft.com/office/officeart/2005/8/layout/venn1"/>
    <dgm:cxn modelId="{27BB0BB5-43B0-B44A-B410-B9EC107AED2A}" type="presParOf" srcId="{0ECE1136-111E-4591-AC8F-68FE72A8A72A}" destId="{D2187713-D062-4CEA-885E-C95CDF71A905}" srcOrd="2" destOrd="0" presId="urn:microsoft.com/office/officeart/2005/8/layout/venn1"/>
    <dgm:cxn modelId="{C2DE1D34-D555-F64E-B5BE-444EC6613864}" type="presParOf" srcId="{0ECE1136-111E-4591-AC8F-68FE72A8A72A}" destId="{93B8C99C-F09B-4BDF-894C-921DF5AA18F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C8D4B-3D08-4C35-B6AC-736521D8D12E}">
      <dsp:nvSpPr>
        <dsp:cNvPr id="0" name=""/>
        <dsp:cNvSpPr/>
      </dsp:nvSpPr>
      <dsp:spPr>
        <a:xfrm>
          <a:off x="186963" y="4351"/>
          <a:ext cx="3149971" cy="1591248"/>
        </a:xfrm>
        <a:prstGeom prst="ellipse">
          <a:avLst/>
        </a:prstGeom>
        <a:solidFill>
          <a:srgbClr val="008000"/>
        </a:solidFill>
        <a:ln>
          <a:solidFill>
            <a:schemeClr val="accent2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000" b="1" kern="1200" dirty="0">
              <a:solidFill>
                <a:schemeClr val="bg1"/>
              </a:solidFill>
            </a:rPr>
            <a:t>Gestão </a:t>
          </a:r>
        </a:p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3000" b="1" kern="1200" dirty="0">
              <a:solidFill>
                <a:schemeClr val="bg1"/>
              </a:solidFill>
            </a:rPr>
            <a:t>de </a:t>
          </a:r>
          <a:r>
            <a:rPr lang="en-US" sz="3000" b="1" kern="1200" dirty="0" err="1">
              <a:solidFill>
                <a:schemeClr val="bg1"/>
              </a:solidFill>
            </a:rPr>
            <a:t>Pessoas</a:t>
          </a:r>
          <a:endParaRPr lang="pt-BR" sz="3000" b="1" kern="1200" dirty="0">
            <a:solidFill>
              <a:schemeClr val="bg1"/>
            </a:solidFill>
          </a:endParaRPr>
        </a:p>
      </dsp:txBody>
      <dsp:txXfrm>
        <a:off x="626824" y="191994"/>
        <a:ext cx="1816199" cy="1215963"/>
      </dsp:txXfrm>
    </dsp:sp>
    <dsp:sp modelId="{D2187713-D062-4CEA-885E-C95CDF71A905}">
      <dsp:nvSpPr>
        <dsp:cNvPr id="0" name=""/>
        <dsp:cNvSpPr/>
      </dsp:nvSpPr>
      <dsp:spPr>
        <a:xfrm>
          <a:off x="2306826" y="4351"/>
          <a:ext cx="3555516" cy="159124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50800" dir="5400000" algn="ctr" rotWithShape="0">
            <a:schemeClr val="bg1">
              <a:lumMod val="7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900" b="1" kern="1200" dirty="0">
              <a:solidFill>
                <a:schemeClr val="tx1"/>
              </a:solidFill>
            </a:rPr>
            <a:t>Gestão </a:t>
          </a:r>
          <a:r>
            <a:rPr lang="en-US" sz="2900" b="1" kern="1200" dirty="0" err="1">
              <a:solidFill>
                <a:schemeClr val="tx1"/>
              </a:solidFill>
            </a:rPr>
            <a:t>Estratégica</a:t>
          </a:r>
          <a:endParaRPr lang="pt-BR" sz="2900" b="1" kern="1200" dirty="0">
            <a:solidFill>
              <a:schemeClr val="tx1"/>
            </a:solidFill>
          </a:endParaRPr>
        </a:p>
      </dsp:txBody>
      <dsp:txXfrm>
        <a:off x="3315824" y="191994"/>
        <a:ext cx="2050027" cy="121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E21E0-B2B4-CF49-9527-D8FB020A4DBD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3B959-F28F-B440-A813-8F09786B43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5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DCCE-14CD-2143-A099-36D59AAC9D88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7BF3E-6CE6-704E-9305-3C214DD07A4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4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dirty="0">
                <a:latin typeface="Calibri" charset="0"/>
              </a:rPr>
              <a:t>O Modelo de Gestão do Desempenho em Minas Gerais contempla de um lado as Competências (gerenciais, essenciais e técnicas) e do outro aonde queremos chegar (metas institucionais e das equipes definidas no AR). A avaliação de desempenho e as gratificações se dão neste cenário.</a:t>
            </a:r>
          </a:p>
        </p:txBody>
      </p:sp>
      <p:sp>
        <p:nvSpPr>
          <p:cNvPr id="6451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8BA379-D15C-F748-9B93-2D0391656134}" type="slidenum">
              <a:rPr lang="pt-BR" sz="1200">
                <a:solidFill>
                  <a:srgbClr val="000000"/>
                </a:solidFill>
                <a:latin typeface="Calibri" charset="0"/>
              </a:rPr>
              <a:pPr eaLnBrk="1" hangingPunct="1"/>
              <a:t>3</a:t>
            </a:fld>
            <a:endParaRPr lang="pt-BR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20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</a:t>
            </a:r>
            <a:r>
              <a:rPr lang="en-US" sz="1200" dirty="0" err="1"/>
              <a:t>frequente</a:t>
            </a:r>
            <a:r>
              <a:rPr lang="en-US" sz="1200" dirty="0"/>
              <a:t> </a:t>
            </a:r>
            <a:r>
              <a:rPr lang="en-US" sz="1200" dirty="0" err="1"/>
              <a:t>utilização</a:t>
            </a:r>
            <a:r>
              <a:rPr lang="en-US" sz="1200" dirty="0"/>
              <a:t> do </a:t>
            </a:r>
            <a:r>
              <a:rPr lang="en-US" sz="1200" dirty="0" err="1"/>
              <a:t>termo</a:t>
            </a:r>
            <a:r>
              <a:rPr lang="en-US" sz="1200" dirty="0"/>
              <a:t> </a:t>
            </a:r>
            <a:r>
              <a:rPr lang="en-US" sz="1200" dirty="0" err="1"/>
              <a:t>competência</a:t>
            </a:r>
            <a:r>
              <a:rPr lang="en-US" sz="1200" dirty="0"/>
              <a:t> no campo da </a:t>
            </a:r>
            <a:r>
              <a:rPr lang="en-US" sz="1200" dirty="0" err="1"/>
              <a:t>gestão</a:t>
            </a:r>
            <a:r>
              <a:rPr lang="en-US" sz="1200" dirty="0"/>
              <a:t> </a:t>
            </a:r>
            <a:r>
              <a:rPr lang="en-US" sz="1200" dirty="0" err="1"/>
              <a:t>organizacional</a:t>
            </a:r>
            <a:r>
              <a:rPr lang="en-US" sz="1200" dirty="0"/>
              <a:t> fez com </a:t>
            </a:r>
            <a:r>
              <a:rPr lang="en-US" sz="1200" dirty="0" err="1"/>
              <a:t>que</a:t>
            </a:r>
            <a:r>
              <a:rPr lang="en-US" sz="1200" dirty="0"/>
              <a:t> </a:t>
            </a:r>
            <a:r>
              <a:rPr lang="en-US" sz="1200" dirty="0" err="1"/>
              <a:t>este</a:t>
            </a:r>
            <a:r>
              <a:rPr lang="en-US" sz="1200" dirty="0"/>
              <a:t> </a:t>
            </a:r>
            <a:r>
              <a:rPr lang="en-US" sz="1200" dirty="0" err="1"/>
              <a:t>adquirisse</a:t>
            </a:r>
            <a:r>
              <a:rPr lang="en-US" sz="1200" dirty="0"/>
              <a:t> </a:t>
            </a:r>
            <a:r>
              <a:rPr lang="en-US" sz="1200" dirty="0" err="1"/>
              <a:t>varias</a:t>
            </a:r>
            <a:r>
              <a:rPr lang="en-US" sz="1200" dirty="0"/>
              <a:t> </a:t>
            </a:r>
            <a:r>
              <a:rPr lang="en-US" sz="1200" dirty="0" err="1"/>
              <a:t>conotações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b="1" dirty="0" err="1"/>
              <a:t>Corrente</a:t>
            </a:r>
            <a:r>
              <a:rPr lang="en-US" sz="1400" b="1" dirty="0"/>
              <a:t> </a:t>
            </a:r>
            <a:r>
              <a:rPr lang="en-US" sz="1400" b="1" dirty="0" err="1"/>
              <a:t>americana</a:t>
            </a:r>
            <a:r>
              <a:rPr lang="en-US" sz="1400" dirty="0"/>
              <a:t>: </a:t>
            </a:r>
            <a:r>
              <a:rPr lang="en-US" sz="1400" dirty="0" err="1"/>
              <a:t>estoque</a:t>
            </a:r>
            <a:r>
              <a:rPr lang="en-US" sz="1400" dirty="0"/>
              <a:t> de </a:t>
            </a:r>
            <a:r>
              <a:rPr lang="en-US" sz="1400" dirty="0" err="1"/>
              <a:t>qualificações</a:t>
            </a:r>
            <a:r>
              <a:rPr lang="en-US" sz="1400" dirty="0"/>
              <a:t> (</a:t>
            </a:r>
            <a:r>
              <a:rPr lang="en-US" sz="1400" dirty="0" err="1"/>
              <a:t>conhecimentos</a:t>
            </a:r>
            <a:r>
              <a:rPr lang="en-US" sz="1400" dirty="0"/>
              <a:t>, </a:t>
            </a:r>
            <a:r>
              <a:rPr lang="en-US" sz="1400" dirty="0" err="1"/>
              <a:t>habilidade</a:t>
            </a:r>
            <a:r>
              <a:rPr lang="en-US" sz="1400" dirty="0"/>
              <a:t> e </a:t>
            </a:r>
            <a:r>
              <a:rPr lang="en-US" sz="1400" dirty="0" err="1"/>
              <a:t>atitudes</a:t>
            </a:r>
            <a:r>
              <a:rPr lang="en-US" sz="1400" dirty="0"/>
              <a:t>) </a:t>
            </a:r>
            <a:r>
              <a:rPr lang="en-US" sz="1400" dirty="0" err="1"/>
              <a:t>que</a:t>
            </a:r>
            <a:r>
              <a:rPr lang="en-US" sz="1400" dirty="0"/>
              <a:t> </a:t>
            </a:r>
            <a:r>
              <a:rPr lang="en-US" sz="1400" dirty="0" err="1"/>
              <a:t>credencia</a:t>
            </a:r>
            <a:r>
              <a:rPr lang="en-US" sz="1400" dirty="0"/>
              <a:t> a </a:t>
            </a:r>
            <a:r>
              <a:rPr lang="en-US" sz="1400" dirty="0" err="1"/>
              <a:t>pessoa</a:t>
            </a:r>
            <a:r>
              <a:rPr lang="en-US" sz="1400" dirty="0"/>
              <a:t> a </a:t>
            </a:r>
            <a:r>
              <a:rPr lang="en-US" sz="1400" dirty="0" err="1"/>
              <a:t>exercer</a:t>
            </a:r>
            <a:r>
              <a:rPr lang="en-US" sz="1400" dirty="0"/>
              <a:t> </a:t>
            </a:r>
            <a:r>
              <a:rPr lang="en-US" sz="1400" dirty="0" err="1"/>
              <a:t>determinado</a:t>
            </a:r>
            <a:r>
              <a:rPr lang="en-US" sz="1400" dirty="0"/>
              <a:t> </a:t>
            </a:r>
            <a:r>
              <a:rPr lang="en-US" sz="1400" dirty="0" err="1"/>
              <a:t>trabalho</a:t>
            </a:r>
            <a:r>
              <a:rPr lang="en-US" sz="1400" dirty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/>
              <a:t>Corrente</a:t>
            </a:r>
            <a:r>
              <a:rPr lang="en-US" sz="1400" b="1" dirty="0"/>
              <a:t> </a:t>
            </a:r>
            <a:r>
              <a:rPr lang="en-US" sz="1400" b="1" dirty="0" err="1"/>
              <a:t>francesa</a:t>
            </a:r>
            <a:r>
              <a:rPr lang="en-US" sz="1400" b="1" dirty="0"/>
              <a:t>: </a:t>
            </a:r>
            <a:r>
              <a:rPr lang="en-US" sz="1400" dirty="0" err="1"/>
              <a:t>associa</a:t>
            </a:r>
            <a:r>
              <a:rPr lang="en-US" sz="1400" dirty="0"/>
              <a:t> </a:t>
            </a:r>
            <a:r>
              <a:rPr lang="en-US" sz="1400" dirty="0" err="1"/>
              <a:t>não</a:t>
            </a:r>
            <a:r>
              <a:rPr lang="en-US" sz="1400" dirty="0"/>
              <a:t> a </a:t>
            </a:r>
            <a:r>
              <a:rPr lang="en-US" sz="1400" dirty="0" err="1"/>
              <a:t>conjunto</a:t>
            </a:r>
            <a:r>
              <a:rPr lang="en-US" sz="1400" dirty="0"/>
              <a:t> de </a:t>
            </a:r>
            <a:r>
              <a:rPr lang="en-US" sz="1400" dirty="0" err="1"/>
              <a:t>qualificações</a:t>
            </a:r>
            <a:r>
              <a:rPr lang="en-US" sz="1400" dirty="0"/>
              <a:t> do </a:t>
            </a:r>
            <a:r>
              <a:rPr lang="en-US" sz="1400" dirty="0" err="1"/>
              <a:t>indivíduo</a:t>
            </a:r>
            <a:r>
              <a:rPr lang="en-US" sz="1400" dirty="0"/>
              <a:t>, mas </a:t>
            </a:r>
            <a:r>
              <a:rPr lang="en-US" sz="1400" dirty="0" err="1"/>
              <a:t>sim</a:t>
            </a:r>
            <a:r>
              <a:rPr lang="en-US" sz="1400" dirty="0"/>
              <a:t> </a:t>
            </a:r>
            <a:r>
              <a:rPr lang="en-US" sz="1400" dirty="0" err="1"/>
              <a:t>às</a:t>
            </a:r>
            <a:r>
              <a:rPr lang="en-US" sz="1400" dirty="0"/>
              <a:t> </a:t>
            </a:r>
            <a:r>
              <a:rPr lang="en-US" sz="1400" dirty="0" err="1"/>
              <a:t>realizações</a:t>
            </a:r>
            <a:r>
              <a:rPr lang="en-US" sz="1400" dirty="0"/>
              <a:t> da </a:t>
            </a:r>
            <a:r>
              <a:rPr lang="en-US" sz="1400" dirty="0" err="1"/>
              <a:t>pessoa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determinado</a:t>
            </a:r>
            <a:r>
              <a:rPr lang="en-US" sz="1400" dirty="0"/>
              <a:t> </a:t>
            </a:r>
            <a:r>
              <a:rPr lang="en-US" sz="1400" dirty="0" err="1"/>
              <a:t>contexto</a:t>
            </a:r>
            <a:r>
              <a:rPr lang="en-US" sz="1400" dirty="0"/>
              <a:t>, </a:t>
            </a:r>
            <a:r>
              <a:rPr lang="en-US" sz="1400" dirty="0" err="1"/>
              <a:t>ou</a:t>
            </a:r>
            <a:r>
              <a:rPr lang="en-US" sz="1400" dirty="0"/>
              <a:t> </a:t>
            </a:r>
            <a:r>
              <a:rPr lang="en-US" sz="1400" dirty="0" err="1"/>
              <a:t>seja</a:t>
            </a:r>
            <a:r>
              <a:rPr lang="en-US" sz="1400" dirty="0"/>
              <a:t>, </a:t>
            </a:r>
            <a:r>
              <a:rPr lang="en-US" sz="1400" dirty="0" err="1"/>
              <a:t>aquilo</a:t>
            </a:r>
            <a:r>
              <a:rPr lang="en-US" sz="1400" dirty="0"/>
              <a:t> </a:t>
            </a:r>
            <a:r>
              <a:rPr lang="en-US" sz="1400" dirty="0" err="1"/>
              <a:t>que</a:t>
            </a:r>
            <a:r>
              <a:rPr lang="en-US" sz="1400" dirty="0"/>
              <a:t> </a:t>
            </a:r>
            <a:r>
              <a:rPr lang="en-US" sz="1400" dirty="0" err="1"/>
              <a:t>ela</a:t>
            </a:r>
            <a:r>
              <a:rPr lang="en-US" sz="1400" dirty="0"/>
              <a:t> </a:t>
            </a:r>
            <a:r>
              <a:rPr lang="en-US" sz="1400" dirty="0" err="1"/>
              <a:t>produz</a:t>
            </a:r>
            <a:r>
              <a:rPr lang="en-US" sz="1400" dirty="0"/>
              <a:t> </a:t>
            </a:r>
            <a:r>
              <a:rPr lang="en-US" sz="1400" dirty="0" err="1"/>
              <a:t>ou</a:t>
            </a:r>
            <a:r>
              <a:rPr lang="en-US" sz="1400" dirty="0"/>
              <a:t> </a:t>
            </a:r>
            <a:r>
              <a:rPr lang="en-US" sz="1400" dirty="0" err="1"/>
              <a:t>realiza</a:t>
            </a:r>
            <a:r>
              <a:rPr lang="en-US" sz="1400" dirty="0"/>
              <a:t> no </a:t>
            </a:r>
            <a:r>
              <a:rPr lang="en-US" sz="1400" dirty="0" err="1"/>
              <a:t>trabalho</a:t>
            </a:r>
            <a:endParaRPr lang="en-US" sz="14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E641B-D8CB-9745-9EF9-B33145FA99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9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pt-BR" dirty="0">
                <a:latin typeface="Calibri" charset="0"/>
              </a:rPr>
              <a:t>A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8828AD-EE30-AA47-9F45-278C387C9F42}" type="slidenum">
              <a:rPr lang="pt-BR" sz="1200">
                <a:latin typeface="Calibri" charset="0"/>
              </a:rPr>
              <a:pPr/>
              <a:t>15</a:t>
            </a:fld>
            <a:endParaRPr lang="pt-BR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0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BF3E-6CE6-704E-9305-3C214DD07A4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3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38F3-537D-45D3-962D-579AD3E6E107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575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7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1E8747-DB74-7F45-8DF9-272DCF704DA7}" type="datetimeFigureOut">
              <a:rPr lang="en-US" smtClean="0"/>
              <a:pPr/>
              <a:t>12/12/2016</a:t>
            </a:fld>
            <a:endParaRPr lang="en-US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E104CC-263B-8048-B204-2208A69771A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9436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E98943-0077-7F41-ACA4-B4A748D4CF85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4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7308000" cy="10189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6" y="1238254"/>
            <a:ext cx="8223251" cy="9387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51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E98943-0077-7F41-ACA4-B4A748D4CF85}" type="datetimeFigureOut">
              <a:rPr lang="en-US" smtClean="0"/>
              <a:pPr/>
              <a:t>12/12/2016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3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E98943-0077-7F41-ACA4-B4A748D4CF8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6F487D-14F9-B448-9B82-6FED726548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3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C136-E2BF-416D-B28A-3A7AB82F539C}" type="datetimeFigureOut">
              <a:rPr lang="pt-BR" smtClean="0"/>
              <a:t>12/12/2016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4BF8-D7C8-42F9-BBC3-CC7E9BC8AF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50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90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57" r:id="rId2"/>
    <p:sldLayoutId id="2147483763" r:id="rId3"/>
    <p:sldLayoutId id="2147483773" r:id="rId4"/>
    <p:sldLayoutId id="2147483774" r:id="rId5"/>
    <p:sldLayoutId id="2147483775" r:id="rId6"/>
    <p:sldLayoutId id="214748377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2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package" Target="../embeddings/Documento_do_Microsoft_Word1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package" Target="../embeddings/Documento_do_Microsoft_Word2.doc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package" Target="../embeddings/Documento_do_Microsoft_Word3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package" Target="../embeddings/Documento_do_Microsoft_Word4.docx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gov.ms.gov.b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1828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IMPLANTAÇÃO DA GESTÃO  DE DESEMPENHO  POR COMPETÊNCIA </a:t>
            </a:r>
          </a:p>
          <a:p>
            <a:pPr algn="ctr">
              <a:lnSpc>
                <a:spcPct val="130000"/>
              </a:lnSpc>
            </a:pPr>
            <a:r>
              <a:rPr lang="en-US" sz="4000" b="1" dirty="0"/>
              <a:t>MATO GROSSO DO SUL</a:t>
            </a:r>
          </a:p>
        </p:txBody>
      </p:sp>
    </p:spTree>
    <p:extLst>
      <p:ext uri="{BB962C8B-B14F-4D97-AF65-F5344CB8AC3E}">
        <p14:creationId xmlns:p14="http://schemas.microsoft.com/office/powerpoint/2010/main" val="200702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4. NIVELAMENTO CONCEITUAL</a:t>
            </a:r>
          </a:p>
        </p:txBody>
      </p:sp>
      <p:pic>
        <p:nvPicPr>
          <p:cNvPr id="8" name="Imagem 7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1163" y="859071"/>
            <a:ext cx="8283819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200" b="1" dirty="0">
                <a:latin typeface="Calibri"/>
                <a:cs typeface="Calibri"/>
              </a:rPr>
              <a:t>Nova Legislação Federal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pt-BR" sz="1200" b="1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Calibri"/>
              </a:rPr>
              <a:t>Base Legal: </a:t>
            </a:r>
            <a:r>
              <a:rPr lang="pt-BR" sz="2400" b="1" dirty="0"/>
              <a:t>Lei 13.346/2016 </a:t>
            </a:r>
            <a:endParaRPr lang="pt-BR" sz="2200" dirty="0"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9475" y="1891453"/>
            <a:ext cx="90568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1" indent="-269875">
              <a:spcAft>
                <a:spcPct val="25000"/>
              </a:spcAft>
            </a:pPr>
            <a:r>
              <a:rPr lang="pt-BR" sz="2200" dirty="0">
                <a:latin typeface="Calibri"/>
                <a:cs typeface="Calibri"/>
              </a:rPr>
              <a:t>.</a:t>
            </a:r>
          </a:p>
        </p:txBody>
      </p:sp>
      <p:sp>
        <p:nvSpPr>
          <p:cNvPr id="2" name="Retângulo 1"/>
          <p:cNvSpPr/>
          <p:nvPr/>
        </p:nvSpPr>
        <p:spPr>
          <a:xfrm>
            <a:off x="301163" y="1997839"/>
            <a:ext cx="856071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Extinguiu diversos cargos em comissão, substituindo-os por Funções Comissionadas do Poder Executivo (FCPE).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As </a:t>
            </a:r>
            <a:r>
              <a:rPr lang="pt-BR" sz="2800" dirty="0" err="1"/>
              <a:t>FCPEs</a:t>
            </a:r>
            <a:r>
              <a:rPr lang="pt-BR" sz="2800" dirty="0"/>
              <a:t> destinam-se a </a:t>
            </a:r>
            <a:r>
              <a:rPr lang="pt-BR" sz="2800" b="1" dirty="0"/>
              <a:t>cargos de chefia </a:t>
            </a:r>
            <a:r>
              <a:rPr lang="pt-BR" sz="2800" dirty="0"/>
              <a:t>no poder executivo federal, e serão preenchidas conforme </a:t>
            </a:r>
            <a:r>
              <a:rPr lang="pt-BR" sz="2800" b="1" dirty="0"/>
              <a:t>perfil profissional </a:t>
            </a:r>
            <a:r>
              <a:rPr lang="pt-BR" sz="2800" dirty="0"/>
              <a:t>e </a:t>
            </a:r>
            <a:r>
              <a:rPr lang="pt-BR" sz="2800" b="1" dirty="0"/>
              <a:t>competências desejadas</a:t>
            </a:r>
            <a:r>
              <a:rPr lang="pt-BR" sz="2800" dirty="0"/>
              <a:t> e compatíveis com as atividades a serem desempenhadas.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Seus ocupantes deverão participar de </a:t>
            </a:r>
            <a:r>
              <a:rPr lang="pt-BR" sz="2800" b="1" dirty="0"/>
              <a:t>cursos de capacitação gerencial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49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5. ELEMENTOS CONSTITUTIVOS DA COMPETÊNCIA</a:t>
            </a:r>
          </a:p>
        </p:txBody>
      </p:sp>
      <p:pic>
        <p:nvPicPr>
          <p:cNvPr id="23" name="Imagem 22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392488" y="2156886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400" i="0">
                <a:solidFill>
                  <a:srgbClr val="800000"/>
                </a:solidFill>
                <a:latin typeface="Calibri"/>
                <a:cs typeface="Calibri"/>
              </a:rPr>
              <a:t>D</a:t>
            </a:r>
            <a:r>
              <a:rPr lang="pt-BR" sz="1900" i="0">
                <a:solidFill>
                  <a:srgbClr val="800000"/>
                </a:solidFill>
                <a:latin typeface="Calibri"/>
                <a:cs typeface="Calibri"/>
              </a:rPr>
              <a:t>ESEMPENHO</a:t>
            </a:r>
            <a:endParaRPr lang="pt-BR" sz="1900" b="0" i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348038" y="3001436"/>
            <a:ext cx="21320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800">
                <a:solidFill>
                  <a:srgbClr val="800000"/>
                </a:solidFill>
                <a:latin typeface="Calibri"/>
                <a:cs typeface="Calibri"/>
              </a:rPr>
              <a:t>Comportamentos</a:t>
            </a:r>
          </a:p>
          <a:p>
            <a:pPr algn="ctr" eaLnBrk="0" hangingPunct="0"/>
            <a:r>
              <a:rPr lang="pt-BR" sz="1800">
                <a:solidFill>
                  <a:srgbClr val="800000"/>
                </a:solidFill>
                <a:latin typeface="Calibri"/>
                <a:cs typeface="Calibri"/>
              </a:rPr>
              <a:t>Resultados </a:t>
            </a:r>
          </a:p>
          <a:p>
            <a:pPr algn="ctr" eaLnBrk="0" hangingPunct="0"/>
            <a:r>
              <a:rPr lang="pt-BR" sz="1800">
                <a:solidFill>
                  <a:srgbClr val="800000"/>
                </a:solidFill>
                <a:latin typeface="Calibri"/>
                <a:cs typeface="Calibri"/>
              </a:rPr>
              <a:t>Realizações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6379457" y="2411413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dirty="0">
                <a:solidFill>
                  <a:srgbClr val="000000"/>
                </a:solidFill>
                <a:latin typeface="Calibri"/>
                <a:cs typeface="Calibri"/>
              </a:rPr>
              <a:t>Valor para a Organização</a:t>
            </a:r>
            <a:endParaRPr lang="pt-BR" sz="2000" b="0" i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317553" y="2915710"/>
            <a:ext cx="2213982" cy="22207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ri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000">
              <a:latin typeface="Calibri"/>
              <a:cs typeface="Calibri"/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3381405" y="2915710"/>
            <a:ext cx="2181196" cy="22207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mpd="tri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2000">
              <a:latin typeface="Calibri"/>
              <a:cs typeface="Calibri"/>
            </a:endParaRP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317553" y="2306111"/>
            <a:ext cx="2213982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 cmpd="tri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latin typeface="Calibri"/>
              <a:cs typeface="Calibri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277946" y="2301646"/>
            <a:ext cx="2301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400" i="0" dirty="0">
                <a:solidFill>
                  <a:schemeClr val="bg1"/>
                </a:solidFill>
                <a:latin typeface="Calibri"/>
                <a:cs typeface="Calibri"/>
              </a:rPr>
              <a:t>DIMENSÕES</a:t>
            </a:r>
            <a:endParaRPr lang="pt-BR" sz="1900" b="0" i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3" name="Rectangle 12"/>
          <p:cNvSpPr>
            <a:spLocks noChangeArrowheads="1"/>
          </p:cNvSpPr>
          <p:nvPr/>
        </p:nvSpPr>
        <p:spPr bwMode="auto">
          <a:xfrm>
            <a:off x="3392489" y="2306111"/>
            <a:ext cx="2141890" cy="457200"/>
          </a:xfrm>
          <a:prstGeom prst="rect">
            <a:avLst/>
          </a:prstGeom>
          <a:solidFill>
            <a:srgbClr val="77933C"/>
          </a:solidFill>
          <a:ln w="76200" cmpd="tri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latin typeface="Calibri"/>
              <a:cs typeface="Calibri"/>
            </a:endParaRP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3348038" y="2309286"/>
            <a:ext cx="2254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400" i="0" dirty="0">
                <a:solidFill>
                  <a:schemeClr val="bg1"/>
                </a:solidFill>
                <a:latin typeface="Calibri"/>
                <a:cs typeface="Calibri"/>
              </a:rPr>
              <a:t>DESEMPENHO</a:t>
            </a:r>
            <a:endParaRPr lang="pt-BR" sz="1900" b="0" i="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271857" y="3139549"/>
            <a:ext cx="230254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000" dirty="0">
                <a:solidFill>
                  <a:srgbClr val="000000"/>
                </a:solidFill>
                <a:latin typeface="Calibri"/>
                <a:cs typeface="Calibri"/>
              </a:rPr>
              <a:t>Conhecimentos</a:t>
            </a:r>
          </a:p>
          <a:p>
            <a:pPr algn="ctr" eaLnBrk="0" hangingPunct="0"/>
            <a:r>
              <a:rPr lang="pt-BR" sz="2000" dirty="0">
                <a:solidFill>
                  <a:srgbClr val="000000"/>
                </a:solidFill>
                <a:latin typeface="Calibri"/>
                <a:cs typeface="Calibri"/>
              </a:rPr>
              <a:t>Habilidades</a:t>
            </a:r>
          </a:p>
          <a:p>
            <a:pPr algn="ctr" eaLnBrk="0" hangingPunct="0"/>
            <a:r>
              <a:rPr lang="pt-BR" sz="2000" dirty="0">
                <a:solidFill>
                  <a:srgbClr val="000000"/>
                </a:solidFill>
                <a:latin typeface="Calibri"/>
                <a:cs typeface="Calibri"/>
              </a:rPr>
              <a:t>Atitudes</a:t>
            </a:r>
          </a:p>
          <a:p>
            <a:pPr algn="ctr" eaLnBrk="0" hangingPunct="0"/>
            <a:r>
              <a:rPr lang="pt-BR" sz="2000" dirty="0">
                <a:solidFill>
                  <a:srgbClr val="000000"/>
                </a:solidFill>
                <a:latin typeface="Calibri"/>
                <a:cs typeface="Calibri"/>
              </a:rPr>
              <a:t>(CHA)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296449" y="3153836"/>
            <a:ext cx="23360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000">
                <a:solidFill>
                  <a:srgbClr val="000000"/>
                </a:solidFill>
                <a:latin typeface="Calibri"/>
                <a:cs typeface="Calibri"/>
              </a:rPr>
              <a:t>Comportamentos</a:t>
            </a:r>
          </a:p>
          <a:p>
            <a:pPr algn="ctr" eaLnBrk="0" hangingPunct="0"/>
            <a:r>
              <a:rPr lang="pt-BR" sz="2000">
                <a:solidFill>
                  <a:srgbClr val="000000"/>
                </a:solidFill>
                <a:latin typeface="Calibri"/>
                <a:cs typeface="Calibri"/>
              </a:rPr>
              <a:t>Resultados </a:t>
            </a:r>
          </a:p>
          <a:p>
            <a:pPr algn="ctr" eaLnBrk="0" hangingPunct="0"/>
            <a:r>
              <a:rPr lang="pt-BR" sz="2000">
                <a:solidFill>
                  <a:srgbClr val="000000"/>
                </a:solidFill>
                <a:latin typeface="Calibri"/>
                <a:cs typeface="Calibri"/>
              </a:rPr>
              <a:t>Realizações</a:t>
            </a:r>
          </a:p>
        </p:txBody>
      </p:sp>
      <p:sp>
        <p:nvSpPr>
          <p:cNvPr id="57" name="AutoShape 16"/>
          <p:cNvSpPr>
            <a:spLocks noChangeArrowheads="1"/>
          </p:cNvSpPr>
          <p:nvPr/>
        </p:nvSpPr>
        <p:spPr bwMode="auto">
          <a:xfrm>
            <a:off x="2683935" y="3220511"/>
            <a:ext cx="609600" cy="533400"/>
          </a:xfrm>
          <a:custGeom>
            <a:avLst/>
            <a:gdLst>
              <a:gd name="T0" fmla="*/ 12903199 w 21600"/>
              <a:gd name="T1" fmla="*/ 0 h 21600"/>
              <a:gd name="T2" fmla="*/ 0 w 21600"/>
              <a:gd name="T3" fmla="*/ 6586009 h 21600"/>
              <a:gd name="T4" fmla="*/ 12903199 w 21600"/>
              <a:gd name="T5" fmla="*/ 13172018 h 21600"/>
              <a:gd name="T6" fmla="*/ 17204267 w 21600"/>
              <a:gd name="T7" fmla="*/ 658600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latin typeface="Calibri"/>
              <a:cs typeface="Calibri"/>
            </a:endParaRPr>
          </a:p>
        </p:txBody>
      </p:sp>
      <p:sp>
        <p:nvSpPr>
          <p:cNvPr id="58" name="AutoShape 17"/>
          <p:cNvSpPr>
            <a:spLocks noChangeArrowheads="1"/>
          </p:cNvSpPr>
          <p:nvPr/>
        </p:nvSpPr>
        <p:spPr bwMode="auto">
          <a:xfrm>
            <a:off x="6477000" y="2306111"/>
            <a:ext cx="2344412" cy="914400"/>
          </a:xfrm>
          <a:prstGeom prst="octagon">
            <a:avLst>
              <a:gd name="adj" fmla="val 29287"/>
            </a:avLst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latin typeface="Calibri"/>
              <a:cs typeface="Calibri"/>
            </a:endParaRPr>
          </a:p>
        </p:txBody>
      </p:sp>
      <p:sp>
        <p:nvSpPr>
          <p:cNvPr id="59" name="AutoShape 18"/>
          <p:cNvSpPr>
            <a:spLocks noChangeArrowheads="1"/>
          </p:cNvSpPr>
          <p:nvPr/>
        </p:nvSpPr>
        <p:spPr bwMode="auto">
          <a:xfrm>
            <a:off x="6477000" y="3677711"/>
            <a:ext cx="2208213" cy="914400"/>
          </a:xfrm>
          <a:prstGeom prst="octagon">
            <a:avLst>
              <a:gd name="adj" fmla="val 29287"/>
            </a:avLst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latin typeface="Calibri"/>
              <a:cs typeface="Calibri"/>
            </a:endParaRPr>
          </a:p>
        </p:txBody>
      </p:sp>
      <p:sp>
        <p:nvSpPr>
          <p:cNvPr id="60" name="AutoShape 19"/>
          <p:cNvSpPr>
            <a:spLocks noChangeArrowheads="1"/>
          </p:cNvSpPr>
          <p:nvPr/>
        </p:nvSpPr>
        <p:spPr bwMode="auto">
          <a:xfrm rot="19805272">
            <a:off x="5638800" y="2763311"/>
            <a:ext cx="762000" cy="561975"/>
          </a:xfrm>
          <a:custGeom>
            <a:avLst/>
            <a:gdLst>
              <a:gd name="T0" fmla="*/ 20161252 w 21600"/>
              <a:gd name="T1" fmla="*/ 0 h 21600"/>
              <a:gd name="T2" fmla="*/ 0 w 21600"/>
              <a:gd name="T3" fmla="*/ 7310567 h 21600"/>
              <a:gd name="T4" fmla="*/ 20161252 w 21600"/>
              <a:gd name="T5" fmla="*/ 14621108 h 21600"/>
              <a:gd name="T6" fmla="*/ 26881666 w 21600"/>
              <a:gd name="T7" fmla="*/ 731056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latin typeface="Calibri"/>
              <a:cs typeface="Calibri"/>
            </a:endParaRPr>
          </a:p>
        </p:txBody>
      </p:sp>
      <p:sp>
        <p:nvSpPr>
          <p:cNvPr id="61" name="AutoShape 20"/>
          <p:cNvSpPr>
            <a:spLocks noChangeArrowheads="1"/>
          </p:cNvSpPr>
          <p:nvPr/>
        </p:nvSpPr>
        <p:spPr bwMode="auto">
          <a:xfrm rot="1969977">
            <a:off x="5643563" y="3655486"/>
            <a:ext cx="762000" cy="525463"/>
          </a:xfrm>
          <a:custGeom>
            <a:avLst/>
            <a:gdLst>
              <a:gd name="T0" fmla="*/ 20161252 w 21600"/>
              <a:gd name="T1" fmla="*/ 0 h 21600"/>
              <a:gd name="T2" fmla="*/ 0 w 21600"/>
              <a:gd name="T3" fmla="*/ 6391480 h 21600"/>
              <a:gd name="T4" fmla="*/ 20161252 w 21600"/>
              <a:gd name="T5" fmla="*/ 12782935 h 21600"/>
              <a:gd name="T6" fmla="*/ 26881666 w 21600"/>
              <a:gd name="T7" fmla="*/ 639148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0">
              <a:latin typeface="Calibri"/>
              <a:cs typeface="Calibri"/>
            </a:endParaRP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6405563" y="3796774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2000" dirty="0">
                <a:latin typeface="Calibri"/>
                <a:cs typeface="Calibri"/>
              </a:rPr>
              <a:t>Valor para </a:t>
            </a:r>
          </a:p>
          <a:p>
            <a:pPr algn="ctr" eaLnBrk="0" hangingPunct="0"/>
            <a:r>
              <a:rPr lang="pt-BR" sz="2000" dirty="0">
                <a:latin typeface="Calibri"/>
                <a:cs typeface="Calibri"/>
              </a:rPr>
              <a:t>o Indivíduo</a:t>
            </a:r>
            <a:endParaRPr lang="pt-BR" sz="2000" b="0" i="0" dirty="0">
              <a:latin typeface="Calibri"/>
              <a:cs typeface="Calibri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13494" y="6338590"/>
            <a:ext cx="8043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alibri"/>
                <a:cs typeface="Calibri"/>
              </a:rPr>
              <a:t>Fonte: </a:t>
            </a:r>
            <a:r>
              <a:rPr lang="pt-BR" sz="1400" dirty="0" err="1">
                <a:latin typeface="Calibri"/>
                <a:cs typeface="Calibri"/>
              </a:rPr>
              <a:t>Carbone</a:t>
            </a:r>
            <a:r>
              <a:rPr lang="pt-BR" sz="1400" dirty="0">
                <a:latin typeface="Calibri"/>
                <a:cs typeface="Calibri"/>
              </a:rPr>
              <a:t> </a:t>
            </a:r>
            <a:r>
              <a:rPr lang="pt-BR" sz="1400" dirty="0" err="1">
                <a:latin typeface="Calibri"/>
                <a:cs typeface="Calibri"/>
              </a:rPr>
              <a:t>et</a:t>
            </a:r>
            <a:r>
              <a:rPr lang="pt-BR" sz="1400" dirty="0">
                <a:latin typeface="Calibri"/>
                <a:cs typeface="Calibri"/>
              </a:rPr>
              <a:t> al. (2005) e Freitas &amp; Brandão (2005).</a:t>
            </a:r>
          </a:p>
          <a:p>
            <a:endParaRPr lang="pt-BR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14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5. ELEMENTOS CONSTITUTIVOS DA COMPETÊNCIA</a:t>
            </a:r>
          </a:p>
        </p:txBody>
      </p:sp>
      <p:pic>
        <p:nvPicPr>
          <p:cNvPr id="8" name="Imagem 7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488" y="2160278"/>
            <a:ext cx="902197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b="1" dirty="0">
                <a:latin typeface="Calibri"/>
                <a:cs typeface="Calibri"/>
              </a:rPr>
              <a:t>        </a:t>
            </a:r>
            <a:endParaRPr lang="pt-BR" sz="12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alibri"/>
                <a:cs typeface="Calibri"/>
              </a:rPr>
              <a:t>1. </a:t>
            </a:r>
            <a:r>
              <a:rPr lang="en-US" sz="2400" b="1" dirty="0" err="1">
                <a:latin typeface="Calibri"/>
                <a:cs typeface="Calibri"/>
              </a:rPr>
              <a:t>Conhecimento</a:t>
            </a:r>
            <a:r>
              <a:rPr lang="en-US" sz="2400" b="1" dirty="0">
                <a:latin typeface="Calibri"/>
                <a:cs typeface="Calibri"/>
              </a:rPr>
              <a:t>:  </a:t>
            </a:r>
            <a:r>
              <a:rPr lang="pt-BR" sz="2400" b="1" dirty="0">
                <a:latin typeface="Calibri"/>
                <a:cs typeface="Calibri"/>
              </a:rPr>
              <a:t>É o saber - </a:t>
            </a:r>
            <a:r>
              <a:rPr lang="pt-BR" sz="2400" dirty="0">
                <a:latin typeface="Calibri"/>
                <a:cs typeface="Calibri"/>
              </a:rPr>
              <a:t> conhecimento sobre um determinado </a:t>
            </a:r>
          </a:p>
          <a:p>
            <a:pPr>
              <a:lnSpc>
                <a:spcPct val="120000"/>
              </a:lnSpc>
            </a:pPr>
            <a:r>
              <a:rPr lang="pt-BR" sz="2400" dirty="0">
                <a:latin typeface="Calibri"/>
                <a:cs typeface="Calibri"/>
              </a:rPr>
              <a:t>    assunto. Know-how a respeito de algo que tenha valor para </a:t>
            </a:r>
          </a:p>
          <a:p>
            <a:pPr>
              <a:lnSpc>
                <a:spcPct val="120000"/>
              </a:lnSpc>
            </a:pPr>
            <a:r>
              <a:rPr lang="pt-BR" sz="2400" dirty="0">
                <a:latin typeface="Calibri"/>
                <a:cs typeface="Calibri"/>
              </a:rPr>
              <a:t>    empresa e para ela mesma.</a:t>
            </a:r>
          </a:p>
          <a:p>
            <a:pPr>
              <a:lnSpc>
                <a:spcPct val="120000"/>
              </a:lnSpc>
            </a:pPr>
            <a:endParaRPr lang="pt-BR" sz="12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alibri"/>
                <a:cs typeface="Calibri"/>
              </a:rPr>
              <a:t>2. </a:t>
            </a:r>
            <a:r>
              <a:rPr lang="en-US" sz="2400" b="1" dirty="0" err="1">
                <a:latin typeface="Calibri"/>
                <a:cs typeface="Calibri"/>
              </a:rPr>
              <a:t>Habilidades</a:t>
            </a:r>
            <a:r>
              <a:rPr lang="en-US" sz="2400" b="1" dirty="0">
                <a:latin typeface="Calibri"/>
                <a:cs typeface="Calibri"/>
              </a:rPr>
              <a:t>: </a:t>
            </a:r>
            <a:r>
              <a:rPr lang="pt-BR" sz="2400" b="1" dirty="0">
                <a:latin typeface="Calibri"/>
                <a:cs typeface="Calibri"/>
              </a:rPr>
              <a:t>É o saber fazer - </a:t>
            </a:r>
            <a:r>
              <a:rPr lang="pt-BR" sz="2400" dirty="0">
                <a:latin typeface="Calibri"/>
                <a:cs typeface="Calibri"/>
              </a:rPr>
              <a:t> habilidade para produzir resultados </a:t>
            </a:r>
          </a:p>
          <a:p>
            <a:pPr>
              <a:lnSpc>
                <a:spcPct val="120000"/>
              </a:lnSpc>
            </a:pPr>
            <a:r>
              <a:rPr lang="pt-BR" sz="2400" dirty="0">
                <a:latin typeface="Calibri"/>
                <a:cs typeface="Calibri"/>
              </a:rPr>
              <a:t>    com o conhecimento que se possui. </a:t>
            </a:r>
          </a:p>
          <a:p>
            <a:pPr>
              <a:lnSpc>
                <a:spcPct val="120000"/>
              </a:lnSpc>
            </a:pPr>
            <a:endParaRPr lang="pt-BR" sz="12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alibri"/>
                <a:cs typeface="Calibri"/>
              </a:rPr>
              <a:t>3. </a:t>
            </a:r>
            <a:r>
              <a:rPr lang="en-US" sz="2400" b="1" dirty="0" err="1">
                <a:latin typeface="Calibri"/>
                <a:cs typeface="Calibri"/>
              </a:rPr>
              <a:t>Atitudes</a:t>
            </a:r>
            <a:r>
              <a:rPr lang="en-US" sz="2400" b="1" dirty="0">
                <a:latin typeface="Calibri"/>
                <a:cs typeface="Calibri"/>
              </a:rPr>
              <a:t> – </a:t>
            </a:r>
            <a:r>
              <a:rPr lang="pt-BR" sz="2400" b="1" dirty="0">
                <a:latin typeface="Calibri"/>
                <a:cs typeface="Calibri"/>
              </a:rPr>
              <a:t>É o querer fazer - </a:t>
            </a:r>
            <a:r>
              <a:rPr lang="en-US" sz="2400" b="1" dirty="0">
                <a:latin typeface="Calibri"/>
                <a:cs typeface="Calibri"/>
              </a:rPr>
              <a:t>Saber </a:t>
            </a:r>
            <a:r>
              <a:rPr lang="en-US" sz="2400" b="1" dirty="0" err="1">
                <a:latin typeface="Calibri"/>
                <a:cs typeface="Calibri"/>
              </a:rPr>
              <a:t>ser</a:t>
            </a:r>
            <a:r>
              <a:rPr lang="en-US" sz="2400" b="1" dirty="0">
                <a:latin typeface="Calibri"/>
                <a:cs typeface="Calibri"/>
              </a:rPr>
              <a:t>, </a:t>
            </a:r>
            <a:r>
              <a:rPr lang="en-US" sz="2400" b="1" dirty="0" err="1">
                <a:latin typeface="Calibri"/>
                <a:cs typeface="Calibri"/>
              </a:rPr>
              <a:t>aspectos</a:t>
            </a:r>
            <a:r>
              <a:rPr lang="en-US" sz="2400" b="1" dirty="0">
                <a:latin typeface="Calibri"/>
                <a:cs typeface="Calibri"/>
              </a:rPr>
              <a:t> </a:t>
            </a:r>
            <a:r>
              <a:rPr lang="en-US" sz="2400" b="1" dirty="0" err="1">
                <a:latin typeface="Calibri"/>
                <a:cs typeface="Calibri"/>
              </a:rPr>
              <a:t>éticos</a:t>
            </a:r>
            <a:r>
              <a:rPr lang="en-US" sz="2400" b="1" dirty="0">
                <a:latin typeface="Calibri"/>
                <a:cs typeface="Calibri"/>
              </a:rPr>
              <a:t>, </a:t>
            </a:r>
            <a:r>
              <a:rPr lang="en-US" sz="2400" b="1" dirty="0" err="1">
                <a:latin typeface="Calibri"/>
                <a:cs typeface="Calibri"/>
              </a:rPr>
              <a:t>cooperação</a:t>
            </a:r>
            <a:r>
              <a:rPr lang="en-US" sz="2400" b="1" dirty="0">
                <a:latin typeface="Calibri"/>
                <a:cs typeface="Calibri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Calibri"/>
                <a:cs typeface="Calibri"/>
              </a:rPr>
              <a:t>    </a:t>
            </a:r>
            <a:r>
              <a:rPr lang="en-US" sz="2400" b="1" dirty="0" err="1">
                <a:latin typeface="Calibri"/>
                <a:cs typeface="Calibri"/>
              </a:rPr>
              <a:t>solidariedade</a:t>
            </a:r>
            <a:r>
              <a:rPr lang="en-US" sz="2400" b="1" dirty="0">
                <a:latin typeface="Calibri"/>
                <a:cs typeface="Calibri"/>
              </a:rPr>
              <a:t> e </a:t>
            </a:r>
            <a:r>
              <a:rPr lang="en-US" sz="2400" b="1" dirty="0" err="1">
                <a:latin typeface="Calibri"/>
                <a:cs typeface="Calibri"/>
              </a:rPr>
              <a:t>participação</a:t>
            </a:r>
            <a:r>
              <a:rPr lang="en-US" sz="2400" b="1" dirty="0">
                <a:latin typeface="Calibri"/>
                <a:cs typeface="Calibri"/>
              </a:rPr>
              <a:t> - </a:t>
            </a:r>
            <a:r>
              <a:rPr lang="pt-BR" sz="2400" dirty="0">
                <a:latin typeface="Calibri"/>
                <a:cs typeface="Calibri"/>
              </a:rPr>
              <a:t> atitude assertiva e pró-ativa. </a:t>
            </a:r>
          </a:p>
        </p:txBody>
      </p:sp>
      <p:sp>
        <p:nvSpPr>
          <p:cNvPr id="2" name="Rectangle 1"/>
          <p:cNvSpPr/>
          <p:nvPr/>
        </p:nvSpPr>
        <p:spPr>
          <a:xfrm>
            <a:off x="87002" y="1156742"/>
            <a:ext cx="914888" cy="52211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CHA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4778" y="902500"/>
            <a:ext cx="8107756" cy="1265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BR" sz="2400" dirty="0">
                <a:cs typeface="Calibri"/>
              </a:rPr>
              <a:t>é uma maneira de se procurar definir o sentido de competência  a partir de um referencial no qual ela possa ser mensurada </a:t>
            </a:r>
          </a:p>
          <a:p>
            <a:pPr algn="ctr">
              <a:lnSpc>
                <a:spcPct val="120000"/>
              </a:lnSpc>
            </a:pPr>
            <a:r>
              <a:rPr lang="pt-BR" sz="1600" dirty="0">
                <a:cs typeface="Calibri"/>
              </a:rPr>
              <a:t>(GRAMIGNA,2002). </a:t>
            </a:r>
          </a:p>
        </p:txBody>
      </p:sp>
    </p:spTree>
    <p:extLst>
      <p:ext uri="{BB962C8B-B14F-4D97-AF65-F5344CB8AC3E}">
        <p14:creationId xmlns:p14="http://schemas.microsoft.com/office/powerpoint/2010/main" val="108092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6. DIMENSÕES DA COMPETÊNCIA</a:t>
            </a:r>
          </a:p>
        </p:txBody>
      </p:sp>
      <p:pic>
        <p:nvPicPr>
          <p:cNvPr id="9" name="Imagem 8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3503" y="868219"/>
            <a:ext cx="842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Da Individual a Coletiva: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325688" y="4206875"/>
            <a:ext cx="2668587" cy="69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  <a:buFontTx/>
              <a:buBlip>
                <a:blip r:embed="rId3"/>
              </a:buBlip>
            </a:pPr>
            <a:endParaRPr lang="pt-BR" sz="1500" b="0" i="0" dirty="0">
              <a:solidFill>
                <a:srgbClr val="660033"/>
              </a:solidFill>
            </a:endParaRPr>
          </a:p>
          <a:p>
            <a:pPr marL="268288" indent="-268288" eaLnBrk="0" hangingPunct="0">
              <a:spcBef>
                <a:spcPct val="35000"/>
              </a:spcBef>
            </a:pPr>
            <a:endParaRPr lang="pt-BR" sz="1800" b="0" i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1275" y="6517920"/>
            <a:ext cx="2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Curso CPC - ENAP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69631" y="1490758"/>
            <a:ext cx="874736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r"/>
            <a:r>
              <a:rPr lang="pt-BR" sz="2800" dirty="0">
                <a:solidFill>
                  <a:srgbClr val="000000"/>
                </a:solidFill>
              </a:rPr>
              <a:t>“Em cada grupo de trabalho se manifesta uma </a:t>
            </a:r>
            <a:br>
              <a:rPr lang="pt-BR" sz="2800" dirty="0">
                <a:solidFill>
                  <a:srgbClr val="000000"/>
                </a:solidFill>
              </a:rPr>
            </a:br>
            <a:r>
              <a:rPr lang="pt-BR" sz="2800" dirty="0">
                <a:solidFill>
                  <a:srgbClr val="000000"/>
                </a:solidFill>
              </a:rPr>
              <a:t>competência coletiva, que representa mais do que a </a:t>
            </a:r>
            <a:br>
              <a:rPr lang="pt-BR" sz="2800" dirty="0">
                <a:solidFill>
                  <a:srgbClr val="000000"/>
                </a:solidFill>
              </a:rPr>
            </a:br>
            <a:r>
              <a:rPr lang="pt-BR" sz="2800" dirty="0">
                <a:solidFill>
                  <a:srgbClr val="000000"/>
                </a:solidFill>
              </a:rPr>
              <a:t>simples soma das competências individuais de seus </a:t>
            </a:r>
            <a:br>
              <a:rPr lang="pt-BR" sz="2800" dirty="0">
                <a:solidFill>
                  <a:srgbClr val="000000"/>
                </a:solidFill>
              </a:rPr>
            </a:br>
            <a:r>
              <a:rPr lang="pt-BR" sz="2800" dirty="0">
                <a:solidFill>
                  <a:srgbClr val="000000"/>
                </a:solidFill>
              </a:rPr>
              <a:t>membros.”</a:t>
            </a:r>
          </a:p>
          <a:p>
            <a:pPr marL="87313" indent="-87313" algn="r">
              <a:spcBef>
                <a:spcPct val="0"/>
              </a:spcBef>
            </a:pPr>
            <a:r>
              <a:rPr lang="pt-BR" sz="2800" dirty="0">
                <a:solidFill>
                  <a:srgbClr val="000000"/>
                </a:solidFill>
              </a:rPr>
              <a:t>				</a:t>
            </a:r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dirty="0" err="1">
                <a:solidFill>
                  <a:srgbClr val="000000"/>
                </a:solidFill>
              </a:rPr>
              <a:t>Zarifian</a:t>
            </a:r>
            <a:r>
              <a:rPr lang="pt-BR" dirty="0">
                <a:solidFill>
                  <a:srgbClr val="000000"/>
                </a:solidFill>
              </a:rPr>
              <a:t>, 1999) </a:t>
            </a:r>
          </a:p>
          <a:p>
            <a:pPr marL="87313" indent="-87313"/>
            <a:endParaRPr lang="pt-BR" sz="1100" dirty="0">
              <a:solidFill>
                <a:srgbClr val="000000"/>
              </a:solidFill>
            </a:endParaRPr>
          </a:p>
          <a:p>
            <a:pPr marL="87313" indent="-87313">
              <a:spcBef>
                <a:spcPct val="100000"/>
              </a:spcBef>
            </a:pPr>
            <a:r>
              <a:rPr lang="pt-BR" sz="2800" dirty="0">
                <a:solidFill>
                  <a:srgbClr val="000000"/>
                </a:solidFill>
              </a:rPr>
              <a:t>“Competências organizacionais são atributos da </a:t>
            </a:r>
            <a:br>
              <a:rPr lang="pt-BR" sz="2800" dirty="0">
                <a:solidFill>
                  <a:srgbClr val="000000"/>
                </a:solidFill>
              </a:rPr>
            </a:br>
            <a:r>
              <a:rPr lang="pt-BR" sz="2800" dirty="0">
                <a:solidFill>
                  <a:srgbClr val="000000"/>
                </a:solidFill>
              </a:rPr>
              <a:t>organização, que a tornam eficaz, permitem a ela </a:t>
            </a:r>
            <a:br>
              <a:rPr lang="pt-BR" sz="2800" dirty="0">
                <a:solidFill>
                  <a:srgbClr val="000000"/>
                </a:solidFill>
              </a:rPr>
            </a:br>
            <a:r>
              <a:rPr lang="pt-BR" sz="2800" dirty="0">
                <a:solidFill>
                  <a:srgbClr val="000000"/>
                </a:solidFill>
              </a:rPr>
              <a:t>atingir seus objetivos e geram benefícios </a:t>
            </a:r>
            <a:br>
              <a:rPr lang="pt-BR" sz="2800" dirty="0">
                <a:solidFill>
                  <a:srgbClr val="000000"/>
                </a:solidFill>
              </a:rPr>
            </a:br>
            <a:r>
              <a:rPr lang="pt-BR" sz="2800" dirty="0">
                <a:solidFill>
                  <a:srgbClr val="000000"/>
                </a:solidFill>
              </a:rPr>
              <a:t>percebidos pelos clientes.” </a:t>
            </a:r>
          </a:p>
          <a:p>
            <a:pPr marL="87313" indent="-87313">
              <a:spcBef>
                <a:spcPct val="0"/>
              </a:spcBef>
            </a:pPr>
            <a:r>
              <a:rPr lang="pt-BR" sz="2800" dirty="0">
                <a:solidFill>
                  <a:srgbClr val="000000"/>
                </a:solidFill>
              </a:rPr>
              <a:t> </a:t>
            </a:r>
            <a:r>
              <a:rPr lang="pt-BR" dirty="0">
                <a:solidFill>
                  <a:srgbClr val="000000"/>
                </a:solidFill>
              </a:rPr>
              <a:t> (</a:t>
            </a:r>
            <a:r>
              <a:rPr lang="pt-BR" dirty="0" err="1">
                <a:solidFill>
                  <a:srgbClr val="000000"/>
                </a:solidFill>
              </a:rPr>
              <a:t>Carbone</a:t>
            </a:r>
            <a:r>
              <a:rPr lang="pt-BR" dirty="0">
                <a:solidFill>
                  <a:srgbClr val="000000"/>
                </a:solidFill>
              </a:rPr>
              <a:t> et al., 2005)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7926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6. DIMENSÕES DA COMPETÊNCIA</a:t>
            </a:r>
          </a:p>
        </p:txBody>
      </p:sp>
      <p:pic>
        <p:nvPicPr>
          <p:cNvPr id="40" name="Imagem 39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69632" y="1866551"/>
            <a:ext cx="2873618" cy="359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pt-BR" sz="2200" dirty="0">
                <a:solidFill>
                  <a:srgbClr val="000000"/>
                </a:solidFill>
              </a:rPr>
              <a:t>Competência Coletiva:   “salvar vidas por meio de intervenções cirúrgicas apropriadas ao tratamento de enfermidades” </a:t>
            </a:r>
          </a:p>
          <a:p>
            <a:pPr algn="ctr" eaLnBrk="0" hangingPunct="0">
              <a:lnSpc>
                <a:spcPct val="130000"/>
              </a:lnSpc>
            </a:pPr>
            <a:endParaRPr lang="pt-BR" sz="2200" dirty="0">
              <a:solidFill>
                <a:srgbClr val="000000"/>
              </a:solidFill>
            </a:endParaRPr>
          </a:p>
          <a:p>
            <a:pPr algn="ctr" eaLnBrk="0" hangingPunct="0">
              <a:lnSpc>
                <a:spcPct val="130000"/>
              </a:lnSpc>
            </a:pPr>
            <a:endParaRPr lang="pt-BR" sz="2200" dirty="0">
              <a:solidFill>
                <a:srgbClr val="000000"/>
              </a:solidFill>
            </a:endParaRPr>
          </a:p>
        </p:txBody>
      </p:sp>
      <p:sp>
        <p:nvSpPr>
          <p:cNvPr id="11" name="Rectangle 5" descr="Papel pardo"/>
          <p:cNvSpPr>
            <a:spLocks noChangeArrowheads="1"/>
          </p:cNvSpPr>
          <p:nvPr/>
        </p:nvSpPr>
        <p:spPr bwMode="auto">
          <a:xfrm>
            <a:off x="3521076" y="1700213"/>
            <a:ext cx="5022849" cy="35274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853157" y="1743603"/>
            <a:ext cx="4690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pt-BR" sz="2000" i="0" dirty="0">
                <a:solidFill>
                  <a:srgbClr val="996600"/>
                </a:solidFill>
              </a:rPr>
              <a:t>Cirurgião titular (coordenador da equipe)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7404100" y="1871663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i="0">
                <a:solidFill>
                  <a:srgbClr val="800000"/>
                </a:solidFill>
              </a:rPr>
              <a:t> </a:t>
            </a:r>
            <a:endParaRPr lang="pt-BR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7562850" y="2101850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i="0">
                <a:solidFill>
                  <a:srgbClr val="800000"/>
                </a:solidFill>
              </a:rPr>
              <a:t> </a:t>
            </a:r>
            <a:endParaRPr lang="pt-BR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5430838" y="1871663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i="0">
                <a:solidFill>
                  <a:srgbClr val="008000"/>
                </a:solidFill>
              </a:rPr>
              <a:t> </a:t>
            </a:r>
            <a:endParaRPr lang="pt-BR"/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5430838" y="2101850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i="0">
                <a:solidFill>
                  <a:srgbClr val="008000"/>
                </a:solidFill>
              </a:rPr>
              <a:t> </a:t>
            </a:r>
            <a:endParaRPr lang="pt-BR"/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6640513" y="4373563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 i="0">
                <a:solidFill>
                  <a:srgbClr val="000080"/>
                </a:solidFill>
              </a:rPr>
              <a:t> </a:t>
            </a:r>
            <a:endParaRPr lang="pt-BR"/>
          </a:p>
        </p:txBody>
      </p:sp>
      <p:sp>
        <p:nvSpPr>
          <p:cNvPr id="22" name="Rectangle 38"/>
          <p:cNvSpPr>
            <a:spLocks noChangeArrowheads="1"/>
          </p:cNvSpPr>
          <p:nvPr/>
        </p:nvSpPr>
        <p:spPr bwMode="auto">
          <a:xfrm>
            <a:off x="7056438" y="3100388"/>
            <a:ext cx="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pt-BR">
                <a:solidFill>
                  <a:srgbClr val="000000"/>
                </a:solidFill>
              </a:rPr>
              <a:t> </a:t>
            </a:r>
            <a:endParaRPr lang="pt-BR"/>
          </a:p>
        </p:txBody>
      </p:sp>
      <p:grpSp>
        <p:nvGrpSpPr>
          <p:cNvPr id="23" name="Group 43"/>
          <p:cNvGrpSpPr>
            <a:grpSpLocks/>
          </p:cNvGrpSpPr>
          <p:nvPr/>
        </p:nvGrpSpPr>
        <p:grpSpPr bwMode="auto">
          <a:xfrm>
            <a:off x="3636963" y="2130425"/>
            <a:ext cx="4684712" cy="2952750"/>
            <a:chOff x="2336" y="1434"/>
            <a:chExt cx="2951" cy="1860"/>
          </a:xfrm>
        </p:grpSpPr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336" y="1434"/>
              <a:ext cx="1309" cy="1225"/>
            </a:xfrm>
            <a:custGeom>
              <a:avLst/>
              <a:gdLst/>
              <a:ahLst/>
              <a:cxnLst>
                <a:cxn ang="0">
                  <a:pos x="1195" y="185"/>
                </a:cxn>
                <a:cxn ang="0">
                  <a:pos x="186" y="528"/>
                </a:cxn>
                <a:cxn ang="0">
                  <a:pos x="521" y="1541"/>
                </a:cxn>
                <a:cxn ang="0">
                  <a:pos x="1531" y="1197"/>
                </a:cxn>
                <a:cxn ang="0">
                  <a:pos x="1195" y="185"/>
                </a:cxn>
              </a:cxnLst>
              <a:rect l="0" t="0" r="r" b="b"/>
              <a:pathLst>
                <a:path w="1717" h="1725">
                  <a:moveTo>
                    <a:pt x="1195" y="185"/>
                  </a:moveTo>
                  <a:cubicBezTo>
                    <a:pt x="823" y="0"/>
                    <a:pt x="372" y="154"/>
                    <a:pt x="186" y="528"/>
                  </a:cubicBezTo>
                  <a:cubicBezTo>
                    <a:pt x="0" y="903"/>
                    <a:pt x="150" y="1356"/>
                    <a:pt x="521" y="1541"/>
                  </a:cubicBezTo>
                  <a:cubicBezTo>
                    <a:pt x="893" y="1725"/>
                    <a:pt x="1345" y="1571"/>
                    <a:pt x="1531" y="1197"/>
                  </a:cubicBezTo>
                  <a:cubicBezTo>
                    <a:pt x="1717" y="823"/>
                    <a:pt x="1566" y="370"/>
                    <a:pt x="1195" y="185"/>
                  </a:cubicBezTo>
                </a:path>
              </a:pathLst>
            </a:custGeom>
            <a:solidFill>
              <a:srgbClr val="FFFFCC"/>
            </a:solidFill>
            <a:ln w="14288" cap="rnd">
              <a:solidFill>
                <a:srgbClr val="FFCF01">
                  <a:alpha val="7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39"/>
            <p:cNvSpPr>
              <a:spLocks/>
            </p:cNvSpPr>
            <p:nvPr/>
          </p:nvSpPr>
          <p:spPr bwMode="auto">
            <a:xfrm>
              <a:off x="3159" y="1434"/>
              <a:ext cx="1309" cy="1225"/>
            </a:xfrm>
            <a:custGeom>
              <a:avLst/>
              <a:gdLst/>
              <a:ahLst/>
              <a:cxnLst>
                <a:cxn ang="0">
                  <a:pos x="1195" y="185"/>
                </a:cxn>
                <a:cxn ang="0">
                  <a:pos x="186" y="528"/>
                </a:cxn>
                <a:cxn ang="0">
                  <a:pos x="521" y="1541"/>
                </a:cxn>
                <a:cxn ang="0">
                  <a:pos x="1531" y="1197"/>
                </a:cxn>
                <a:cxn ang="0">
                  <a:pos x="1195" y="185"/>
                </a:cxn>
              </a:cxnLst>
              <a:rect l="0" t="0" r="r" b="b"/>
              <a:pathLst>
                <a:path w="1717" h="1725">
                  <a:moveTo>
                    <a:pt x="1195" y="185"/>
                  </a:moveTo>
                  <a:cubicBezTo>
                    <a:pt x="823" y="0"/>
                    <a:pt x="372" y="154"/>
                    <a:pt x="186" y="528"/>
                  </a:cubicBezTo>
                  <a:cubicBezTo>
                    <a:pt x="0" y="903"/>
                    <a:pt x="150" y="1356"/>
                    <a:pt x="521" y="1541"/>
                  </a:cubicBezTo>
                  <a:cubicBezTo>
                    <a:pt x="893" y="1725"/>
                    <a:pt x="1345" y="1571"/>
                    <a:pt x="1531" y="1197"/>
                  </a:cubicBezTo>
                  <a:cubicBezTo>
                    <a:pt x="1717" y="823"/>
                    <a:pt x="1566" y="370"/>
                    <a:pt x="1195" y="185"/>
                  </a:cubicBezTo>
                </a:path>
              </a:pathLst>
            </a:custGeom>
            <a:solidFill>
              <a:srgbClr val="CCCCFF">
                <a:alpha val="60001"/>
              </a:srgbClr>
            </a:solidFill>
            <a:ln w="14288" cap="rnd">
              <a:solidFill>
                <a:srgbClr val="666699">
                  <a:alpha val="50000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40"/>
            <p:cNvSpPr>
              <a:spLocks/>
            </p:cNvSpPr>
            <p:nvPr/>
          </p:nvSpPr>
          <p:spPr bwMode="auto">
            <a:xfrm>
              <a:off x="3978" y="1434"/>
              <a:ext cx="1309" cy="1225"/>
            </a:xfrm>
            <a:custGeom>
              <a:avLst/>
              <a:gdLst/>
              <a:ahLst/>
              <a:cxnLst>
                <a:cxn ang="0">
                  <a:pos x="1195" y="185"/>
                </a:cxn>
                <a:cxn ang="0">
                  <a:pos x="186" y="528"/>
                </a:cxn>
                <a:cxn ang="0">
                  <a:pos x="521" y="1541"/>
                </a:cxn>
                <a:cxn ang="0">
                  <a:pos x="1531" y="1197"/>
                </a:cxn>
                <a:cxn ang="0">
                  <a:pos x="1195" y="185"/>
                </a:cxn>
              </a:cxnLst>
              <a:rect l="0" t="0" r="r" b="b"/>
              <a:pathLst>
                <a:path w="1717" h="1725">
                  <a:moveTo>
                    <a:pt x="1195" y="185"/>
                  </a:moveTo>
                  <a:cubicBezTo>
                    <a:pt x="823" y="0"/>
                    <a:pt x="372" y="154"/>
                    <a:pt x="186" y="528"/>
                  </a:cubicBezTo>
                  <a:cubicBezTo>
                    <a:pt x="0" y="903"/>
                    <a:pt x="150" y="1356"/>
                    <a:pt x="521" y="1541"/>
                  </a:cubicBezTo>
                  <a:cubicBezTo>
                    <a:pt x="893" y="1725"/>
                    <a:pt x="1345" y="1571"/>
                    <a:pt x="1531" y="1197"/>
                  </a:cubicBezTo>
                  <a:cubicBezTo>
                    <a:pt x="1717" y="823"/>
                    <a:pt x="1566" y="370"/>
                    <a:pt x="1195" y="185"/>
                  </a:cubicBezTo>
                </a:path>
              </a:pathLst>
            </a:custGeom>
            <a:solidFill>
              <a:srgbClr val="CCFFCC">
                <a:alpha val="60001"/>
              </a:srgbClr>
            </a:solidFill>
            <a:ln w="14288" cap="rnd">
              <a:solidFill>
                <a:srgbClr val="339966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41"/>
            <p:cNvSpPr>
              <a:spLocks/>
            </p:cNvSpPr>
            <p:nvPr/>
          </p:nvSpPr>
          <p:spPr bwMode="auto">
            <a:xfrm>
              <a:off x="2742" y="2060"/>
              <a:ext cx="1309" cy="1225"/>
            </a:xfrm>
            <a:custGeom>
              <a:avLst/>
              <a:gdLst/>
              <a:ahLst/>
              <a:cxnLst>
                <a:cxn ang="0">
                  <a:pos x="1195" y="185"/>
                </a:cxn>
                <a:cxn ang="0">
                  <a:pos x="186" y="528"/>
                </a:cxn>
                <a:cxn ang="0">
                  <a:pos x="521" y="1541"/>
                </a:cxn>
                <a:cxn ang="0">
                  <a:pos x="1531" y="1197"/>
                </a:cxn>
                <a:cxn ang="0">
                  <a:pos x="1195" y="185"/>
                </a:cxn>
              </a:cxnLst>
              <a:rect l="0" t="0" r="r" b="b"/>
              <a:pathLst>
                <a:path w="1717" h="1725">
                  <a:moveTo>
                    <a:pt x="1195" y="185"/>
                  </a:moveTo>
                  <a:cubicBezTo>
                    <a:pt x="823" y="0"/>
                    <a:pt x="372" y="154"/>
                    <a:pt x="186" y="528"/>
                  </a:cubicBezTo>
                  <a:cubicBezTo>
                    <a:pt x="0" y="903"/>
                    <a:pt x="150" y="1356"/>
                    <a:pt x="521" y="1541"/>
                  </a:cubicBezTo>
                  <a:cubicBezTo>
                    <a:pt x="893" y="1725"/>
                    <a:pt x="1345" y="1571"/>
                    <a:pt x="1531" y="1197"/>
                  </a:cubicBezTo>
                  <a:cubicBezTo>
                    <a:pt x="1717" y="823"/>
                    <a:pt x="1566" y="370"/>
                    <a:pt x="1195" y="185"/>
                  </a:cubicBezTo>
                </a:path>
              </a:pathLst>
            </a:custGeom>
            <a:solidFill>
              <a:srgbClr val="FFCCFF">
                <a:alpha val="70000"/>
              </a:srgbClr>
            </a:solidFill>
            <a:ln w="14288" cap="rnd">
              <a:solidFill>
                <a:srgbClr val="FF9999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42"/>
            <p:cNvSpPr>
              <a:spLocks/>
            </p:cNvSpPr>
            <p:nvPr/>
          </p:nvSpPr>
          <p:spPr bwMode="auto">
            <a:xfrm>
              <a:off x="3567" y="2069"/>
              <a:ext cx="1309" cy="1225"/>
            </a:xfrm>
            <a:custGeom>
              <a:avLst/>
              <a:gdLst/>
              <a:ahLst/>
              <a:cxnLst>
                <a:cxn ang="0">
                  <a:pos x="1195" y="185"/>
                </a:cxn>
                <a:cxn ang="0">
                  <a:pos x="186" y="528"/>
                </a:cxn>
                <a:cxn ang="0">
                  <a:pos x="521" y="1541"/>
                </a:cxn>
                <a:cxn ang="0">
                  <a:pos x="1531" y="1197"/>
                </a:cxn>
                <a:cxn ang="0">
                  <a:pos x="1195" y="185"/>
                </a:cxn>
              </a:cxnLst>
              <a:rect l="0" t="0" r="r" b="b"/>
              <a:pathLst>
                <a:path w="1717" h="1725">
                  <a:moveTo>
                    <a:pt x="1195" y="185"/>
                  </a:moveTo>
                  <a:cubicBezTo>
                    <a:pt x="823" y="0"/>
                    <a:pt x="372" y="154"/>
                    <a:pt x="186" y="528"/>
                  </a:cubicBezTo>
                  <a:cubicBezTo>
                    <a:pt x="0" y="903"/>
                    <a:pt x="150" y="1356"/>
                    <a:pt x="521" y="1541"/>
                  </a:cubicBezTo>
                  <a:cubicBezTo>
                    <a:pt x="893" y="1725"/>
                    <a:pt x="1345" y="1571"/>
                    <a:pt x="1531" y="1197"/>
                  </a:cubicBezTo>
                  <a:cubicBezTo>
                    <a:pt x="1717" y="823"/>
                    <a:pt x="1566" y="370"/>
                    <a:pt x="1195" y="185"/>
                  </a:cubicBezTo>
                </a:path>
              </a:pathLst>
            </a:custGeom>
            <a:solidFill>
              <a:srgbClr val="C0C0C0">
                <a:alpha val="60001"/>
              </a:srgbClr>
            </a:solidFill>
            <a:ln w="14288" cap="rnd">
              <a:solidFill>
                <a:srgbClr val="777777">
                  <a:alpha val="60001"/>
                </a:srgb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9" name="Text Box 44"/>
          <p:cNvSpPr txBox="1">
            <a:spLocks noChangeArrowheads="1"/>
          </p:cNvSpPr>
          <p:nvPr/>
        </p:nvSpPr>
        <p:spPr bwMode="auto">
          <a:xfrm rot="18590847">
            <a:off x="3809206" y="2756178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pt-BR">
                <a:solidFill>
                  <a:srgbClr val="FF9966"/>
                </a:solidFill>
              </a:rPr>
              <a:t>Anestesista</a:t>
            </a: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 rot="18590847">
            <a:off x="5225257" y="2555766"/>
            <a:ext cx="15128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rgbClr val="666699"/>
                </a:solidFill>
              </a:rPr>
              <a:t>Cirurgião Auxiliar</a:t>
            </a: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 rot="18590847">
            <a:off x="4374356" y="3854728"/>
            <a:ext cx="1741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pt-BR">
                <a:solidFill>
                  <a:srgbClr val="FF5050"/>
                </a:solidFill>
              </a:rPr>
              <a:t>Instrumentador</a:t>
            </a: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 rot="18590847">
            <a:off x="6773069" y="2630766"/>
            <a:ext cx="1512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r>
              <a:rPr lang="pt-BR">
                <a:solidFill>
                  <a:srgbClr val="669900"/>
                </a:solidFill>
              </a:rPr>
              <a:t>Enfermeiro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 rot="18590847">
            <a:off x="5930107" y="3773378"/>
            <a:ext cx="151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5F5F5F"/>
                </a:solidFill>
              </a:rPr>
              <a:t>Auxiliar de Enfermagem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808111" y="5273675"/>
            <a:ext cx="6166556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pt-BR" sz="2000" b="0" dirty="0">
                <a:solidFill>
                  <a:srgbClr val="000000"/>
                </a:solidFill>
              </a:rPr>
              <a:t>Cada integrante de uma  equipe cirúrgica oferece uma diferente contribuição em termos de competência individual</a:t>
            </a:r>
            <a:endParaRPr lang="pt-BR" sz="20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0" y="6611779"/>
            <a:ext cx="3165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Brandão, </a:t>
            </a:r>
            <a:r>
              <a:rPr lang="pt-BR" sz="1000" dirty="0" err="1"/>
              <a:t>Puente-Palacios</a:t>
            </a:r>
            <a:r>
              <a:rPr lang="pt-BR" sz="1000" dirty="0"/>
              <a:t> &amp; Borges-Andrade (2008</a:t>
            </a:r>
          </a:p>
        </p:txBody>
      </p:sp>
      <p:sp>
        <p:nvSpPr>
          <p:cNvPr id="37" name="CaixaDeTexto 2"/>
          <p:cNvSpPr txBox="1"/>
          <p:nvPr/>
        </p:nvSpPr>
        <p:spPr>
          <a:xfrm>
            <a:off x="217634" y="810120"/>
            <a:ext cx="8426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Da Individual a Coletiva:</a:t>
            </a:r>
          </a:p>
        </p:txBody>
      </p:sp>
    </p:spTree>
    <p:extLst>
      <p:ext uri="{BB962C8B-B14F-4D97-AF65-F5344CB8AC3E}">
        <p14:creationId xmlns:p14="http://schemas.microsoft.com/office/powerpoint/2010/main" val="2505285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 startAt="7"/>
            </a:pPr>
            <a:r>
              <a:rPr lang="pt-BR" sz="2400" b="1" dirty="0"/>
              <a:t>GESTÃO POR COMPETÊNCIAS ALINHADA AOS </a:t>
            </a:r>
          </a:p>
          <a:p>
            <a:pPr marL="457200" indent="-457200"/>
            <a:r>
              <a:rPr lang="pt-BR" sz="2400" b="1" dirty="0"/>
              <a:t>OBJETIVOS ESTRATÉGICOS</a:t>
            </a:r>
          </a:p>
        </p:txBody>
      </p:sp>
      <p:pic>
        <p:nvPicPr>
          <p:cNvPr id="12" name="Imagem 11" descr="logo-sad.jpg"/>
          <p:cNvPicPr>
            <a:picLocks noChangeAspect="1"/>
          </p:cNvPicPr>
          <p:nvPr/>
        </p:nvPicPr>
        <p:blipFill>
          <a:blip r:embed="rId3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829442" name="Rectangle 2"/>
          <p:cNvSpPr>
            <a:spLocks noChangeArrowheads="1"/>
          </p:cNvSpPr>
          <p:nvPr/>
        </p:nvSpPr>
        <p:spPr bwMode="auto">
          <a:xfrm>
            <a:off x="311001" y="1112975"/>
            <a:ext cx="8488362" cy="544111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mpd="sng" algn="ctr">
            <a:solidFill>
              <a:srgbClr val="008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Calibri"/>
            </a:endParaRPr>
          </a:p>
        </p:txBody>
      </p:sp>
      <p:sp>
        <p:nvSpPr>
          <p:cNvPr id="26628" name="Rectangl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45938" y="1239754"/>
            <a:ext cx="2330450" cy="1296615"/>
          </a:xfrm>
          <a:prstGeom prst="rect">
            <a:avLst/>
          </a:prstGeom>
          <a:solidFill>
            <a:srgbClr val="007500"/>
          </a:solidFill>
          <a:ln>
            <a:solidFill>
              <a:srgbClr val="007500"/>
            </a:solidFill>
          </a:ln>
          <a:effectLst>
            <a:prstShdw prst="shdw17" dist="17961" dir="2700000">
              <a:srgbClr val="5C0000"/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pt-BR" sz="2200" dirty="0">
                <a:solidFill>
                  <a:schemeClr val="bg1"/>
                </a:solidFill>
                <a:latin typeface="Calibri"/>
                <a:cs typeface="Calibri"/>
              </a:rPr>
              <a:t>Competências dos Gestores Públicos</a:t>
            </a:r>
          </a:p>
        </p:txBody>
      </p:sp>
      <p:sp>
        <p:nvSpPr>
          <p:cNvPr id="26629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45938" y="2804397"/>
            <a:ext cx="2336800" cy="35991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endParaRPr lang="pt-BR" sz="2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lnSpc>
                <a:spcPct val="95000"/>
              </a:lnSpc>
              <a:defRPr/>
            </a:pPr>
            <a:r>
              <a:rPr lang="pt-BR" sz="2200" dirty="0">
                <a:solidFill>
                  <a:srgbClr val="000000"/>
                </a:solidFill>
                <a:latin typeface="Calibri"/>
                <a:cs typeface="Calibri"/>
              </a:rPr>
              <a:t>Competências requeridas a todos ocupantes de cargo de direção e de chefia do Governo do Estado de Mato Grosso do Sul</a:t>
            </a:r>
          </a:p>
          <a:p>
            <a:pPr algn="ctr">
              <a:lnSpc>
                <a:spcPct val="95000"/>
              </a:lnSpc>
              <a:defRPr/>
            </a:pPr>
            <a:endParaRPr lang="pt-BR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29445" name="Rectangle 5"/>
          <p:cNvSpPr>
            <a:spLocks noChangeArrowheads="1"/>
          </p:cNvSpPr>
          <p:nvPr/>
        </p:nvSpPr>
        <p:spPr bwMode="auto">
          <a:xfrm>
            <a:off x="6086326" y="1215941"/>
            <a:ext cx="2338387" cy="1320428"/>
          </a:xfrm>
          <a:prstGeom prst="rect">
            <a:avLst/>
          </a:prstGeom>
          <a:solidFill>
            <a:srgbClr val="007500"/>
          </a:solidFill>
          <a:ln>
            <a:solidFill>
              <a:srgbClr val="007500"/>
            </a:solidFill>
          </a:ln>
          <a:effectLst>
            <a:prstShdw prst="shdw17" dist="17961" dir="2700000">
              <a:srgbClr val="5C0000"/>
            </a:prstShdw>
          </a:effectLst>
        </p:spPr>
        <p:txBody>
          <a:bodyPr anchor="ctr"/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Calibri"/>
                <a:cs typeface="Calibri"/>
              </a:rPr>
              <a:t>Competências Técnicas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6089501" y="2824401"/>
            <a:ext cx="2462212" cy="3574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pt-BR"/>
            </a:defPPr>
            <a:lvl1pPr algn="ctr">
              <a:lnSpc>
                <a:spcPct val="95000"/>
              </a:lnSpc>
              <a:defRPr>
                <a:solidFill>
                  <a:srgbClr val="000000"/>
                </a:solidFill>
                <a:latin typeface="Arial"/>
                <a:cs typeface="Arial"/>
              </a:defRPr>
            </a:lvl1pPr>
            <a:lvl2pPr marL="742950" indent="-285750">
              <a:defRPr>
                <a:ea typeface="Arial" charset="0"/>
                <a:cs typeface="Arial" charset="0"/>
              </a:defRPr>
            </a:lvl2pPr>
            <a:lvl3pPr marL="1143000" indent="-228600">
              <a:defRPr>
                <a:ea typeface="Arial" charset="0"/>
                <a:cs typeface="Arial" charset="0"/>
              </a:defRPr>
            </a:lvl3pPr>
            <a:lvl4pPr marL="1600200" indent="-228600">
              <a:defRPr>
                <a:ea typeface="Arial" charset="0"/>
                <a:cs typeface="Arial" charset="0"/>
              </a:defRPr>
            </a:lvl4pPr>
            <a:lvl5pPr marL="2057400" indent="-228600">
              <a:defRPr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rial" charset="0"/>
                <a:cs typeface="Arial" charset="0"/>
              </a:defRPr>
            </a:lvl9pPr>
          </a:lstStyle>
          <a:p>
            <a:r>
              <a:rPr lang="pt-BR" sz="2200" dirty="0">
                <a:latin typeface="Calibri"/>
                <a:cs typeface="Calibri"/>
              </a:rPr>
              <a:t>Competências específicas requeridas aos servidores e gestores, vinculadas às atividades do órgão e diretamente relacionadas às unidades, cargos e/ou funções.</a:t>
            </a:r>
          </a:p>
          <a:p>
            <a:pPr lvl="1"/>
            <a:endParaRPr lang="en-US" sz="2200" dirty="0">
              <a:latin typeface="Calibri"/>
              <a:cs typeface="Calibri"/>
            </a:endParaRPr>
          </a:p>
          <a:p>
            <a:r>
              <a:rPr lang="pt-BR" sz="2200" dirty="0">
                <a:latin typeface="Calibri"/>
                <a:cs typeface="Calibri"/>
              </a:rPr>
              <a:t>.</a:t>
            </a: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3038326" y="1239754"/>
            <a:ext cx="2784475" cy="1296615"/>
          </a:xfrm>
          <a:prstGeom prst="rect">
            <a:avLst/>
          </a:prstGeom>
          <a:solidFill>
            <a:srgbClr val="007500"/>
          </a:solidFill>
          <a:ln>
            <a:solidFill>
              <a:srgbClr val="007500"/>
            </a:solidFill>
          </a:ln>
          <a:effectLst>
            <a:prstShdw prst="shdw17" dist="17961" dir="2700000">
              <a:srgbClr val="5C0000"/>
            </a:prstShdw>
          </a:effectLst>
        </p:spPr>
        <p:txBody>
          <a:bodyPr anchor="ctr"/>
          <a:lstStyle/>
          <a:p>
            <a:pPr algn="ctr">
              <a:defRPr/>
            </a:pPr>
            <a:r>
              <a:rPr lang="pt-BR" sz="2200" dirty="0">
                <a:solidFill>
                  <a:schemeClr val="bg1"/>
                </a:solidFill>
                <a:latin typeface="Calibri"/>
                <a:cs typeface="Calibri"/>
              </a:rPr>
              <a:t>Competências Essenciais aos Servidores do Órgão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3109763" y="2824401"/>
            <a:ext cx="2709863" cy="35744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endParaRPr lang="pt-BR" sz="2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lnSpc>
                <a:spcPct val="95000"/>
              </a:lnSpc>
              <a:defRPr/>
            </a:pPr>
            <a:r>
              <a:rPr lang="pt-BR" sz="2200" dirty="0">
                <a:solidFill>
                  <a:srgbClr val="000000"/>
                </a:solidFill>
                <a:latin typeface="Calibri"/>
                <a:cs typeface="Calibri"/>
              </a:rPr>
              <a:t>Competências essenciais e comuns a todos os servidores do Órgão, relacionadas com as crenças, valores e filosofia de gestão do Órgão.</a:t>
            </a:r>
          </a:p>
          <a:p>
            <a:pPr algn="ctr">
              <a:lnSpc>
                <a:spcPct val="95000"/>
              </a:lnSpc>
              <a:defRPr/>
            </a:pPr>
            <a:endParaRPr lang="pt-BR" sz="2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lnSpc>
                <a:spcPct val="95000"/>
              </a:lnSpc>
              <a:defRPr/>
            </a:pPr>
            <a:endParaRPr lang="pt-BR" sz="22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>
              <a:lnSpc>
                <a:spcPct val="95000"/>
              </a:lnSpc>
              <a:defRPr/>
            </a:pPr>
            <a:endParaRPr lang="pt-BR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421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 startAt="7"/>
            </a:pPr>
            <a:r>
              <a:rPr lang="pt-BR" sz="2400" b="1" dirty="0"/>
              <a:t>GESTÃO POR COMPETÊNCIAS ALINHADA AOS </a:t>
            </a:r>
          </a:p>
          <a:p>
            <a:pPr marL="457200" indent="-457200"/>
            <a:r>
              <a:rPr lang="pt-BR" sz="2400" b="1" dirty="0"/>
              <a:t>OBJETIVOS ESTRATÉGICOS</a:t>
            </a:r>
          </a:p>
        </p:txBody>
      </p:sp>
      <p:pic>
        <p:nvPicPr>
          <p:cNvPr id="17" name="Imagem 16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35" name="CaixaDeTexto 34"/>
          <p:cNvSpPr txBox="1"/>
          <p:nvPr/>
        </p:nvSpPr>
        <p:spPr>
          <a:xfrm>
            <a:off x="122709" y="6477336"/>
            <a:ext cx="4377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Calibri"/>
                <a:cs typeface="Calibri"/>
              </a:rPr>
              <a:t>Fonte: Brandão, </a:t>
            </a:r>
            <a:r>
              <a:rPr lang="pt-BR" sz="1400" dirty="0" err="1">
                <a:latin typeface="Calibri"/>
                <a:cs typeface="Calibri"/>
              </a:rPr>
              <a:t>Puente-Palacios</a:t>
            </a:r>
            <a:r>
              <a:rPr lang="pt-BR" sz="1400" dirty="0">
                <a:latin typeface="Calibri"/>
                <a:cs typeface="Calibri"/>
              </a:rPr>
              <a:t> &amp; Borges-Andrade (2008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02526" y="1138326"/>
            <a:ext cx="61375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Calibri"/>
                <a:cs typeface="Calibri"/>
              </a:rPr>
              <a:t>Gestão por Competência: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91178" y="1705401"/>
            <a:ext cx="9021290" cy="413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spcBef>
                <a:spcPct val="0"/>
              </a:spcBef>
              <a:spcAft>
                <a:spcPct val="180000"/>
              </a:spcAft>
              <a:buClr>
                <a:srgbClr val="620000"/>
              </a:buClr>
              <a:buSzPct val="90000"/>
              <a:buFont typeface="Monotype Sorts" pitchFamily="2" charset="2"/>
              <a:buNone/>
            </a:pPr>
            <a:r>
              <a:rPr lang="pt-BR" sz="2200" b="1" u="sng" dirty="0">
                <a:solidFill>
                  <a:srgbClr val="000026"/>
                </a:solidFill>
                <a:latin typeface="Calibri"/>
                <a:cs typeface="Calibri"/>
              </a:rPr>
              <a:t>Modelo de gestão</a:t>
            </a:r>
            <a:r>
              <a:rPr lang="pt-BR" sz="2200" b="1" dirty="0">
                <a:solidFill>
                  <a:srgbClr val="000026"/>
                </a:solidFill>
                <a:latin typeface="Calibri"/>
                <a:cs typeface="Calibri"/>
              </a:rPr>
              <a:t> </a:t>
            </a:r>
            <a:r>
              <a:rPr lang="pt-BR" sz="2200" dirty="0">
                <a:solidFill>
                  <a:srgbClr val="000026"/>
                </a:solidFill>
                <a:latin typeface="Calibri"/>
                <a:cs typeface="Calibri"/>
              </a:rPr>
              <a:t>que se propõe a planejar, captar, desenvolver e avaliar, nos diferentes níveis da organização, as competências necessárias à consecução de seus objetivos</a:t>
            </a:r>
            <a:r>
              <a:rPr lang="pt-BR" sz="1600" dirty="0">
                <a:solidFill>
                  <a:srgbClr val="000026"/>
                </a:solidFill>
                <a:latin typeface="Calibri"/>
                <a:cs typeface="Calibri"/>
              </a:rPr>
              <a:t>.  (</a:t>
            </a:r>
            <a:r>
              <a:rPr lang="pt-BR" sz="1600" dirty="0" err="1">
                <a:solidFill>
                  <a:srgbClr val="000026"/>
                </a:solidFill>
                <a:latin typeface="Calibri"/>
                <a:cs typeface="Calibri"/>
              </a:rPr>
              <a:t>Whiddett</a:t>
            </a:r>
            <a:r>
              <a:rPr lang="pt-BR" sz="1600" dirty="0">
                <a:solidFill>
                  <a:srgbClr val="000026"/>
                </a:solidFill>
                <a:latin typeface="Calibri"/>
                <a:cs typeface="Calibri"/>
              </a:rPr>
              <a:t> &amp; </a:t>
            </a:r>
            <a:r>
              <a:rPr lang="pt-BR" sz="1600" dirty="0" err="1">
                <a:solidFill>
                  <a:srgbClr val="000026"/>
                </a:solidFill>
                <a:latin typeface="Calibri"/>
                <a:cs typeface="Calibri"/>
              </a:rPr>
              <a:t>Hollyforde</a:t>
            </a:r>
            <a:r>
              <a:rPr lang="pt-BR" sz="1600" dirty="0">
                <a:solidFill>
                  <a:srgbClr val="000026"/>
                </a:solidFill>
                <a:latin typeface="Calibri"/>
                <a:cs typeface="Calibri"/>
              </a:rPr>
              <a:t>, 1999).</a:t>
            </a:r>
          </a:p>
          <a:p>
            <a:pPr algn="just" eaLnBrk="0" hangingPunct="0">
              <a:spcBef>
                <a:spcPct val="0"/>
              </a:spcBef>
              <a:spcAft>
                <a:spcPct val="180000"/>
              </a:spcAft>
              <a:buClr>
                <a:srgbClr val="620000"/>
              </a:buClr>
              <a:buSzPct val="90000"/>
              <a:buFont typeface="Monotype Sorts" pitchFamily="2" charset="2"/>
              <a:buNone/>
            </a:pPr>
            <a:r>
              <a:rPr lang="pt-BR" sz="2200" b="1" u="sng" dirty="0">
                <a:solidFill>
                  <a:srgbClr val="000026"/>
                </a:solidFill>
                <a:latin typeface="Calibri"/>
                <a:cs typeface="Calibri"/>
              </a:rPr>
              <a:t>Objetiva</a:t>
            </a:r>
            <a:r>
              <a:rPr lang="pt-BR" sz="2200" dirty="0">
                <a:solidFill>
                  <a:srgbClr val="000026"/>
                </a:solidFill>
                <a:latin typeface="Calibri"/>
                <a:cs typeface="Calibri"/>
              </a:rPr>
              <a:t> gerenciar </a:t>
            </a:r>
            <a:r>
              <a:rPr lang="pt-BR" sz="2400" b="1" dirty="0">
                <a:solidFill>
                  <a:srgbClr val="000026"/>
                </a:solidFill>
                <a:latin typeface="Calibri"/>
                <a:cs typeface="Calibri"/>
              </a:rPr>
              <a:t>o gap </a:t>
            </a:r>
            <a:r>
              <a:rPr lang="pt-BR" sz="2200" dirty="0">
                <a:solidFill>
                  <a:srgbClr val="000026"/>
                </a:solidFill>
                <a:latin typeface="Calibri"/>
                <a:cs typeface="Calibri"/>
              </a:rPr>
              <a:t>(ou lacuna) de competências eventualmente existente na organização, procurando eliminá-lo ou minimizá-lo </a:t>
            </a:r>
            <a:r>
              <a:rPr lang="pt-BR" sz="1600" dirty="0">
                <a:solidFill>
                  <a:srgbClr val="000026"/>
                </a:solidFill>
                <a:latin typeface="Calibri"/>
                <a:cs typeface="Calibri"/>
              </a:rPr>
              <a:t>(</a:t>
            </a:r>
            <a:r>
              <a:rPr lang="pt-BR" sz="1600" dirty="0" err="1">
                <a:solidFill>
                  <a:srgbClr val="000026"/>
                </a:solidFill>
                <a:latin typeface="Calibri"/>
                <a:cs typeface="Calibri"/>
              </a:rPr>
              <a:t>Carbone</a:t>
            </a:r>
            <a:r>
              <a:rPr lang="pt-BR" sz="1600" dirty="0">
                <a:solidFill>
                  <a:srgbClr val="000026"/>
                </a:solidFill>
                <a:latin typeface="Calibri"/>
                <a:cs typeface="Calibri"/>
              </a:rPr>
              <a:t> et al, 2005).</a:t>
            </a:r>
          </a:p>
          <a:p>
            <a:pPr algn="just" eaLnBrk="0" hangingPunct="0">
              <a:spcBef>
                <a:spcPct val="0"/>
              </a:spcBef>
              <a:spcAft>
                <a:spcPct val="65000"/>
              </a:spcAft>
              <a:buClr>
                <a:srgbClr val="620000"/>
              </a:buClr>
              <a:buSzPct val="90000"/>
              <a:buFont typeface="Monotype Sorts" pitchFamily="2" charset="2"/>
              <a:buNone/>
            </a:pPr>
            <a:r>
              <a:rPr lang="pt-BR" sz="2200" dirty="0">
                <a:solidFill>
                  <a:srgbClr val="000026"/>
                </a:solidFill>
                <a:latin typeface="Calibri"/>
                <a:cs typeface="Calibri"/>
              </a:rPr>
              <a:t>A denominada </a:t>
            </a:r>
            <a:r>
              <a:rPr lang="pt-BR" sz="2200" b="1" u="sng" dirty="0">
                <a:solidFill>
                  <a:srgbClr val="000026"/>
                </a:solidFill>
                <a:latin typeface="Calibri"/>
                <a:cs typeface="Calibri"/>
              </a:rPr>
              <a:t>lacuna de competências</a:t>
            </a:r>
            <a:r>
              <a:rPr lang="pt-BR" sz="2200" b="1" dirty="0">
                <a:solidFill>
                  <a:srgbClr val="000026"/>
                </a:solidFill>
                <a:latin typeface="Calibri"/>
                <a:cs typeface="Calibri"/>
              </a:rPr>
              <a:t> </a:t>
            </a:r>
            <a:r>
              <a:rPr lang="pt-BR" sz="2200" dirty="0">
                <a:solidFill>
                  <a:srgbClr val="000026"/>
                </a:solidFill>
                <a:latin typeface="Calibri"/>
                <a:cs typeface="Calibri"/>
              </a:rPr>
              <a:t>diz respeito à discrepância entre as competências necessárias à consecução dos objetivos organizacionais e aquelas  de que a organização dispõe </a:t>
            </a:r>
            <a:r>
              <a:rPr lang="pt-BR" sz="1600" dirty="0">
                <a:solidFill>
                  <a:srgbClr val="000026"/>
                </a:solidFill>
                <a:latin typeface="Calibri"/>
                <a:cs typeface="Calibri"/>
              </a:rPr>
              <a:t>(Brandão &amp; Guimarães, 2001)</a:t>
            </a:r>
            <a:r>
              <a:rPr lang="pt-BR" sz="2200" dirty="0">
                <a:solidFill>
                  <a:srgbClr val="000026"/>
                </a:solidFill>
                <a:latin typeface="Calibri"/>
                <a:cs typeface="Calibri"/>
              </a:rPr>
              <a:t>.</a:t>
            </a:r>
            <a:endParaRPr lang="pt-BR"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267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 startAt="7"/>
            </a:pPr>
            <a:r>
              <a:rPr lang="pt-BR" sz="2400" b="1" dirty="0"/>
              <a:t>GESTÃO POR COMPETÊNCIAS ALINHADA AOS </a:t>
            </a:r>
          </a:p>
          <a:p>
            <a:pPr marL="457200" indent="-457200"/>
            <a:r>
              <a:rPr lang="pt-BR" sz="2400" b="1" dirty="0"/>
              <a:t>OBJETIVOS ESTRATÉGICOS</a:t>
            </a:r>
          </a:p>
        </p:txBody>
      </p:sp>
      <p:pic>
        <p:nvPicPr>
          <p:cNvPr id="27" name="Imagem 26" descr="logo-sad.jpg"/>
          <p:cNvPicPr>
            <a:picLocks noChangeAspect="1"/>
          </p:cNvPicPr>
          <p:nvPr/>
        </p:nvPicPr>
        <p:blipFill>
          <a:blip r:embed="rId3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619892" y="1382618"/>
            <a:ext cx="7939206" cy="5049713"/>
            <a:chOff x="531" y="136"/>
            <a:chExt cx="5182" cy="3185"/>
          </a:xfrm>
        </p:grpSpPr>
        <p:graphicFrame>
          <p:nvGraphicFramePr>
            <p:cNvPr id="2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8033207"/>
                </p:ext>
              </p:extLst>
            </p:nvPr>
          </p:nvGraphicFramePr>
          <p:xfrm>
            <a:off x="531" y="136"/>
            <a:ext cx="5182" cy="3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" name="Documento" r:id="rId4" imgW="5613498" imgH="2824402" progId="">
                    <p:embed/>
                  </p:oleObj>
                </mc:Choice>
                <mc:Fallback>
                  <p:oleObj name="Documento" r:id="rId4" imgW="5613498" imgH="2824402" progId="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" y="136"/>
                          <a:ext cx="5182" cy="318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4760" y="3003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pt-BR" sz="1600" i="0" dirty="0">
                  <a:solidFill>
                    <a:srgbClr val="000066"/>
                  </a:solidFill>
                  <a:latin typeface="Bookman Old Style" pitchFamily="18" charset="0"/>
                </a:rPr>
                <a:t>Tempo</a:t>
              </a:r>
              <a:endParaRPr lang="pt-BR" sz="1600" i="0" dirty="0">
                <a:solidFill>
                  <a:schemeClr val="bg2"/>
                </a:solidFill>
                <a:latin typeface="Bookman Old Style" pitchFamily="18" charset="0"/>
              </a:endParaRP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619892" y="6110382"/>
            <a:ext cx="300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Ienaga</a:t>
            </a:r>
            <a:r>
              <a:rPr lang="pt-BR" sz="1400" dirty="0"/>
              <a:t> (1998), com adaptações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517524" y="1676204"/>
            <a:ext cx="1815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Competências </a:t>
            </a:r>
          </a:p>
          <a:p>
            <a:r>
              <a:rPr lang="pt-BR" sz="1600" b="1" dirty="0">
                <a:solidFill>
                  <a:schemeClr val="tx2">
                    <a:lumMod val="75000"/>
                  </a:schemeClr>
                </a:solidFill>
              </a:rPr>
              <a:t>         Mapeadas</a:t>
            </a:r>
          </a:p>
        </p:txBody>
      </p:sp>
    </p:spTree>
    <p:extLst>
      <p:ext uri="{BB962C8B-B14F-4D97-AF65-F5344CB8AC3E}">
        <p14:creationId xmlns:p14="http://schemas.microsoft.com/office/powerpoint/2010/main" val="122033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8. BENCHMARK</a:t>
            </a:r>
          </a:p>
        </p:txBody>
      </p:sp>
      <p:pic>
        <p:nvPicPr>
          <p:cNvPr id="8" name="Imagem 7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9632" y="947134"/>
            <a:ext cx="613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Experiências no Setor Público: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69632" y="1834637"/>
            <a:ext cx="85922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 EMBRAPA - Empresa Brasileira de Pesquisa Agropecuária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 ANEEL - Agência Nacional de Energia Elétrica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 Banco do Brasil S/A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 Governo de Minas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 Receita Federal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 FUNASA – Fundação Nacional de Saúde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 Ministério do Planejamento e Gestão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/>
              <a:t> STJ – Supremo Tribunal de Justiça</a:t>
            </a:r>
          </a:p>
          <a:p>
            <a:r>
              <a:rPr 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242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8. BENCHMARK</a:t>
            </a:r>
          </a:p>
        </p:txBody>
      </p:sp>
      <p:pic>
        <p:nvPicPr>
          <p:cNvPr id="8" name="Imagem 7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57641" y="1776549"/>
            <a:ext cx="8712187" cy="45589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interrelação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entre conhecimentos, habilidades e atitudes gera uma enorme gama de competências possíveis.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 necessário, portanto, que a organização, por meio de seus líderes, mapeie as competências desejadas para desempenho de cada uma de suas funções, a fim de desenvolver processos de aprendizagem coerentes com o desempenho pretendido.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definição das competências desejáveis deve ser alinhada à estratégia da organização.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" y="96987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/>
              <a:t>QUAIS COMPETÊNCIAS QUEREMOS?</a:t>
            </a:r>
          </a:p>
        </p:txBody>
      </p:sp>
    </p:spTree>
    <p:extLst>
      <p:ext uri="{BB962C8B-B14F-4D97-AF65-F5344CB8AC3E}">
        <p14:creationId xmlns:p14="http://schemas.microsoft.com/office/powerpoint/2010/main" val="111906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CONTEÚDO</a:t>
            </a:r>
          </a:p>
        </p:txBody>
      </p:sp>
      <p:pic>
        <p:nvPicPr>
          <p:cNvPr id="34" name="Imagem 33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35" name="Retângulo 34"/>
          <p:cNvSpPr/>
          <p:nvPr/>
        </p:nvSpPr>
        <p:spPr>
          <a:xfrm>
            <a:off x="95647" y="922020"/>
            <a:ext cx="891119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2000" b="1" dirty="0">
                <a:latin typeface="Calibri"/>
                <a:cs typeface="Calibri"/>
              </a:rPr>
              <a:t>O CONCEITO DE GESTÃO PARA RESULTADOS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2000" b="1" dirty="0">
                <a:latin typeface="Calibri"/>
                <a:cs typeface="Calibri"/>
              </a:rPr>
              <a:t>ALINHAMENTO: ESTRATÉGIA E GESTÃO DE PESSOAS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2000" b="1" dirty="0">
                <a:latin typeface="Calibri"/>
                <a:cs typeface="Calibri"/>
              </a:rPr>
              <a:t>ESTADO DA ARTE EM GESTÃO DE PESSOAS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2000" b="1" dirty="0">
                <a:latin typeface="Calibri"/>
                <a:cs typeface="Calibri"/>
              </a:rPr>
              <a:t>NIVELAMENTO CONCEITUAL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2000" b="1" dirty="0">
                <a:latin typeface="Calibri"/>
                <a:cs typeface="Calibri"/>
              </a:rPr>
              <a:t>ELEMENTOS CONSTITUTIVOS DA COMPETÊNCIA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2000" b="1" dirty="0">
                <a:latin typeface="Calibri"/>
                <a:cs typeface="Calibri"/>
              </a:rPr>
              <a:t>DIMENSÕES DA COMPETÊNCIA – DA INDIVIDUAL À COLETIVA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2000" b="1" dirty="0">
                <a:latin typeface="Calibri"/>
                <a:cs typeface="Calibri"/>
              </a:rPr>
              <a:t>GESTÃO POR COMPETÊNCIA ALINHADA AOS OBJETIVOS ESTRATÉGICOS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2000" b="1" dirty="0">
                <a:latin typeface="Calibri"/>
                <a:cs typeface="Calibri"/>
              </a:rPr>
              <a:t>BENCHMARK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2000" b="1" dirty="0">
                <a:cs typeface="Calibri"/>
              </a:rPr>
              <a:t>CICLO DA GESTÃO POR COMPETÊNCIA</a:t>
            </a: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pt-BR" sz="2000" b="1" dirty="0">
                <a:cs typeface="Calibri"/>
              </a:rPr>
              <a:t>O CASO DO MS</a:t>
            </a:r>
            <a:endParaRPr lang="pt-BR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35428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8. BENCHMARK MINAS GERAIS</a:t>
            </a:r>
          </a:p>
        </p:txBody>
      </p:sp>
      <p:pic>
        <p:nvPicPr>
          <p:cNvPr id="9" name="Imagem 8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graphicFrame>
        <p:nvGraphicFramePr>
          <p:cNvPr id="11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37455"/>
              </p:ext>
            </p:extLst>
          </p:nvPr>
        </p:nvGraphicFramePr>
        <p:xfrm>
          <a:off x="398446" y="1983674"/>
          <a:ext cx="8442051" cy="4134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8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9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56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Competências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Essenciais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Competências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 Gerenciais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Competências Técnicas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7509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pt-BR" dirty="0"/>
                        <a:t>Foco em resultados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pt-BR" dirty="0"/>
                        <a:t>Inovação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pt-BR" dirty="0"/>
                        <a:t>Trabalho em equipe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pt-BR" dirty="0"/>
                        <a:t>Comprometimento Funcional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pt-BR" dirty="0"/>
                        <a:t>Foco no cliente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pt-BR" dirty="0"/>
                        <a:t>Orientação para resultados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pt-BR" dirty="0"/>
                        <a:t>Visão Sistêmica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pt-BR" dirty="0"/>
                        <a:t>Compartilhamento de informações e conhecimentos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pt-BR" dirty="0"/>
                        <a:t>Liderança de equipes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pt-BR" dirty="0"/>
                        <a:t>Gestão de Pessoas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pt-BR" dirty="0"/>
                        <a:t>Comportamento inovador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pt-BR" dirty="0"/>
                        <a:t>Competência Técnica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pt-BR" dirty="0"/>
                        <a:t>Definidas de acordo com a natureza técnica específica de cada trabalho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" name="Título 1"/>
          <p:cNvSpPr txBox="1">
            <a:spLocks/>
          </p:cNvSpPr>
          <p:nvPr/>
        </p:nvSpPr>
        <p:spPr>
          <a:xfrm>
            <a:off x="457200" y="992777"/>
            <a:ext cx="8229600" cy="77017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QUAIS COMPETÊNCIAS QUEREMOS?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CASO DE MINAS GERAIS</a:t>
            </a:r>
          </a:p>
        </p:txBody>
      </p:sp>
    </p:spTree>
    <p:extLst>
      <p:ext uri="{BB962C8B-B14F-4D97-AF65-F5344CB8AC3E}">
        <p14:creationId xmlns:p14="http://schemas.microsoft.com/office/powerpoint/2010/main" val="1472859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8. BENCHMARK GOVERNO FEDERAL</a:t>
            </a:r>
          </a:p>
        </p:txBody>
      </p:sp>
      <p:pic>
        <p:nvPicPr>
          <p:cNvPr id="9" name="Imagem 8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457200" y="992777"/>
            <a:ext cx="8229600" cy="77017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QUAIS COMPETÊNCIAS QUEREMOS?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CASO DO GOVERNO FEDERAL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647699" y="2247900"/>
          <a:ext cx="7916001" cy="2743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9160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Competências</a:t>
                      </a:r>
                      <a:r>
                        <a:rPr lang="pt-BR" sz="2400" baseline="0" dirty="0"/>
                        <a:t> transversais para a Administração Pública</a:t>
                      </a:r>
                      <a:endParaRPr lang="pt-BR" sz="2400" dirty="0"/>
                    </a:p>
                  </a:txBody>
                  <a:tcPr>
                    <a:solidFill>
                      <a:srgbClr val="007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Atendimento ao público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Comunicação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Ética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Orientação para</a:t>
                      </a:r>
                      <a:r>
                        <a:rPr lang="pt-BR" sz="2400" baseline="0" dirty="0"/>
                        <a:t> resultados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Visão Sistêmica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580299" y="5569970"/>
            <a:ext cx="30243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/>
              <a:t>Fonte: MPOG, 2013</a:t>
            </a:r>
          </a:p>
        </p:txBody>
      </p:sp>
    </p:spTree>
    <p:extLst>
      <p:ext uri="{BB962C8B-B14F-4D97-AF65-F5344CB8AC3E}">
        <p14:creationId xmlns:p14="http://schemas.microsoft.com/office/powerpoint/2010/main" val="556490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8. BENCHMARK ANEEL</a:t>
            </a:r>
          </a:p>
        </p:txBody>
      </p:sp>
      <p:pic>
        <p:nvPicPr>
          <p:cNvPr id="9" name="Imagem 8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457200" y="992777"/>
            <a:ext cx="8229600" cy="77017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QUAIS COMPETÊNCIAS QUEREMOS?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CASO DA ANEEL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79399" y="1762950"/>
          <a:ext cx="8690429" cy="42386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70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94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03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8814">
                <a:tc>
                  <a:txBody>
                    <a:bodyPr/>
                    <a:lstStyle/>
                    <a:p>
                      <a:r>
                        <a:rPr lang="pt-BR" dirty="0"/>
                        <a:t>TIPO</a:t>
                      </a:r>
                    </a:p>
                  </a:txBody>
                  <a:tcPr>
                    <a:solidFill>
                      <a:srgbClr val="0075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COMPETÊNCIA</a:t>
                      </a:r>
                    </a:p>
                  </a:txBody>
                  <a:tcPr>
                    <a:solidFill>
                      <a:srgbClr val="0075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DESCRIÇÃO</a:t>
                      </a:r>
                    </a:p>
                  </a:txBody>
                  <a:tcPr>
                    <a:solidFill>
                      <a:srgbClr val="007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9568"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ESSENCIAIS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Comunicação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/>
                        <a:t>Capacidade</a:t>
                      </a:r>
                      <a:r>
                        <a:rPr lang="pt-BR" sz="2000" baseline="0" dirty="0"/>
                        <a:t> de expressar </a:t>
                      </a:r>
                      <a:r>
                        <a:rPr lang="pt-BR" sz="2000" baseline="0" dirty="0" err="1"/>
                        <a:t>ideias</a:t>
                      </a:r>
                      <a:r>
                        <a:rPr lang="pt-BR" sz="2000" baseline="0" dirty="0"/>
                        <a:t> e pensamentos de forma clara e objetiva, utilizando múltiplos canais para transmitir e receber informações e opiniões, mantendo a integridade do conteúdo para obter a eficácia da mensagem.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9568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Senso</a:t>
                      </a:r>
                      <a:r>
                        <a:rPr lang="pt-BR" sz="2000" baseline="0" dirty="0"/>
                        <a:t> Público/</a:t>
                      </a:r>
                    </a:p>
                    <a:p>
                      <a:r>
                        <a:rPr lang="pt-BR" sz="2000" baseline="0" dirty="0"/>
                        <a:t>Conduta Pública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/>
                        <a:t>Capacidade de agir conforme os princípios fundamentais de conduta</a:t>
                      </a:r>
                      <a:r>
                        <a:rPr lang="pt-BR" sz="2000" baseline="0" dirty="0"/>
                        <a:t> do servidor público, respeitando as normas e regulamentos, externos e internos, que disciplinam seus atos, demonstrando transparência, princípios éticos e responsabilidade social.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223212" y="6065800"/>
            <a:ext cx="31231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/>
              <a:t>Fonte: MPOG, 2013</a:t>
            </a:r>
          </a:p>
        </p:txBody>
      </p:sp>
    </p:spTree>
    <p:extLst>
      <p:ext uri="{BB962C8B-B14F-4D97-AF65-F5344CB8AC3E}">
        <p14:creationId xmlns:p14="http://schemas.microsoft.com/office/powerpoint/2010/main" val="1869475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8. BENCHMARK ESPÍRITO SANTO</a:t>
            </a:r>
          </a:p>
        </p:txBody>
      </p:sp>
      <p:pic>
        <p:nvPicPr>
          <p:cNvPr id="8" name="Imagem 7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457200" y="865302"/>
            <a:ext cx="8229600" cy="77017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QUAIS COMPETÊNCIAS QUEREMOS?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CASO DO</a:t>
            </a:r>
            <a:r>
              <a:rPr kumimoji="0" lang="pt-BR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ESPÍRITO SANTO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637" y="1790884"/>
            <a:ext cx="8880928" cy="47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1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9.CICLO DA GESTÃO DO DESEMPENHO</a:t>
            </a:r>
          </a:p>
        </p:txBody>
      </p:sp>
      <p:pic>
        <p:nvPicPr>
          <p:cNvPr id="19" name="Imagem 18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27657" name="Oval 183"/>
          <p:cNvSpPr>
            <a:spLocks noChangeArrowheads="1"/>
          </p:cNvSpPr>
          <p:nvPr/>
        </p:nvSpPr>
        <p:spPr bwMode="auto">
          <a:xfrm>
            <a:off x="3075279" y="3812501"/>
            <a:ext cx="2926972" cy="130348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pPr algn="ctr" defTabSz="912813" eaLnBrk="1" hangingPunct="1"/>
            <a:r>
              <a:rPr lang="pt-BR" sz="2000" dirty="0">
                <a:solidFill>
                  <a:srgbClr val="000000"/>
                </a:solidFill>
                <a:latin typeface="Calibri"/>
                <a:cs typeface="Calibri"/>
              </a:rPr>
              <a:t>Papel da</a:t>
            </a:r>
          </a:p>
          <a:p>
            <a:pPr algn="ctr" defTabSz="912813" eaLnBrk="1" hangingPunct="1"/>
            <a:r>
              <a:rPr lang="pt-BR" sz="2000" dirty="0">
                <a:solidFill>
                  <a:srgbClr val="000000"/>
                </a:solidFill>
                <a:latin typeface="Calibri"/>
                <a:cs typeface="Calibri"/>
              </a:rPr>
              <a:t>Liderança</a:t>
            </a:r>
          </a:p>
        </p:txBody>
      </p:sp>
      <p:sp>
        <p:nvSpPr>
          <p:cNvPr id="27658" name="AutoShape 192"/>
          <p:cNvSpPr>
            <a:spLocks noChangeArrowheads="1"/>
          </p:cNvSpPr>
          <p:nvPr/>
        </p:nvSpPr>
        <p:spPr bwMode="auto">
          <a:xfrm>
            <a:off x="455613" y="1045248"/>
            <a:ext cx="8207375" cy="165630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007500"/>
          </a:solidFill>
          <a:ln w="19050">
            <a:solidFill>
              <a:srgbClr val="0075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7659" name="Text Box 193"/>
          <p:cNvSpPr txBox="1">
            <a:spLocks noChangeArrowheads="1"/>
          </p:cNvSpPr>
          <p:nvPr/>
        </p:nvSpPr>
        <p:spPr bwMode="auto">
          <a:xfrm>
            <a:off x="3612704" y="1021982"/>
            <a:ext cx="1724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Calibri"/>
                <a:cs typeface="Calibri"/>
              </a:rPr>
              <a:t>ESTRATÉGIA</a:t>
            </a:r>
          </a:p>
        </p:txBody>
      </p:sp>
      <p:sp>
        <p:nvSpPr>
          <p:cNvPr id="27663" name="Freeform 201"/>
          <p:cNvSpPr>
            <a:spLocks/>
          </p:cNvSpPr>
          <p:nvPr/>
        </p:nvSpPr>
        <p:spPr bwMode="auto">
          <a:xfrm rot="20689503">
            <a:off x="6366758" y="2386545"/>
            <a:ext cx="1025525" cy="1163637"/>
          </a:xfrm>
          <a:custGeom>
            <a:avLst/>
            <a:gdLst>
              <a:gd name="T0" fmla="*/ 2 w 807"/>
              <a:gd name="T1" fmla="*/ 0 h 1153"/>
              <a:gd name="T2" fmla="*/ 2 w 807"/>
              <a:gd name="T3" fmla="*/ 1 h 1153"/>
              <a:gd name="T4" fmla="*/ 2 w 807"/>
              <a:gd name="T5" fmla="*/ 1 h 1153"/>
              <a:gd name="T6" fmla="*/ 2 w 807"/>
              <a:gd name="T7" fmla="*/ 1 h 1153"/>
              <a:gd name="T8" fmla="*/ 2 w 807"/>
              <a:gd name="T9" fmla="*/ 1 h 1153"/>
              <a:gd name="T10" fmla="*/ 2 w 807"/>
              <a:gd name="T11" fmla="*/ 1 h 1153"/>
              <a:gd name="T12" fmla="*/ 2 w 807"/>
              <a:gd name="T13" fmla="*/ 1 h 1153"/>
              <a:gd name="T14" fmla="*/ 2 w 807"/>
              <a:gd name="T15" fmla="*/ 1 h 1153"/>
              <a:gd name="T16" fmla="*/ 2 w 807"/>
              <a:gd name="T17" fmla="*/ 1 h 1153"/>
              <a:gd name="T18" fmla="*/ 2 w 807"/>
              <a:gd name="T19" fmla="*/ 1 h 1153"/>
              <a:gd name="T20" fmla="*/ 2 w 807"/>
              <a:gd name="T21" fmla="*/ 1 h 1153"/>
              <a:gd name="T22" fmla="*/ 2 w 807"/>
              <a:gd name="T23" fmla="*/ 1 h 1153"/>
              <a:gd name="T24" fmla="*/ 2 w 807"/>
              <a:gd name="T25" fmla="*/ 1 h 1153"/>
              <a:gd name="T26" fmla="*/ 2 w 807"/>
              <a:gd name="T27" fmla="*/ 1 h 1153"/>
              <a:gd name="T28" fmla="*/ 2 w 807"/>
              <a:gd name="T29" fmla="*/ 1 h 1153"/>
              <a:gd name="T30" fmla="*/ 2 w 807"/>
              <a:gd name="T31" fmla="*/ 1 h 1153"/>
              <a:gd name="T32" fmla="*/ 2 w 807"/>
              <a:gd name="T33" fmla="*/ 1 h 1153"/>
              <a:gd name="T34" fmla="*/ 2 w 807"/>
              <a:gd name="T35" fmla="*/ 1 h 1153"/>
              <a:gd name="T36" fmla="*/ 2 w 807"/>
              <a:gd name="T37" fmla="*/ 1 h 1153"/>
              <a:gd name="T38" fmla="*/ 2 w 807"/>
              <a:gd name="T39" fmla="*/ 1 h 1153"/>
              <a:gd name="T40" fmla="*/ 2 w 807"/>
              <a:gd name="T41" fmla="*/ 1 h 1153"/>
              <a:gd name="T42" fmla="*/ 2 w 807"/>
              <a:gd name="T43" fmla="*/ 1 h 1153"/>
              <a:gd name="T44" fmla="*/ 2 w 807"/>
              <a:gd name="T45" fmla="*/ 1 h 1153"/>
              <a:gd name="T46" fmla="*/ 2 w 807"/>
              <a:gd name="T47" fmla="*/ 1 h 1153"/>
              <a:gd name="T48" fmla="*/ 2 w 807"/>
              <a:gd name="T49" fmla="*/ 1 h 1153"/>
              <a:gd name="T50" fmla="*/ 2 w 807"/>
              <a:gd name="T51" fmla="*/ 1 h 1153"/>
              <a:gd name="T52" fmla="*/ 2 w 807"/>
              <a:gd name="T53" fmla="*/ 1 h 1153"/>
              <a:gd name="T54" fmla="*/ 2 w 807"/>
              <a:gd name="T55" fmla="*/ 1 h 1153"/>
              <a:gd name="T56" fmla="*/ 2 w 807"/>
              <a:gd name="T57" fmla="*/ 1 h 1153"/>
              <a:gd name="T58" fmla="*/ 2 w 807"/>
              <a:gd name="T59" fmla="*/ 1 h 1153"/>
              <a:gd name="T60" fmla="*/ 2 w 807"/>
              <a:gd name="T61" fmla="*/ 1 h 1153"/>
              <a:gd name="T62" fmla="*/ 2 w 807"/>
              <a:gd name="T63" fmla="*/ 1 h 1153"/>
              <a:gd name="T64" fmla="*/ 2 w 807"/>
              <a:gd name="T65" fmla="*/ 1 h 1153"/>
              <a:gd name="T66" fmla="*/ 2 w 807"/>
              <a:gd name="T67" fmla="*/ 1 h 1153"/>
              <a:gd name="T68" fmla="*/ 2 w 807"/>
              <a:gd name="T69" fmla="*/ 1 h 1153"/>
              <a:gd name="T70" fmla="*/ 2 w 807"/>
              <a:gd name="T71" fmla="*/ 1 h 1153"/>
              <a:gd name="T72" fmla="*/ 2 w 807"/>
              <a:gd name="T73" fmla="*/ 1 h 1153"/>
              <a:gd name="T74" fmla="*/ 2 w 807"/>
              <a:gd name="T75" fmla="*/ 1 h 1153"/>
              <a:gd name="T76" fmla="*/ 2 w 807"/>
              <a:gd name="T77" fmla="*/ 1 h 1153"/>
              <a:gd name="T78" fmla="*/ 2 w 807"/>
              <a:gd name="T79" fmla="*/ 1 h 1153"/>
              <a:gd name="T80" fmla="*/ 2 w 807"/>
              <a:gd name="T81" fmla="*/ 1 h 1153"/>
              <a:gd name="T82" fmla="*/ 2 w 807"/>
              <a:gd name="T83" fmla="*/ 1 h 1153"/>
              <a:gd name="T84" fmla="*/ 2 w 807"/>
              <a:gd name="T85" fmla="*/ 1 h 1153"/>
              <a:gd name="T86" fmla="*/ 2 w 807"/>
              <a:gd name="T87" fmla="*/ 1 h 1153"/>
              <a:gd name="T88" fmla="*/ 2 w 807"/>
              <a:gd name="T89" fmla="*/ 1 h 1153"/>
              <a:gd name="T90" fmla="*/ 2 w 807"/>
              <a:gd name="T91" fmla="*/ 1 h 1153"/>
              <a:gd name="T92" fmla="*/ 2 w 807"/>
              <a:gd name="T93" fmla="*/ 1 h 1153"/>
              <a:gd name="T94" fmla="*/ 2 w 807"/>
              <a:gd name="T95" fmla="*/ 1 h 1153"/>
              <a:gd name="T96" fmla="*/ 2 w 807"/>
              <a:gd name="T97" fmla="*/ 1 h 1153"/>
              <a:gd name="T98" fmla="*/ 2 w 807"/>
              <a:gd name="T99" fmla="*/ 1 h 1153"/>
              <a:gd name="T100" fmla="*/ 2 w 807"/>
              <a:gd name="T101" fmla="*/ 1 h 1153"/>
              <a:gd name="T102" fmla="*/ 2 w 807"/>
              <a:gd name="T103" fmla="*/ 1 h 1153"/>
              <a:gd name="T104" fmla="*/ 2 w 807"/>
              <a:gd name="T105" fmla="*/ 1 h 1153"/>
              <a:gd name="T106" fmla="*/ 2 w 807"/>
              <a:gd name="T107" fmla="*/ 1 h 1153"/>
              <a:gd name="T108" fmla="*/ 2 w 807"/>
              <a:gd name="T109" fmla="*/ 1 h 1153"/>
              <a:gd name="T110" fmla="*/ 2 w 807"/>
              <a:gd name="T111" fmla="*/ 1 h 1153"/>
              <a:gd name="T112" fmla="*/ 2 w 807"/>
              <a:gd name="T113" fmla="*/ 1 h 1153"/>
              <a:gd name="T114" fmla="*/ 2 w 807"/>
              <a:gd name="T115" fmla="*/ 1 h 1153"/>
              <a:gd name="T116" fmla="*/ 2 w 807"/>
              <a:gd name="T117" fmla="*/ 1 h 1153"/>
              <a:gd name="T118" fmla="*/ 2 w 807"/>
              <a:gd name="T119" fmla="*/ 1 h 1153"/>
              <a:gd name="T120" fmla="*/ 2 w 807"/>
              <a:gd name="T121" fmla="*/ 1 h 1153"/>
              <a:gd name="T122" fmla="*/ 2 w 807"/>
              <a:gd name="T123" fmla="*/ 1 h 11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07"/>
              <a:gd name="T187" fmla="*/ 0 h 1153"/>
              <a:gd name="T188" fmla="*/ 807 w 807"/>
              <a:gd name="T189" fmla="*/ 1153 h 11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07" h="1153">
                <a:moveTo>
                  <a:pt x="77" y="4"/>
                </a:moveTo>
                <a:lnTo>
                  <a:pt x="60" y="0"/>
                </a:lnTo>
                <a:lnTo>
                  <a:pt x="0" y="153"/>
                </a:lnTo>
                <a:lnTo>
                  <a:pt x="17" y="160"/>
                </a:lnTo>
                <a:lnTo>
                  <a:pt x="30" y="164"/>
                </a:lnTo>
                <a:lnTo>
                  <a:pt x="43" y="169"/>
                </a:lnTo>
                <a:lnTo>
                  <a:pt x="60" y="175"/>
                </a:lnTo>
                <a:lnTo>
                  <a:pt x="75" y="181"/>
                </a:lnTo>
                <a:lnTo>
                  <a:pt x="90" y="187"/>
                </a:lnTo>
                <a:lnTo>
                  <a:pt x="102" y="193"/>
                </a:lnTo>
                <a:lnTo>
                  <a:pt x="118" y="200"/>
                </a:lnTo>
                <a:lnTo>
                  <a:pt x="131" y="206"/>
                </a:lnTo>
                <a:lnTo>
                  <a:pt x="146" y="214"/>
                </a:lnTo>
                <a:lnTo>
                  <a:pt x="160" y="221"/>
                </a:lnTo>
                <a:lnTo>
                  <a:pt x="174" y="230"/>
                </a:lnTo>
                <a:lnTo>
                  <a:pt x="187" y="238"/>
                </a:lnTo>
                <a:lnTo>
                  <a:pt x="198" y="245"/>
                </a:lnTo>
                <a:lnTo>
                  <a:pt x="208" y="252"/>
                </a:lnTo>
                <a:lnTo>
                  <a:pt x="221" y="260"/>
                </a:lnTo>
                <a:lnTo>
                  <a:pt x="233" y="269"/>
                </a:lnTo>
                <a:lnTo>
                  <a:pt x="246" y="278"/>
                </a:lnTo>
                <a:lnTo>
                  <a:pt x="258" y="287"/>
                </a:lnTo>
                <a:lnTo>
                  <a:pt x="267" y="293"/>
                </a:lnTo>
                <a:lnTo>
                  <a:pt x="278" y="301"/>
                </a:lnTo>
                <a:lnTo>
                  <a:pt x="291" y="312"/>
                </a:lnTo>
                <a:lnTo>
                  <a:pt x="304" y="324"/>
                </a:lnTo>
                <a:lnTo>
                  <a:pt x="321" y="338"/>
                </a:lnTo>
                <a:lnTo>
                  <a:pt x="336" y="352"/>
                </a:lnTo>
                <a:lnTo>
                  <a:pt x="352" y="367"/>
                </a:lnTo>
                <a:lnTo>
                  <a:pt x="367" y="382"/>
                </a:lnTo>
                <a:lnTo>
                  <a:pt x="382" y="400"/>
                </a:lnTo>
                <a:lnTo>
                  <a:pt x="394" y="414"/>
                </a:lnTo>
                <a:lnTo>
                  <a:pt x="406" y="430"/>
                </a:lnTo>
                <a:lnTo>
                  <a:pt x="419" y="446"/>
                </a:lnTo>
                <a:lnTo>
                  <a:pt x="433" y="465"/>
                </a:lnTo>
                <a:lnTo>
                  <a:pt x="447" y="485"/>
                </a:lnTo>
                <a:lnTo>
                  <a:pt x="459" y="503"/>
                </a:lnTo>
                <a:lnTo>
                  <a:pt x="472" y="524"/>
                </a:lnTo>
                <a:lnTo>
                  <a:pt x="485" y="546"/>
                </a:lnTo>
                <a:lnTo>
                  <a:pt x="495" y="567"/>
                </a:lnTo>
                <a:lnTo>
                  <a:pt x="505" y="587"/>
                </a:lnTo>
                <a:lnTo>
                  <a:pt x="514" y="606"/>
                </a:lnTo>
                <a:lnTo>
                  <a:pt x="522" y="624"/>
                </a:lnTo>
                <a:lnTo>
                  <a:pt x="531" y="645"/>
                </a:lnTo>
                <a:lnTo>
                  <a:pt x="538" y="665"/>
                </a:lnTo>
                <a:lnTo>
                  <a:pt x="545" y="685"/>
                </a:lnTo>
                <a:lnTo>
                  <a:pt x="552" y="707"/>
                </a:lnTo>
                <a:lnTo>
                  <a:pt x="558" y="726"/>
                </a:lnTo>
                <a:lnTo>
                  <a:pt x="564" y="749"/>
                </a:lnTo>
                <a:lnTo>
                  <a:pt x="570" y="772"/>
                </a:lnTo>
                <a:lnTo>
                  <a:pt x="575" y="795"/>
                </a:lnTo>
                <a:lnTo>
                  <a:pt x="579" y="819"/>
                </a:lnTo>
                <a:lnTo>
                  <a:pt x="583" y="844"/>
                </a:lnTo>
                <a:lnTo>
                  <a:pt x="585" y="866"/>
                </a:lnTo>
                <a:lnTo>
                  <a:pt x="587" y="889"/>
                </a:lnTo>
                <a:lnTo>
                  <a:pt x="588" y="916"/>
                </a:lnTo>
                <a:lnTo>
                  <a:pt x="588" y="938"/>
                </a:lnTo>
                <a:lnTo>
                  <a:pt x="588" y="965"/>
                </a:lnTo>
                <a:lnTo>
                  <a:pt x="531" y="965"/>
                </a:lnTo>
                <a:lnTo>
                  <a:pt x="663" y="1153"/>
                </a:lnTo>
                <a:lnTo>
                  <a:pt x="807" y="965"/>
                </a:lnTo>
                <a:lnTo>
                  <a:pt x="752" y="965"/>
                </a:lnTo>
                <a:lnTo>
                  <a:pt x="752" y="935"/>
                </a:lnTo>
                <a:lnTo>
                  <a:pt x="751" y="908"/>
                </a:lnTo>
                <a:lnTo>
                  <a:pt x="749" y="880"/>
                </a:lnTo>
                <a:lnTo>
                  <a:pt x="747" y="855"/>
                </a:lnTo>
                <a:lnTo>
                  <a:pt x="745" y="831"/>
                </a:lnTo>
                <a:lnTo>
                  <a:pt x="742" y="808"/>
                </a:lnTo>
                <a:lnTo>
                  <a:pt x="738" y="783"/>
                </a:lnTo>
                <a:lnTo>
                  <a:pt x="734" y="761"/>
                </a:lnTo>
                <a:lnTo>
                  <a:pt x="730" y="740"/>
                </a:lnTo>
                <a:lnTo>
                  <a:pt x="725" y="717"/>
                </a:lnTo>
                <a:lnTo>
                  <a:pt x="718" y="688"/>
                </a:lnTo>
                <a:lnTo>
                  <a:pt x="712" y="666"/>
                </a:lnTo>
                <a:lnTo>
                  <a:pt x="705" y="644"/>
                </a:lnTo>
                <a:lnTo>
                  <a:pt x="698" y="623"/>
                </a:lnTo>
                <a:lnTo>
                  <a:pt x="689" y="598"/>
                </a:lnTo>
                <a:lnTo>
                  <a:pt x="680" y="575"/>
                </a:lnTo>
                <a:lnTo>
                  <a:pt x="671" y="554"/>
                </a:lnTo>
                <a:lnTo>
                  <a:pt x="662" y="533"/>
                </a:lnTo>
                <a:lnTo>
                  <a:pt x="650" y="509"/>
                </a:lnTo>
                <a:lnTo>
                  <a:pt x="639" y="487"/>
                </a:lnTo>
                <a:lnTo>
                  <a:pt x="629" y="466"/>
                </a:lnTo>
                <a:lnTo>
                  <a:pt x="617" y="446"/>
                </a:lnTo>
                <a:lnTo>
                  <a:pt x="606" y="428"/>
                </a:lnTo>
                <a:lnTo>
                  <a:pt x="594" y="408"/>
                </a:lnTo>
                <a:lnTo>
                  <a:pt x="582" y="390"/>
                </a:lnTo>
                <a:lnTo>
                  <a:pt x="568" y="369"/>
                </a:lnTo>
                <a:lnTo>
                  <a:pt x="554" y="349"/>
                </a:lnTo>
                <a:lnTo>
                  <a:pt x="539" y="331"/>
                </a:lnTo>
                <a:lnTo>
                  <a:pt x="524" y="313"/>
                </a:lnTo>
                <a:lnTo>
                  <a:pt x="510" y="296"/>
                </a:lnTo>
                <a:lnTo>
                  <a:pt x="496" y="280"/>
                </a:lnTo>
                <a:lnTo>
                  <a:pt x="483" y="266"/>
                </a:lnTo>
                <a:lnTo>
                  <a:pt x="466" y="248"/>
                </a:lnTo>
                <a:lnTo>
                  <a:pt x="448" y="232"/>
                </a:lnTo>
                <a:lnTo>
                  <a:pt x="434" y="218"/>
                </a:lnTo>
                <a:lnTo>
                  <a:pt x="417" y="203"/>
                </a:lnTo>
                <a:lnTo>
                  <a:pt x="400" y="189"/>
                </a:lnTo>
                <a:lnTo>
                  <a:pt x="382" y="174"/>
                </a:lnTo>
                <a:lnTo>
                  <a:pt x="364" y="160"/>
                </a:lnTo>
                <a:lnTo>
                  <a:pt x="347" y="147"/>
                </a:lnTo>
                <a:lnTo>
                  <a:pt x="328" y="132"/>
                </a:lnTo>
                <a:lnTo>
                  <a:pt x="312" y="121"/>
                </a:lnTo>
                <a:lnTo>
                  <a:pt x="296" y="110"/>
                </a:lnTo>
                <a:lnTo>
                  <a:pt x="284" y="103"/>
                </a:lnTo>
                <a:lnTo>
                  <a:pt x="274" y="95"/>
                </a:lnTo>
                <a:lnTo>
                  <a:pt x="265" y="89"/>
                </a:lnTo>
                <a:lnTo>
                  <a:pt x="256" y="85"/>
                </a:lnTo>
                <a:lnTo>
                  <a:pt x="246" y="80"/>
                </a:lnTo>
                <a:lnTo>
                  <a:pt x="234" y="74"/>
                </a:lnTo>
                <a:lnTo>
                  <a:pt x="222" y="68"/>
                </a:lnTo>
                <a:lnTo>
                  <a:pt x="211" y="62"/>
                </a:lnTo>
                <a:lnTo>
                  <a:pt x="202" y="57"/>
                </a:lnTo>
                <a:lnTo>
                  <a:pt x="191" y="51"/>
                </a:lnTo>
                <a:lnTo>
                  <a:pt x="179" y="45"/>
                </a:lnTo>
                <a:lnTo>
                  <a:pt x="167" y="40"/>
                </a:lnTo>
                <a:lnTo>
                  <a:pt x="154" y="33"/>
                </a:lnTo>
                <a:lnTo>
                  <a:pt x="143" y="29"/>
                </a:lnTo>
                <a:lnTo>
                  <a:pt x="133" y="24"/>
                </a:lnTo>
                <a:lnTo>
                  <a:pt x="121" y="20"/>
                </a:lnTo>
                <a:lnTo>
                  <a:pt x="109" y="15"/>
                </a:lnTo>
                <a:lnTo>
                  <a:pt x="97" y="11"/>
                </a:lnTo>
                <a:lnTo>
                  <a:pt x="88" y="8"/>
                </a:lnTo>
                <a:lnTo>
                  <a:pt x="77" y="4"/>
                </a:lnTo>
                <a:close/>
              </a:path>
            </a:pathLst>
          </a:custGeom>
          <a:solidFill>
            <a:srgbClr val="007500"/>
          </a:solidFill>
          <a:ln>
            <a:solidFill>
              <a:srgbClr val="007500"/>
            </a:solidFill>
          </a:ln>
          <a:extLst/>
        </p:spPr>
        <p:txBody>
          <a:bodyPr/>
          <a:lstStyle/>
          <a:p>
            <a:endParaRPr lang="en-US" sz="1400">
              <a:latin typeface="Calibri"/>
              <a:cs typeface="Calibri"/>
            </a:endParaRPr>
          </a:p>
        </p:txBody>
      </p:sp>
      <p:sp>
        <p:nvSpPr>
          <p:cNvPr id="26647" name="AutoShape 205"/>
          <p:cNvSpPr>
            <a:spLocks noChangeArrowheads="1"/>
          </p:cNvSpPr>
          <p:nvPr/>
        </p:nvSpPr>
        <p:spPr bwMode="auto">
          <a:xfrm>
            <a:off x="6135640" y="3603328"/>
            <a:ext cx="2913548" cy="1152524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8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813">
              <a:defRPr/>
            </a:pPr>
            <a:r>
              <a:rPr lang="pt-BR" b="1" dirty="0">
                <a:solidFill>
                  <a:srgbClr val="FF0000"/>
                </a:solidFill>
                <a:latin typeface="Calibri"/>
                <a:cs typeface="Calibri"/>
              </a:rPr>
              <a:t>Acompanhar e Orientar</a:t>
            </a:r>
          </a:p>
          <a:p>
            <a:pPr algn="ctr" defTabSz="912813">
              <a:defRPr/>
            </a:pPr>
            <a:r>
              <a:rPr lang="pt-BR" dirty="0">
                <a:solidFill>
                  <a:srgbClr val="000000"/>
                </a:solidFill>
                <a:latin typeface="Calibri"/>
                <a:cs typeface="Calibri"/>
              </a:rPr>
              <a:t>Feedback Tempestivo </a:t>
            </a:r>
          </a:p>
          <a:p>
            <a:pPr algn="ctr" defTabSz="912813">
              <a:defRPr/>
            </a:pPr>
            <a:r>
              <a:rPr lang="pt-BR" dirty="0">
                <a:solidFill>
                  <a:srgbClr val="000000"/>
                </a:solidFill>
                <a:latin typeface="Calibri"/>
                <a:cs typeface="Calibri"/>
              </a:rPr>
              <a:t>e Acompanhamentos  </a:t>
            </a:r>
          </a:p>
        </p:txBody>
      </p:sp>
      <p:sp>
        <p:nvSpPr>
          <p:cNvPr id="2" name="AutoShape 199"/>
          <p:cNvSpPr>
            <a:spLocks noChangeArrowheads="1"/>
          </p:cNvSpPr>
          <p:nvPr/>
        </p:nvSpPr>
        <p:spPr bwMode="auto">
          <a:xfrm>
            <a:off x="3369191" y="5320338"/>
            <a:ext cx="2633059" cy="11176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00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813"/>
            <a:r>
              <a:rPr lang="pt-BR" b="1" dirty="0">
                <a:solidFill>
                  <a:srgbClr val="FF0000"/>
                </a:solidFill>
                <a:latin typeface="Calibri"/>
                <a:cs typeface="Calibri"/>
              </a:rPr>
              <a:t>Medir e Avaliar</a:t>
            </a:r>
          </a:p>
          <a:p>
            <a:pPr algn="ctr" defTabSz="912813"/>
            <a:r>
              <a:rPr lang="pt-BR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Calibri"/>
                <a:cs typeface="Calibri"/>
              </a:rPr>
              <a:t>Avaliação</a:t>
            </a:r>
          </a:p>
          <a:p>
            <a:pPr algn="ctr" defTabSz="912813"/>
            <a:r>
              <a:rPr lang="pt-BR" b="1" dirty="0">
                <a:solidFill>
                  <a:srgbClr val="000000"/>
                </a:solidFill>
                <a:latin typeface="Calibri"/>
                <a:cs typeface="Calibri"/>
              </a:rPr>
              <a:t> de Competências</a:t>
            </a:r>
          </a:p>
        </p:txBody>
      </p:sp>
      <p:sp>
        <p:nvSpPr>
          <p:cNvPr id="15" name="Freeform 206"/>
          <p:cNvSpPr>
            <a:spLocks/>
          </p:cNvSpPr>
          <p:nvPr/>
        </p:nvSpPr>
        <p:spPr bwMode="auto">
          <a:xfrm>
            <a:off x="6401154" y="5115982"/>
            <a:ext cx="1304410" cy="857720"/>
          </a:xfrm>
          <a:custGeom>
            <a:avLst/>
            <a:gdLst>
              <a:gd name="T0" fmla="*/ 1 w 1149"/>
              <a:gd name="T1" fmla="*/ 0 h 790"/>
              <a:gd name="T2" fmla="*/ 1 w 1149"/>
              <a:gd name="T3" fmla="*/ 1 h 790"/>
              <a:gd name="T4" fmla="*/ 1 w 1149"/>
              <a:gd name="T5" fmla="*/ 1 h 790"/>
              <a:gd name="T6" fmla="*/ 1 w 1149"/>
              <a:gd name="T7" fmla="*/ 1 h 790"/>
              <a:gd name="T8" fmla="*/ 1 w 1149"/>
              <a:gd name="T9" fmla="*/ 1 h 790"/>
              <a:gd name="T10" fmla="*/ 1 w 1149"/>
              <a:gd name="T11" fmla="*/ 1 h 790"/>
              <a:gd name="T12" fmla="*/ 1 w 1149"/>
              <a:gd name="T13" fmla="*/ 1 h 790"/>
              <a:gd name="T14" fmla="*/ 1 w 1149"/>
              <a:gd name="T15" fmla="*/ 1 h 790"/>
              <a:gd name="T16" fmla="*/ 1 w 1149"/>
              <a:gd name="T17" fmla="*/ 1 h 790"/>
              <a:gd name="T18" fmla="*/ 1 w 1149"/>
              <a:gd name="T19" fmla="*/ 1 h 790"/>
              <a:gd name="T20" fmla="*/ 1 w 1149"/>
              <a:gd name="T21" fmla="*/ 1 h 790"/>
              <a:gd name="T22" fmla="*/ 1 w 1149"/>
              <a:gd name="T23" fmla="*/ 1 h 790"/>
              <a:gd name="T24" fmla="*/ 1 w 1149"/>
              <a:gd name="T25" fmla="*/ 1 h 790"/>
              <a:gd name="T26" fmla="*/ 1 w 1149"/>
              <a:gd name="T27" fmla="*/ 1 h 790"/>
              <a:gd name="T28" fmla="*/ 1 w 1149"/>
              <a:gd name="T29" fmla="*/ 1 h 790"/>
              <a:gd name="T30" fmla="*/ 1 w 1149"/>
              <a:gd name="T31" fmla="*/ 1 h 790"/>
              <a:gd name="T32" fmla="*/ 1 w 1149"/>
              <a:gd name="T33" fmla="*/ 1 h 790"/>
              <a:gd name="T34" fmla="*/ 1 w 1149"/>
              <a:gd name="T35" fmla="*/ 1 h 790"/>
              <a:gd name="T36" fmla="*/ 1 w 1149"/>
              <a:gd name="T37" fmla="*/ 1 h 790"/>
              <a:gd name="T38" fmla="*/ 1 w 1149"/>
              <a:gd name="T39" fmla="*/ 1 h 790"/>
              <a:gd name="T40" fmla="*/ 1 w 1149"/>
              <a:gd name="T41" fmla="*/ 1 h 790"/>
              <a:gd name="T42" fmla="*/ 1 w 1149"/>
              <a:gd name="T43" fmla="*/ 1 h 790"/>
              <a:gd name="T44" fmla="*/ 1 w 1149"/>
              <a:gd name="T45" fmla="*/ 1 h 790"/>
              <a:gd name="T46" fmla="*/ 1 w 1149"/>
              <a:gd name="T47" fmla="*/ 1 h 790"/>
              <a:gd name="T48" fmla="*/ 1 w 1149"/>
              <a:gd name="T49" fmla="*/ 1 h 790"/>
              <a:gd name="T50" fmla="*/ 1 w 1149"/>
              <a:gd name="T51" fmla="*/ 1 h 790"/>
              <a:gd name="T52" fmla="*/ 1 w 1149"/>
              <a:gd name="T53" fmla="*/ 1 h 790"/>
              <a:gd name="T54" fmla="*/ 1 w 1149"/>
              <a:gd name="T55" fmla="*/ 1 h 790"/>
              <a:gd name="T56" fmla="*/ 0 w 1149"/>
              <a:gd name="T57" fmla="*/ 1 h 790"/>
              <a:gd name="T58" fmla="*/ 1 w 1149"/>
              <a:gd name="T59" fmla="*/ 1 h 790"/>
              <a:gd name="T60" fmla="*/ 1 w 1149"/>
              <a:gd name="T61" fmla="*/ 1 h 790"/>
              <a:gd name="T62" fmla="*/ 1 w 1149"/>
              <a:gd name="T63" fmla="*/ 1 h 790"/>
              <a:gd name="T64" fmla="*/ 1 w 1149"/>
              <a:gd name="T65" fmla="*/ 1 h 790"/>
              <a:gd name="T66" fmla="*/ 1 w 1149"/>
              <a:gd name="T67" fmla="*/ 1 h 790"/>
              <a:gd name="T68" fmla="*/ 1 w 1149"/>
              <a:gd name="T69" fmla="*/ 1 h 790"/>
              <a:gd name="T70" fmla="*/ 1 w 1149"/>
              <a:gd name="T71" fmla="*/ 1 h 790"/>
              <a:gd name="T72" fmla="*/ 1 w 1149"/>
              <a:gd name="T73" fmla="*/ 1 h 790"/>
              <a:gd name="T74" fmla="*/ 1 w 1149"/>
              <a:gd name="T75" fmla="*/ 1 h 790"/>
              <a:gd name="T76" fmla="*/ 1 w 1149"/>
              <a:gd name="T77" fmla="*/ 1 h 790"/>
              <a:gd name="T78" fmla="*/ 1 w 1149"/>
              <a:gd name="T79" fmla="*/ 1 h 790"/>
              <a:gd name="T80" fmla="*/ 1 w 1149"/>
              <a:gd name="T81" fmla="*/ 1 h 790"/>
              <a:gd name="T82" fmla="*/ 1 w 1149"/>
              <a:gd name="T83" fmla="*/ 1 h 790"/>
              <a:gd name="T84" fmla="*/ 1 w 1149"/>
              <a:gd name="T85" fmla="*/ 1 h 790"/>
              <a:gd name="T86" fmla="*/ 1 w 1149"/>
              <a:gd name="T87" fmla="*/ 1 h 790"/>
              <a:gd name="T88" fmla="*/ 1 w 1149"/>
              <a:gd name="T89" fmla="*/ 1 h 790"/>
              <a:gd name="T90" fmla="*/ 1 w 1149"/>
              <a:gd name="T91" fmla="*/ 1 h 790"/>
              <a:gd name="T92" fmla="*/ 1 w 1149"/>
              <a:gd name="T93" fmla="*/ 1 h 790"/>
              <a:gd name="T94" fmla="*/ 1 w 1149"/>
              <a:gd name="T95" fmla="*/ 1 h 790"/>
              <a:gd name="T96" fmla="*/ 1 w 1149"/>
              <a:gd name="T97" fmla="*/ 1 h 790"/>
              <a:gd name="T98" fmla="*/ 1 w 1149"/>
              <a:gd name="T99" fmla="*/ 1 h 790"/>
              <a:gd name="T100" fmla="*/ 1 w 1149"/>
              <a:gd name="T101" fmla="*/ 1 h 790"/>
              <a:gd name="T102" fmla="*/ 1 w 1149"/>
              <a:gd name="T103" fmla="*/ 1 h 790"/>
              <a:gd name="T104" fmla="*/ 1 w 1149"/>
              <a:gd name="T105" fmla="*/ 1 h 790"/>
              <a:gd name="T106" fmla="*/ 1 w 1149"/>
              <a:gd name="T107" fmla="*/ 1 h 790"/>
              <a:gd name="T108" fmla="*/ 1 w 1149"/>
              <a:gd name="T109" fmla="*/ 1 h 790"/>
              <a:gd name="T110" fmla="*/ 1 w 1149"/>
              <a:gd name="T111" fmla="*/ 1 h 790"/>
              <a:gd name="T112" fmla="*/ 1 w 1149"/>
              <a:gd name="T113" fmla="*/ 1 h 790"/>
              <a:gd name="T114" fmla="*/ 1 w 1149"/>
              <a:gd name="T115" fmla="*/ 1 h 790"/>
              <a:gd name="T116" fmla="*/ 1 w 1149"/>
              <a:gd name="T117" fmla="*/ 1 h 790"/>
              <a:gd name="T118" fmla="*/ 1 w 1149"/>
              <a:gd name="T119" fmla="*/ 1 h 790"/>
              <a:gd name="T120" fmla="*/ 1 w 1149"/>
              <a:gd name="T121" fmla="*/ 1 h 79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49"/>
              <a:gd name="T184" fmla="*/ 0 h 790"/>
              <a:gd name="T185" fmla="*/ 1149 w 1149"/>
              <a:gd name="T186" fmla="*/ 790 h 79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49" h="790">
                <a:moveTo>
                  <a:pt x="1149" y="60"/>
                </a:moveTo>
                <a:lnTo>
                  <a:pt x="993" y="0"/>
                </a:lnTo>
                <a:lnTo>
                  <a:pt x="989" y="13"/>
                </a:lnTo>
                <a:lnTo>
                  <a:pt x="984" y="26"/>
                </a:lnTo>
                <a:lnTo>
                  <a:pt x="978" y="43"/>
                </a:lnTo>
                <a:lnTo>
                  <a:pt x="972" y="58"/>
                </a:lnTo>
                <a:lnTo>
                  <a:pt x="966" y="73"/>
                </a:lnTo>
                <a:lnTo>
                  <a:pt x="960" y="85"/>
                </a:lnTo>
                <a:lnTo>
                  <a:pt x="953" y="101"/>
                </a:lnTo>
                <a:lnTo>
                  <a:pt x="947" y="114"/>
                </a:lnTo>
                <a:lnTo>
                  <a:pt x="939" y="129"/>
                </a:lnTo>
                <a:lnTo>
                  <a:pt x="932" y="143"/>
                </a:lnTo>
                <a:lnTo>
                  <a:pt x="923" y="157"/>
                </a:lnTo>
                <a:lnTo>
                  <a:pt x="915" y="170"/>
                </a:lnTo>
                <a:lnTo>
                  <a:pt x="908" y="181"/>
                </a:lnTo>
                <a:lnTo>
                  <a:pt x="901" y="192"/>
                </a:lnTo>
                <a:lnTo>
                  <a:pt x="893" y="204"/>
                </a:lnTo>
                <a:lnTo>
                  <a:pt x="884" y="216"/>
                </a:lnTo>
                <a:lnTo>
                  <a:pt x="875" y="229"/>
                </a:lnTo>
                <a:lnTo>
                  <a:pt x="866" y="241"/>
                </a:lnTo>
                <a:lnTo>
                  <a:pt x="860" y="250"/>
                </a:lnTo>
                <a:lnTo>
                  <a:pt x="852" y="261"/>
                </a:lnTo>
                <a:lnTo>
                  <a:pt x="841" y="274"/>
                </a:lnTo>
                <a:lnTo>
                  <a:pt x="829" y="287"/>
                </a:lnTo>
                <a:lnTo>
                  <a:pt x="815" y="304"/>
                </a:lnTo>
                <a:lnTo>
                  <a:pt x="801" y="319"/>
                </a:lnTo>
                <a:lnTo>
                  <a:pt x="786" y="335"/>
                </a:lnTo>
                <a:lnTo>
                  <a:pt x="771" y="350"/>
                </a:lnTo>
                <a:lnTo>
                  <a:pt x="753" y="365"/>
                </a:lnTo>
                <a:lnTo>
                  <a:pt x="739" y="377"/>
                </a:lnTo>
                <a:lnTo>
                  <a:pt x="724" y="389"/>
                </a:lnTo>
                <a:lnTo>
                  <a:pt x="707" y="402"/>
                </a:lnTo>
                <a:lnTo>
                  <a:pt x="688" y="416"/>
                </a:lnTo>
                <a:lnTo>
                  <a:pt x="668" y="430"/>
                </a:lnTo>
                <a:lnTo>
                  <a:pt x="650" y="442"/>
                </a:lnTo>
                <a:lnTo>
                  <a:pt x="629" y="455"/>
                </a:lnTo>
                <a:lnTo>
                  <a:pt x="607" y="468"/>
                </a:lnTo>
                <a:lnTo>
                  <a:pt x="586" y="478"/>
                </a:lnTo>
                <a:lnTo>
                  <a:pt x="566" y="488"/>
                </a:lnTo>
                <a:lnTo>
                  <a:pt x="547" y="497"/>
                </a:lnTo>
                <a:lnTo>
                  <a:pt x="529" y="505"/>
                </a:lnTo>
                <a:lnTo>
                  <a:pt x="508" y="514"/>
                </a:lnTo>
                <a:lnTo>
                  <a:pt x="488" y="521"/>
                </a:lnTo>
                <a:lnTo>
                  <a:pt x="468" y="528"/>
                </a:lnTo>
                <a:lnTo>
                  <a:pt x="446" y="535"/>
                </a:lnTo>
                <a:lnTo>
                  <a:pt x="427" y="541"/>
                </a:lnTo>
                <a:lnTo>
                  <a:pt x="404" y="547"/>
                </a:lnTo>
                <a:lnTo>
                  <a:pt x="381" y="553"/>
                </a:lnTo>
                <a:lnTo>
                  <a:pt x="358" y="558"/>
                </a:lnTo>
                <a:lnTo>
                  <a:pt x="334" y="562"/>
                </a:lnTo>
                <a:lnTo>
                  <a:pt x="309" y="566"/>
                </a:lnTo>
                <a:lnTo>
                  <a:pt x="287" y="568"/>
                </a:lnTo>
                <a:lnTo>
                  <a:pt x="264" y="570"/>
                </a:lnTo>
                <a:lnTo>
                  <a:pt x="237" y="571"/>
                </a:lnTo>
                <a:lnTo>
                  <a:pt x="215" y="571"/>
                </a:lnTo>
                <a:lnTo>
                  <a:pt x="188" y="571"/>
                </a:lnTo>
                <a:lnTo>
                  <a:pt x="188" y="514"/>
                </a:lnTo>
                <a:lnTo>
                  <a:pt x="0" y="646"/>
                </a:lnTo>
                <a:lnTo>
                  <a:pt x="188" y="790"/>
                </a:lnTo>
                <a:lnTo>
                  <a:pt x="188" y="735"/>
                </a:lnTo>
                <a:lnTo>
                  <a:pt x="218" y="735"/>
                </a:lnTo>
                <a:lnTo>
                  <a:pt x="245" y="734"/>
                </a:lnTo>
                <a:lnTo>
                  <a:pt x="273" y="732"/>
                </a:lnTo>
                <a:lnTo>
                  <a:pt x="298" y="730"/>
                </a:lnTo>
                <a:lnTo>
                  <a:pt x="322" y="728"/>
                </a:lnTo>
                <a:lnTo>
                  <a:pt x="345" y="725"/>
                </a:lnTo>
                <a:lnTo>
                  <a:pt x="370" y="721"/>
                </a:lnTo>
                <a:lnTo>
                  <a:pt x="392" y="717"/>
                </a:lnTo>
                <a:lnTo>
                  <a:pt x="413" y="713"/>
                </a:lnTo>
                <a:lnTo>
                  <a:pt x="436" y="708"/>
                </a:lnTo>
                <a:lnTo>
                  <a:pt x="465" y="701"/>
                </a:lnTo>
                <a:lnTo>
                  <a:pt x="487" y="695"/>
                </a:lnTo>
                <a:lnTo>
                  <a:pt x="509" y="688"/>
                </a:lnTo>
                <a:lnTo>
                  <a:pt x="530" y="681"/>
                </a:lnTo>
                <a:lnTo>
                  <a:pt x="555" y="672"/>
                </a:lnTo>
                <a:lnTo>
                  <a:pt x="578" y="663"/>
                </a:lnTo>
                <a:lnTo>
                  <a:pt x="599" y="654"/>
                </a:lnTo>
                <a:lnTo>
                  <a:pt x="620" y="645"/>
                </a:lnTo>
                <a:lnTo>
                  <a:pt x="644" y="633"/>
                </a:lnTo>
                <a:lnTo>
                  <a:pt x="666" y="622"/>
                </a:lnTo>
                <a:lnTo>
                  <a:pt x="687" y="612"/>
                </a:lnTo>
                <a:lnTo>
                  <a:pt x="707" y="600"/>
                </a:lnTo>
                <a:lnTo>
                  <a:pt x="725" y="590"/>
                </a:lnTo>
                <a:lnTo>
                  <a:pt x="745" y="577"/>
                </a:lnTo>
                <a:lnTo>
                  <a:pt x="763" y="565"/>
                </a:lnTo>
                <a:lnTo>
                  <a:pt x="784" y="551"/>
                </a:lnTo>
                <a:lnTo>
                  <a:pt x="804" y="537"/>
                </a:lnTo>
                <a:lnTo>
                  <a:pt x="822" y="522"/>
                </a:lnTo>
                <a:lnTo>
                  <a:pt x="840" y="507"/>
                </a:lnTo>
                <a:lnTo>
                  <a:pt x="857" y="493"/>
                </a:lnTo>
                <a:lnTo>
                  <a:pt x="873" y="479"/>
                </a:lnTo>
                <a:lnTo>
                  <a:pt x="887" y="466"/>
                </a:lnTo>
                <a:lnTo>
                  <a:pt x="905" y="449"/>
                </a:lnTo>
                <a:lnTo>
                  <a:pt x="921" y="431"/>
                </a:lnTo>
                <a:lnTo>
                  <a:pt x="935" y="417"/>
                </a:lnTo>
                <a:lnTo>
                  <a:pt x="950" y="400"/>
                </a:lnTo>
                <a:lnTo>
                  <a:pt x="964" y="383"/>
                </a:lnTo>
                <a:lnTo>
                  <a:pt x="979" y="365"/>
                </a:lnTo>
                <a:lnTo>
                  <a:pt x="993" y="347"/>
                </a:lnTo>
                <a:lnTo>
                  <a:pt x="1006" y="330"/>
                </a:lnTo>
                <a:lnTo>
                  <a:pt x="1021" y="311"/>
                </a:lnTo>
                <a:lnTo>
                  <a:pt x="1032" y="295"/>
                </a:lnTo>
                <a:lnTo>
                  <a:pt x="1043" y="279"/>
                </a:lnTo>
                <a:lnTo>
                  <a:pt x="1050" y="268"/>
                </a:lnTo>
                <a:lnTo>
                  <a:pt x="1058" y="257"/>
                </a:lnTo>
                <a:lnTo>
                  <a:pt x="1064" y="248"/>
                </a:lnTo>
                <a:lnTo>
                  <a:pt x="1068" y="239"/>
                </a:lnTo>
                <a:lnTo>
                  <a:pt x="1074" y="229"/>
                </a:lnTo>
                <a:lnTo>
                  <a:pt x="1079" y="217"/>
                </a:lnTo>
                <a:lnTo>
                  <a:pt x="1085" y="205"/>
                </a:lnTo>
                <a:lnTo>
                  <a:pt x="1091" y="195"/>
                </a:lnTo>
                <a:lnTo>
                  <a:pt x="1096" y="186"/>
                </a:lnTo>
                <a:lnTo>
                  <a:pt x="1102" y="174"/>
                </a:lnTo>
                <a:lnTo>
                  <a:pt x="1108" y="162"/>
                </a:lnTo>
                <a:lnTo>
                  <a:pt x="1113" y="150"/>
                </a:lnTo>
                <a:lnTo>
                  <a:pt x="1120" y="137"/>
                </a:lnTo>
                <a:lnTo>
                  <a:pt x="1124" y="126"/>
                </a:lnTo>
                <a:lnTo>
                  <a:pt x="1129" y="116"/>
                </a:lnTo>
                <a:lnTo>
                  <a:pt x="1133" y="104"/>
                </a:lnTo>
                <a:lnTo>
                  <a:pt x="1138" y="92"/>
                </a:lnTo>
                <a:lnTo>
                  <a:pt x="1142" y="80"/>
                </a:lnTo>
                <a:lnTo>
                  <a:pt x="1145" y="71"/>
                </a:lnTo>
                <a:lnTo>
                  <a:pt x="1149" y="60"/>
                </a:lnTo>
                <a:close/>
              </a:path>
            </a:pathLst>
          </a:custGeom>
          <a:solidFill>
            <a:srgbClr val="007500"/>
          </a:solidFill>
          <a:ln w="19050">
            <a:solidFill>
              <a:srgbClr val="0075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sz="1400">
              <a:latin typeface="Calibri"/>
              <a:ea typeface="+mn-ea"/>
              <a:cs typeface="Calibri"/>
            </a:endParaRPr>
          </a:p>
        </p:txBody>
      </p:sp>
      <p:sp>
        <p:nvSpPr>
          <p:cNvPr id="18" name="Freeform 200"/>
          <p:cNvSpPr>
            <a:spLocks/>
          </p:cNvSpPr>
          <p:nvPr/>
        </p:nvSpPr>
        <p:spPr bwMode="auto">
          <a:xfrm rot="19961887">
            <a:off x="2098516" y="5038712"/>
            <a:ext cx="766763" cy="1255712"/>
          </a:xfrm>
          <a:custGeom>
            <a:avLst/>
            <a:gdLst>
              <a:gd name="T0" fmla="*/ 1 w 806"/>
              <a:gd name="T1" fmla="*/ 2 h 1153"/>
              <a:gd name="T2" fmla="*/ 1 w 806"/>
              <a:gd name="T3" fmla="*/ 1 h 1153"/>
              <a:gd name="T4" fmla="*/ 1 w 806"/>
              <a:gd name="T5" fmla="*/ 1 h 1153"/>
              <a:gd name="T6" fmla="*/ 1 w 806"/>
              <a:gd name="T7" fmla="*/ 1 h 1153"/>
              <a:gd name="T8" fmla="*/ 1 w 806"/>
              <a:gd name="T9" fmla="*/ 1 h 1153"/>
              <a:gd name="T10" fmla="*/ 1 w 806"/>
              <a:gd name="T11" fmla="*/ 1 h 1153"/>
              <a:gd name="T12" fmla="*/ 1 w 806"/>
              <a:gd name="T13" fmla="*/ 1 h 1153"/>
              <a:gd name="T14" fmla="*/ 1 w 806"/>
              <a:gd name="T15" fmla="*/ 1 h 1153"/>
              <a:gd name="T16" fmla="*/ 1 w 806"/>
              <a:gd name="T17" fmla="*/ 1 h 1153"/>
              <a:gd name="T18" fmla="*/ 1 w 806"/>
              <a:gd name="T19" fmla="*/ 1 h 1153"/>
              <a:gd name="T20" fmla="*/ 1 w 806"/>
              <a:gd name="T21" fmla="*/ 1 h 1153"/>
              <a:gd name="T22" fmla="*/ 1 w 806"/>
              <a:gd name="T23" fmla="*/ 1 h 1153"/>
              <a:gd name="T24" fmla="*/ 1 w 806"/>
              <a:gd name="T25" fmla="*/ 1 h 1153"/>
              <a:gd name="T26" fmla="*/ 1 w 806"/>
              <a:gd name="T27" fmla="*/ 1 h 1153"/>
              <a:gd name="T28" fmla="*/ 1 w 806"/>
              <a:gd name="T29" fmla="*/ 1 h 1153"/>
              <a:gd name="T30" fmla="*/ 1 w 806"/>
              <a:gd name="T31" fmla="*/ 1 h 1153"/>
              <a:gd name="T32" fmla="*/ 1 w 806"/>
              <a:gd name="T33" fmla="*/ 1 h 1153"/>
              <a:gd name="T34" fmla="*/ 1 w 806"/>
              <a:gd name="T35" fmla="*/ 1 h 1153"/>
              <a:gd name="T36" fmla="*/ 1 w 806"/>
              <a:gd name="T37" fmla="*/ 1 h 1153"/>
              <a:gd name="T38" fmla="*/ 1 w 806"/>
              <a:gd name="T39" fmla="*/ 1 h 1153"/>
              <a:gd name="T40" fmla="*/ 1 w 806"/>
              <a:gd name="T41" fmla="*/ 1 h 1153"/>
              <a:gd name="T42" fmla="*/ 1 w 806"/>
              <a:gd name="T43" fmla="*/ 1 h 1153"/>
              <a:gd name="T44" fmla="*/ 1 w 806"/>
              <a:gd name="T45" fmla="*/ 1 h 1153"/>
              <a:gd name="T46" fmla="*/ 1 w 806"/>
              <a:gd name="T47" fmla="*/ 1 h 1153"/>
              <a:gd name="T48" fmla="*/ 1 w 806"/>
              <a:gd name="T49" fmla="*/ 1 h 1153"/>
              <a:gd name="T50" fmla="*/ 1 w 806"/>
              <a:gd name="T51" fmla="*/ 1 h 1153"/>
              <a:gd name="T52" fmla="*/ 1 w 806"/>
              <a:gd name="T53" fmla="*/ 1 h 1153"/>
              <a:gd name="T54" fmla="*/ 1 w 806"/>
              <a:gd name="T55" fmla="*/ 1 h 1153"/>
              <a:gd name="T56" fmla="*/ 1 w 806"/>
              <a:gd name="T57" fmla="*/ 1 h 1153"/>
              <a:gd name="T58" fmla="*/ 1 w 806"/>
              <a:gd name="T59" fmla="*/ 0 h 1153"/>
              <a:gd name="T60" fmla="*/ 1 w 806"/>
              <a:gd name="T61" fmla="*/ 1 h 1153"/>
              <a:gd name="T62" fmla="*/ 1 w 806"/>
              <a:gd name="T63" fmla="*/ 1 h 1153"/>
              <a:gd name="T64" fmla="*/ 1 w 806"/>
              <a:gd name="T65" fmla="*/ 1 h 1153"/>
              <a:gd name="T66" fmla="*/ 1 w 806"/>
              <a:gd name="T67" fmla="*/ 1 h 1153"/>
              <a:gd name="T68" fmla="*/ 1 w 806"/>
              <a:gd name="T69" fmla="*/ 1 h 1153"/>
              <a:gd name="T70" fmla="*/ 1 w 806"/>
              <a:gd name="T71" fmla="*/ 1 h 1153"/>
              <a:gd name="T72" fmla="*/ 1 w 806"/>
              <a:gd name="T73" fmla="*/ 1 h 1153"/>
              <a:gd name="T74" fmla="*/ 1 w 806"/>
              <a:gd name="T75" fmla="*/ 1 h 1153"/>
              <a:gd name="T76" fmla="*/ 1 w 806"/>
              <a:gd name="T77" fmla="*/ 1 h 1153"/>
              <a:gd name="T78" fmla="*/ 1 w 806"/>
              <a:gd name="T79" fmla="*/ 1 h 1153"/>
              <a:gd name="T80" fmla="*/ 1 w 806"/>
              <a:gd name="T81" fmla="*/ 1 h 1153"/>
              <a:gd name="T82" fmla="*/ 1 w 806"/>
              <a:gd name="T83" fmla="*/ 1 h 1153"/>
              <a:gd name="T84" fmla="*/ 1 w 806"/>
              <a:gd name="T85" fmla="*/ 1 h 1153"/>
              <a:gd name="T86" fmla="*/ 1 w 806"/>
              <a:gd name="T87" fmla="*/ 1 h 1153"/>
              <a:gd name="T88" fmla="*/ 1 w 806"/>
              <a:gd name="T89" fmla="*/ 1 h 1153"/>
              <a:gd name="T90" fmla="*/ 1 w 806"/>
              <a:gd name="T91" fmla="*/ 1 h 1153"/>
              <a:gd name="T92" fmla="*/ 1 w 806"/>
              <a:gd name="T93" fmla="*/ 1 h 1153"/>
              <a:gd name="T94" fmla="*/ 1 w 806"/>
              <a:gd name="T95" fmla="*/ 1 h 1153"/>
              <a:gd name="T96" fmla="*/ 1 w 806"/>
              <a:gd name="T97" fmla="*/ 1 h 1153"/>
              <a:gd name="T98" fmla="*/ 1 w 806"/>
              <a:gd name="T99" fmla="*/ 1 h 1153"/>
              <a:gd name="T100" fmla="*/ 1 w 806"/>
              <a:gd name="T101" fmla="*/ 1 h 1153"/>
              <a:gd name="T102" fmla="*/ 1 w 806"/>
              <a:gd name="T103" fmla="*/ 1 h 1153"/>
              <a:gd name="T104" fmla="*/ 1 w 806"/>
              <a:gd name="T105" fmla="*/ 1 h 1153"/>
              <a:gd name="T106" fmla="*/ 1 w 806"/>
              <a:gd name="T107" fmla="*/ 1 h 1153"/>
              <a:gd name="T108" fmla="*/ 1 w 806"/>
              <a:gd name="T109" fmla="*/ 1 h 1153"/>
              <a:gd name="T110" fmla="*/ 1 w 806"/>
              <a:gd name="T111" fmla="*/ 1 h 1153"/>
              <a:gd name="T112" fmla="*/ 1 w 806"/>
              <a:gd name="T113" fmla="*/ 1 h 1153"/>
              <a:gd name="T114" fmla="*/ 1 w 806"/>
              <a:gd name="T115" fmla="*/ 2 h 1153"/>
              <a:gd name="T116" fmla="*/ 1 w 806"/>
              <a:gd name="T117" fmla="*/ 2 h 1153"/>
              <a:gd name="T118" fmla="*/ 1 w 806"/>
              <a:gd name="T119" fmla="*/ 2 h 1153"/>
              <a:gd name="T120" fmla="*/ 1 w 806"/>
              <a:gd name="T121" fmla="*/ 2 h 1153"/>
              <a:gd name="T122" fmla="*/ 1 w 806"/>
              <a:gd name="T123" fmla="*/ 2 h 11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06"/>
              <a:gd name="T187" fmla="*/ 0 h 1153"/>
              <a:gd name="T188" fmla="*/ 806 w 806"/>
              <a:gd name="T189" fmla="*/ 1153 h 11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06" h="1153">
                <a:moveTo>
                  <a:pt x="729" y="1149"/>
                </a:moveTo>
                <a:lnTo>
                  <a:pt x="746" y="1153"/>
                </a:lnTo>
                <a:lnTo>
                  <a:pt x="806" y="1000"/>
                </a:lnTo>
                <a:lnTo>
                  <a:pt x="789" y="993"/>
                </a:lnTo>
                <a:lnTo>
                  <a:pt x="776" y="989"/>
                </a:lnTo>
                <a:lnTo>
                  <a:pt x="763" y="984"/>
                </a:lnTo>
                <a:lnTo>
                  <a:pt x="746" y="978"/>
                </a:lnTo>
                <a:lnTo>
                  <a:pt x="731" y="972"/>
                </a:lnTo>
                <a:lnTo>
                  <a:pt x="716" y="966"/>
                </a:lnTo>
                <a:lnTo>
                  <a:pt x="704" y="960"/>
                </a:lnTo>
                <a:lnTo>
                  <a:pt x="688" y="953"/>
                </a:lnTo>
                <a:lnTo>
                  <a:pt x="675" y="947"/>
                </a:lnTo>
                <a:lnTo>
                  <a:pt x="660" y="939"/>
                </a:lnTo>
                <a:lnTo>
                  <a:pt x="646" y="932"/>
                </a:lnTo>
                <a:lnTo>
                  <a:pt x="632" y="923"/>
                </a:lnTo>
                <a:lnTo>
                  <a:pt x="619" y="915"/>
                </a:lnTo>
                <a:lnTo>
                  <a:pt x="608" y="908"/>
                </a:lnTo>
                <a:lnTo>
                  <a:pt x="598" y="901"/>
                </a:lnTo>
                <a:lnTo>
                  <a:pt x="585" y="893"/>
                </a:lnTo>
                <a:lnTo>
                  <a:pt x="573" y="884"/>
                </a:lnTo>
                <a:lnTo>
                  <a:pt x="560" y="875"/>
                </a:lnTo>
                <a:lnTo>
                  <a:pt x="548" y="866"/>
                </a:lnTo>
                <a:lnTo>
                  <a:pt x="539" y="860"/>
                </a:lnTo>
                <a:lnTo>
                  <a:pt x="529" y="852"/>
                </a:lnTo>
                <a:lnTo>
                  <a:pt x="515" y="841"/>
                </a:lnTo>
                <a:lnTo>
                  <a:pt x="502" y="829"/>
                </a:lnTo>
                <a:lnTo>
                  <a:pt x="485" y="815"/>
                </a:lnTo>
                <a:lnTo>
                  <a:pt x="470" y="801"/>
                </a:lnTo>
                <a:lnTo>
                  <a:pt x="454" y="786"/>
                </a:lnTo>
                <a:lnTo>
                  <a:pt x="439" y="771"/>
                </a:lnTo>
                <a:lnTo>
                  <a:pt x="424" y="753"/>
                </a:lnTo>
                <a:lnTo>
                  <a:pt x="412" y="739"/>
                </a:lnTo>
                <a:lnTo>
                  <a:pt x="400" y="724"/>
                </a:lnTo>
                <a:lnTo>
                  <a:pt x="387" y="707"/>
                </a:lnTo>
                <a:lnTo>
                  <a:pt x="373" y="688"/>
                </a:lnTo>
                <a:lnTo>
                  <a:pt x="359" y="668"/>
                </a:lnTo>
                <a:lnTo>
                  <a:pt x="347" y="650"/>
                </a:lnTo>
                <a:lnTo>
                  <a:pt x="334" y="629"/>
                </a:lnTo>
                <a:lnTo>
                  <a:pt x="321" y="607"/>
                </a:lnTo>
                <a:lnTo>
                  <a:pt x="311" y="586"/>
                </a:lnTo>
                <a:lnTo>
                  <a:pt x="301" y="566"/>
                </a:lnTo>
                <a:lnTo>
                  <a:pt x="292" y="547"/>
                </a:lnTo>
                <a:lnTo>
                  <a:pt x="284" y="529"/>
                </a:lnTo>
                <a:lnTo>
                  <a:pt x="275" y="508"/>
                </a:lnTo>
                <a:lnTo>
                  <a:pt x="268" y="488"/>
                </a:lnTo>
                <a:lnTo>
                  <a:pt x="261" y="468"/>
                </a:lnTo>
                <a:lnTo>
                  <a:pt x="254" y="446"/>
                </a:lnTo>
                <a:lnTo>
                  <a:pt x="248" y="427"/>
                </a:lnTo>
                <a:lnTo>
                  <a:pt x="242" y="404"/>
                </a:lnTo>
                <a:lnTo>
                  <a:pt x="236" y="381"/>
                </a:lnTo>
                <a:lnTo>
                  <a:pt x="231" y="358"/>
                </a:lnTo>
                <a:lnTo>
                  <a:pt x="227" y="334"/>
                </a:lnTo>
                <a:lnTo>
                  <a:pt x="223" y="309"/>
                </a:lnTo>
                <a:lnTo>
                  <a:pt x="221" y="287"/>
                </a:lnTo>
                <a:lnTo>
                  <a:pt x="219" y="264"/>
                </a:lnTo>
                <a:lnTo>
                  <a:pt x="218" y="237"/>
                </a:lnTo>
                <a:lnTo>
                  <a:pt x="218" y="215"/>
                </a:lnTo>
                <a:lnTo>
                  <a:pt x="218" y="188"/>
                </a:lnTo>
                <a:lnTo>
                  <a:pt x="275" y="188"/>
                </a:lnTo>
                <a:lnTo>
                  <a:pt x="143" y="0"/>
                </a:lnTo>
                <a:lnTo>
                  <a:pt x="0" y="188"/>
                </a:lnTo>
                <a:lnTo>
                  <a:pt x="54" y="188"/>
                </a:lnTo>
                <a:lnTo>
                  <a:pt x="54" y="218"/>
                </a:lnTo>
                <a:lnTo>
                  <a:pt x="55" y="245"/>
                </a:lnTo>
                <a:lnTo>
                  <a:pt x="57" y="273"/>
                </a:lnTo>
                <a:lnTo>
                  <a:pt x="59" y="298"/>
                </a:lnTo>
                <a:lnTo>
                  <a:pt x="61" y="322"/>
                </a:lnTo>
                <a:lnTo>
                  <a:pt x="64" y="345"/>
                </a:lnTo>
                <a:lnTo>
                  <a:pt x="68" y="370"/>
                </a:lnTo>
                <a:lnTo>
                  <a:pt x="72" y="392"/>
                </a:lnTo>
                <a:lnTo>
                  <a:pt x="76" y="413"/>
                </a:lnTo>
                <a:lnTo>
                  <a:pt x="81" y="436"/>
                </a:lnTo>
                <a:lnTo>
                  <a:pt x="88" y="465"/>
                </a:lnTo>
                <a:lnTo>
                  <a:pt x="94" y="487"/>
                </a:lnTo>
                <a:lnTo>
                  <a:pt x="101" y="509"/>
                </a:lnTo>
                <a:lnTo>
                  <a:pt x="108" y="530"/>
                </a:lnTo>
                <a:lnTo>
                  <a:pt x="117" y="555"/>
                </a:lnTo>
                <a:lnTo>
                  <a:pt x="126" y="578"/>
                </a:lnTo>
                <a:lnTo>
                  <a:pt x="135" y="599"/>
                </a:lnTo>
                <a:lnTo>
                  <a:pt x="144" y="620"/>
                </a:lnTo>
                <a:lnTo>
                  <a:pt x="156" y="644"/>
                </a:lnTo>
                <a:lnTo>
                  <a:pt x="167" y="666"/>
                </a:lnTo>
                <a:lnTo>
                  <a:pt x="178" y="687"/>
                </a:lnTo>
                <a:lnTo>
                  <a:pt x="189" y="707"/>
                </a:lnTo>
                <a:lnTo>
                  <a:pt x="200" y="726"/>
                </a:lnTo>
                <a:lnTo>
                  <a:pt x="212" y="745"/>
                </a:lnTo>
                <a:lnTo>
                  <a:pt x="224" y="763"/>
                </a:lnTo>
                <a:lnTo>
                  <a:pt x="238" y="784"/>
                </a:lnTo>
                <a:lnTo>
                  <a:pt x="252" y="804"/>
                </a:lnTo>
                <a:lnTo>
                  <a:pt x="267" y="822"/>
                </a:lnTo>
                <a:lnTo>
                  <a:pt x="282" y="840"/>
                </a:lnTo>
                <a:lnTo>
                  <a:pt x="296" y="857"/>
                </a:lnTo>
                <a:lnTo>
                  <a:pt x="310" y="873"/>
                </a:lnTo>
                <a:lnTo>
                  <a:pt x="323" y="887"/>
                </a:lnTo>
                <a:lnTo>
                  <a:pt x="340" y="905"/>
                </a:lnTo>
                <a:lnTo>
                  <a:pt x="358" y="921"/>
                </a:lnTo>
                <a:lnTo>
                  <a:pt x="372" y="935"/>
                </a:lnTo>
                <a:lnTo>
                  <a:pt x="389" y="950"/>
                </a:lnTo>
                <a:lnTo>
                  <a:pt x="406" y="964"/>
                </a:lnTo>
                <a:lnTo>
                  <a:pt x="424" y="979"/>
                </a:lnTo>
                <a:lnTo>
                  <a:pt x="442" y="993"/>
                </a:lnTo>
                <a:lnTo>
                  <a:pt x="459" y="1006"/>
                </a:lnTo>
                <a:lnTo>
                  <a:pt x="478" y="1021"/>
                </a:lnTo>
                <a:lnTo>
                  <a:pt x="494" y="1032"/>
                </a:lnTo>
                <a:lnTo>
                  <a:pt x="510" y="1043"/>
                </a:lnTo>
                <a:lnTo>
                  <a:pt x="522" y="1050"/>
                </a:lnTo>
                <a:lnTo>
                  <a:pt x="532" y="1058"/>
                </a:lnTo>
                <a:lnTo>
                  <a:pt x="541" y="1064"/>
                </a:lnTo>
                <a:lnTo>
                  <a:pt x="550" y="1068"/>
                </a:lnTo>
                <a:lnTo>
                  <a:pt x="560" y="1074"/>
                </a:lnTo>
                <a:lnTo>
                  <a:pt x="572" y="1079"/>
                </a:lnTo>
                <a:lnTo>
                  <a:pt x="584" y="1085"/>
                </a:lnTo>
                <a:lnTo>
                  <a:pt x="595" y="1091"/>
                </a:lnTo>
                <a:lnTo>
                  <a:pt x="604" y="1096"/>
                </a:lnTo>
                <a:lnTo>
                  <a:pt x="615" y="1102"/>
                </a:lnTo>
                <a:lnTo>
                  <a:pt x="627" y="1108"/>
                </a:lnTo>
                <a:lnTo>
                  <a:pt x="639" y="1113"/>
                </a:lnTo>
                <a:lnTo>
                  <a:pt x="652" y="1120"/>
                </a:lnTo>
                <a:lnTo>
                  <a:pt x="663" y="1124"/>
                </a:lnTo>
                <a:lnTo>
                  <a:pt x="673" y="1129"/>
                </a:lnTo>
                <a:lnTo>
                  <a:pt x="685" y="1133"/>
                </a:lnTo>
                <a:lnTo>
                  <a:pt x="697" y="1138"/>
                </a:lnTo>
                <a:lnTo>
                  <a:pt x="709" y="1142"/>
                </a:lnTo>
                <a:lnTo>
                  <a:pt x="718" y="1145"/>
                </a:lnTo>
                <a:lnTo>
                  <a:pt x="729" y="1149"/>
                </a:lnTo>
                <a:close/>
              </a:path>
            </a:pathLst>
          </a:custGeom>
          <a:solidFill>
            <a:srgbClr val="007500"/>
          </a:solidFill>
          <a:ln w="19050">
            <a:solidFill>
              <a:srgbClr val="0075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 sz="1400">
              <a:latin typeface="Calibri"/>
              <a:ea typeface="+mn-ea"/>
              <a:cs typeface="Calibri"/>
            </a:endParaRPr>
          </a:p>
        </p:txBody>
      </p:sp>
      <p:sp>
        <p:nvSpPr>
          <p:cNvPr id="3" name="AutoShape 20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5837" y="3682649"/>
            <a:ext cx="2785524" cy="1337792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00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813"/>
            <a:r>
              <a:rPr lang="pt-BR" b="1" dirty="0">
                <a:solidFill>
                  <a:srgbClr val="FF0000"/>
                </a:solidFill>
                <a:latin typeface="Calibri"/>
                <a:cs typeface="Calibri"/>
              </a:rPr>
              <a:t>Desenvolver e</a:t>
            </a:r>
          </a:p>
          <a:p>
            <a:pPr algn="ctr" defTabSz="912813"/>
            <a:r>
              <a:rPr lang="pt-BR" b="1" dirty="0">
                <a:solidFill>
                  <a:srgbClr val="FF0000"/>
                </a:solidFill>
                <a:latin typeface="Calibri"/>
                <a:cs typeface="Calibri"/>
              </a:rPr>
              <a:t>Reconhecer</a:t>
            </a:r>
          </a:p>
          <a:p>
            <a:pPr algn="ctr" defTabSz="912813"/>
            <a:r>
              <a:rPr lang="pt-BR" b="1" dirty="0">
                <a:solidFill>
                  <a:srgbClr val="000000"/>
                </a:solidFill>
                <a:latin typeface="Calibri"/>
                <a:cs typeface="Calibri"/>
              </a:rPr>
              <a:t>Feedback, Treinamento, </a:t>
            </a:r>
          </a:p>
          <a:p>
            <a:pPr algn="ctr" defTabSz="912813"/>
            <a:r>
              <a:rPr lang="pt-BR" b="1" dirty="0">
                <a:solidFill>
                  <a:srgbClr val="000000"/>
                </a:solidFill>
                <a:latin typeface="Calibri"/>
                <a:cs typeface="Calibri"/>
              </a:rPr>
              <a:t>Mobilidade</a:t>
            </a:r>
          </a:p>
        </p:txBody>
      </p:sp>
      <p:sp>
        <p:nvSpPr>
          <p:cNvPr id="20" name="Freeform 210"/>
          <p:cNvSpPr>
            <a:spLocks/>
          </p:cNvSpPr>
          <p:nvPr/>
        </p:nvSpPr>
        <p:spPr bwMode="auto">
          <a:xfrm flipH="1" flipV="1">
            <a:off x="1523039" y="2575273"/>
            <a:ext cx="1219200" cy="838200"/>
          </a:xfrm>
          <a:custGeom>
            <a:avLst/>
            <a:gdLst>
              <a:gd name="T0" fmla="*/ 1 w 1149"/>
              <a:gd name="T1" fmla="*/ 0 h 790"/>
              <a:gd name="T2" fmla="*/ 1 w 1149"/>
              <a:gd name="T3" fmla="*/ 1 h 790"/>
              <a:gd name="T4" fmla="*/ 1 w 1149"/>
              <a:gd name="T5" fmla="*/ 1 h 790"/>
              <a:gd name="T6" fmla="*/ 1 w 1149"/>
              <a:gd name="T7" fmla="*/ 1 h 790"/>
              <a:gd name="T8" fmla="*/ 1 w 1149"/>
              <a:gd name="T9" fmla="*/ 1 h 790"/>
              <a:gd name="T10" fmla="*/ 1 w 1149"/>
              <a:gd name="T11" fmla="*/ 1 h 790"/>
              <a:gd name="T12" fmla="*/ 1 w 1149"/>
              <a:gd name="T13" fmla="*/ 1 h 790"/>
              <a:gd name="T14" fmla="*/ 1 w 1149"/>
              <a:gd name="T15" fmla="*/ 1 h 790"/>
              <a:gd name="T16" fmla="*/ 1 w 1149"/>
              <a:gd name="T17" fmla="*/ 1 h 790"/>
              <a:gd name="T18" fmla="*/ 1 w 1149"/>
              <a:gd name="T19" fmla="*/ 1 h 790"/>
              <a:gd name="T20" fmla="*/ 1 w 1149"/>
              <a:gd name="T21" fmla="*/ 1 h 790"/>
              <a:gd name="T22" fmla="*/ 1 w 1149"/>
              <a:gd name="T23" fmla="*/ 1 h 790"/>
              <a:gd name="T24" fmla="*/ 1 w 1149"/>
              <a:gd name="T25" fmla="*/ 1 h 790"/>
              <a:gd name="T26" fmla="*/ 1 w 1149"/>
              <a:gd name="T27" fmla="*/ 1 h 790"/>
              <a:gd name="T28" fmla="*/ 1 w 1149"/>
              <a:gd name="T29" fmla="*/ 1 h 790"/>
              <a:gd name="T30" fmla="*/ 1 w 1149"/>
              <a:gd name="T31" fmla="*/ 1 h 790"/>
              <a:gd name="T32" fmla="*/ 1 w 1149"/>
              <a:gd name="T33" fmla="*/ 1 h 790"/>
              <a:gd name="T34" fmla="*/ 1 w 1149"/>
              <a:gd name="T35" fmla="*/ 1 h 790"/>
              <a:gd name="T36" fmla="*/ 1 w 1149"/>
              <a:gd name="T37" fmla="*/ 1 h 790"/>
              <a:gd name="T38" fmla="*/ 1 w 1149"/>
              <a:gd name="T39" fmla="*/ 1 h 790"/>
              <a:gd name="T40" fmla="*/ 1 w 1149"/>
              <a:gd name="T41" fmla="*/ 1 h 790"/>
              <a:gd name="T42" fmla="*/ 1 w 1149"/>
              <a:gd name="T43" fmla="*/ 1 h 790"/>
              <a:gd name="T44" fmla="*/ 1 w 1149"/>
              <a:gd name="T45" fmla="*/ 1 h 790"/>
              <a:gd name="T46" fmla="*/ 1 w 1149"/>
              <a:gd name="T47" fmla="*/ 1 h 790"/>
              <a:gd name="T48" fmla="*/ 1 w 1149"/>
              <a:gd name="T49" fmla="*/ 1 h 790"/>
              <a:gd name="T50" fmla="*/ 1 w 1149"/>
              <a:gd name="T51" fmla="*/ 1 h 790"/>
              <a:gd name="T52" fmla="*/ 1 w 1149"/>
              <a:gd name="T53" fmla="*/ 1 h 790"/>
              <a:gd name="T54" fmla="*/ 1 w 1149"/>
              <a:gd name="T55" fmla="*/ 1 h 790"/>
              <a:gd name="T56" fmla="*/ 0 w 1149"/>
              <a:gd name="T57" fmla="*/ 1 h 790"/>
              <a:gd name="T58" fmla="*/ 1 w 1149"/>
              <a:gd name="T59" fmla="*/ 1 h 790"/>
              <a:gd name="T60" fmla="*/ 1 w 1149"/>
              <a:gd name="T61" fmla="*/ 1 h 790"/>
              <a:gd name="T62" fmla="*/ 1 w 1149"/>
              <a:gd name="T63" fmla="*/ 1 h 790"/>
              <a:gd name="T64" fmla="*/ 1 w 1149"/>
              <a:gd name="T65" fmla="*/ 1 h 790"/>
              <a:gd name="T66" fmla="*/ 1 w 1149"/>
              <a:gd name="T67" fmla="*/ 1 h 790"/>
              <a:gd name="T68" fmla="*/ 1 w 1149"/>
              <a:gd name="T69" fmla="*/ 1 h 790"/>
              <a:gd name="T70" fmla="*/ 1 w 1149"/>
              <a:gd name="T71" fmla="*/ 1 h 790"/>
              <a:gd name="T72" fmla="*/ 1 w 1149"/>
              <a:gd name="T73" fmla="*/ 1 h 790"/>
              <a:gd name="T74" fmla="*/ 1 w 1149"/>
              <a:gd name="T75" fmla="*/ 1 h 790"/>
              <a:gd name="T76" fmla="*/ 1 w 1149"/>
              <a:gd name="T77" fmla="*/ 1 h 790"/>
              <a:gd name="T78" fmla="*/ 1 w 1149"/>
              <a:gd name="T79" fmla="*/ 1 h 790"/>
              <a:gd name="T80" fmla="*/ 1 w 1149"/>
              <a:gd name="T81" fmla="*/ 1 h 790"/>
              <a:gd name="T82" fmla="*/ 1 w 1149"/>
              <a:gd name="T83" fmla="*/ 1 h 790"/>
              <a:gd name="T84" fmla="*/ 1 w 1149"/>
              <a:gd name="T85" fmla="*/ 1 h 790"/>
              <a:gd name="T86" fmla="*/ 1 w 1149"/>
              <a:gd name="T87" fmla="*/ 1 h 790"/>
              <a:gd name="T88" fmla="*/ 1 w 1149"/>
              <a:gd name="T89" fmla="*/ 1 h 790"/>
              <a:gd name="T90" fmla="*/ 1 w 1149"/>
              <a:gd name="T91" fmla="*/ 1 h 790"/>
              <a:gd name="T92" fmla="*/ 1 w 1149"/>
              <a:gd name="T93" fmla="*/ 1 h 790"/>
              <a:gd name="T94" fmla="*/ 1 w 1149"/>
              <a:gd name="T95" fmla="*/ 1 h 790"/>
              <a:gd name="T96" fmla="*/ 1 w 1149"/>
              <a:gd name="T97" fmla="*/ 1 h 790"/>
              <a:gd name="T98" fmla="*/ 1 w 1149"/>
              <a:gd name="T99" fmla="*/ 1 h 790"/>
              <a:gd name="T100" fmla="*/ 1 w 1149"/>
              <a:gd name="T101" fmla="*/ 1 h 790"/>
              <a:gd name="T102" fmla="*/ 1 w 1149"/>
              <a:gd name="T103" fmla="*/ 1 h 790"/>
              <a:gd name="T104" fmla="*/ 1 w 1149"/>
              <a:gd name="T105" fmla="*/ 1 h 790"/>
              <a:gd name="T106" fmla="*/ 1 w 1149"/>
              <a:gd name="T107" fmla="*/ 1 h 790"/>
              <a:gd name="T108" fmla="*/ 1 w 1149"/>
              <a:gd name="T109" fmla="*/ 1 h 790"/>
              <a:gd name="T110" fmla="*/ 1 w 1149"/>
              <a:gd name="T111" fmla="*/ 1 h 790"/>
              <a:gd name="T112" fmla="*/ 1 w 1149"/>
              <a:gd name="T113" fmla="*/ 1 h 790"/>
              <a:gd name="T114" fmla="*/ 1 w 1149"/>
              <a:gd name="T115" fmla="*/ 1 h 790"/>
              <a:gd name="T116" fmla="*/ 1 w 1149"/>
              <a:gd name="T117" fmla="*/ 1 h 790"/>
              <a:gd name="T118" fmla="*/ 1 w 1149"/>
              <a:gd name="T119" fmla="*/ 1 h 790"/>
              <a:gd name="T120" fmla="*/ 1 w 1149"/>
              <a:gd name="T121" fmla="*/ 1 h 79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49"/>
              <a:gd name="T184" fmla="*/ 0 h 790"/>
              <a:gd name="T185" fmla="*/ 1149 w 1149"/>
              <a:gd name="T186" fmla="*/ 790 h 79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49" h="790">
                <a:moveTo>
                  <a:pt x="1149" y="60"/>
                </a:moveTo>
                <a:lnTo>
                  <a:pt x="993" y="0"/>
                </a:lnTo>
                <a:lnTo>
                  <a:pt x="989" y="13"/>
                </a:lnTo>
                <a:lnTo>
                  <a:pt x="984" y="26"/>
                </a:lnTo>
                <a:lnTo>
                  <a:pt x="978" y="43"/>
                </a:lnTo>
                <a:lnTo>
                  <a:pt x="972" y="58"/>
                </a:lnTo>
                <a:lnTo>
                  <a:pt x="966" y="73"/>
                </a:lnTo>
                <a:lnTo>
                  <a:pt x="960" y="85"/>
                </a:lnTo>
                <a:lnTo>
                  <a:pt x="953" y="101"/>
                </a:lnTo>
                <a:lnTo>
                  <a:pt x="947" y="114"/>
                </a:lnTo>
                <a:lnTo>
                  <a:pt x="939" y="129"/>
                </a:lnTo>
                <a:lnTo>
                  <a:pt x="932" y="143"/>
                </a:lnTo>
                <a:lnTo>
                  <a:pt x="923" y="157"/>
                </a:lnTo>
                <a:lnTo>
                  <a:pt x="915" y="170"/>
                </a:lnTo>
                <a:lnTo>
                  <a:pt x="908" y="181"/>
                </a:lnTo>
                <a:lnTo>
                  <a:pt x="901" y="192"/>
                </a:lnTo>
                <a:lnTo>
                  <a:pt x="893" y="204"/>
                </a:lnTo>
                <a:lnTo>
                  <a:pt x="884" y="216"/>
                </a:lnTo>
                <a:lnTo>
                  <a:pt x="875" y="229"/>
                </a:lnTo>
                <a:lnTo>
                  <a:pt x="866" y="241"/>
                </a:lnTo>
                <a:lnTo>
                  <a:pt x="860" y="250"/>
                </a:lnTo>
                <a:lnTo>
                  <a:pt x="852" y="261"/>
                </a:lnTo>
                <a:lnTo>
                  <a:pt x="841" y="274"/>
                </a:lnTo>
                <a:lnTo>
                  <a:pt x="829" y="287"/>
                </a:lnTo>
                <a:lnTo>
                  <a:pt x="815" y="304"/>
                </a:lnTo>
                <a:lnTo>
                  <a:pt x="801" y="319"/>
                </a:lnTo>
                <a:lnTo>
                  <a:pt x="786" y="335"/>
                </a:lnTo>
                <a:lnTo>
                  <a:pt x="771" y="350"/>
                </a:lnTo>
                <a:lnTo>
                  <a:pt x="753" y="365"/>
                </a:lnTo>
                <a:lnTo>
                  <a:pt x="739" y="377"/>
                </a:lnTo>
                <a:lnTo>
                  <a:pt x="724" y="389"/>
                </a:lnTo>
                <a:lnTo>
                  <a:pt x="707" y="402"/>
                </a:lnTo>
                <a:lnTo>
                  <a:pt x="688" y="416"/>
                </a:lnTo>
                <a:lnTo>
                  <a:pt x="668" y="430"/>
                </a:lnTo>
                <a:lnTo>
                  <a:pt x="650" y="442"/>
                </a:lnTo>
                <a:lnTo>
                  <a:pt x="629" y="455"/>
                </a:lnTo>
                <a:lnTo>
                  <a:pt x="607" y="468"/>
                </a:lnTo>
                <a:lnTo>
                  <a:pt x="586" y="478"/>
                </a:lnTo>
                <a:lnTo>
                  <a:pt x="566" y="488"/>
                </a:lnTo>
                <a:lnTo>
                  <a:pt x="547" y="497"/>
                </a:lnTo>
                <a:lnTo>
                  <a:pt x="529" y="505"/>
                </a:lnTo>
                <a:lnTo>
                  <a:pt x="508" y="514"/>
                </a:lnTo>
                <a:lnTo>
                  <a:pt x="488" y="521"/>
                </a:lnTo>
                <a:lnTo>
                  <a:pt x="468" y="528"/>
                </a:lnTo>
                <a:lnTo>
                  <a:pt x="446" y="535"/>
                </a:lnTo>
                <a:lnTo>
                  <a:pt x="427" y="541"/>
                </a:lnTo>
                <a:lnTo>
                  <a:pt x="404" y="547"/>
                </a:lnTo>
                <a:lnTo>
                  <a:pt x="381" y="553"/>
                </a:lnTo>
                <a:lnTo>
                  <a:pt x="358" y="558"/>
                </a:lnTo>
                <a:lnTo>
                  <a:pt x="334" y="562"/>
                </a:lnTo>
                <a:lnTo>
                  <a:pt x="309" y="566"/>
                </a:lnTo>
                <a:lnTo>
                  <a:pt x="287" y="568"/>
                </a:lnTo>
                <a:lnTo>
                  <a:pt x="264" y="570"/>
                </a:lnTo>
                <a:lnTo>
                  <a:pt x="237" y="571"/>
                </a:lnTo>
                <a:lnTo>
                  <a:pt x="215" y="571"/>
                </a:lnTo>
                <a:lnTo>
                  <a:pt x="188" y="571"/>
                </a:lnTo>
                <a:lnTo>
                  <a:pt x="188" y="514"/>
                </a:lnTo>
                <a:lnTo>
                  <a:pt x="0" y="646"/>
                </a:lnTo>
                <a:lnTo>
                  <a:pt x="188" y="790"/>
                </a:lnTo>
                <a:lnTo>
                  <a:pt x="188" y="735"/>
                </a:lnTo>
                <a:lnTo>
                  <a:pt x="218" y="735"/>
                </a:lnTo>
                <a:lnTo>
                  <a:pt x="245" y="734"/>
                </a:lnTo>
                <a:lnTo>
                  <a:pt x="273" y="732"/>
                </a:lnTo>
                <a:lnTo>
                  <a:pt x="298" y="730"/>
                </a:lnTo>
                <a:lnTo>
                  <a:pt x="322" y="728"/>
                </a:lnTo>
                <a:lnTo>
                  <a:pt x="345" y="725"/>
                </a:lnTo>
                <a:lnTo>
                  <a:pt x="370" y="721"/>
                </a:lnTo>
                <a:lnTo>
                  <a:pt x="392" y="717"/>
                </a:lnTo>
                <a:lnTo>
                  <a:pt x="413" y="713"/>
                </a:lnTo>
                <a:lnTo>
                  <a:pt x="436" y="708"/>
                </a:lnTo>
                <a:lnTo>
                  <a:pt x="465" y="701"/>
                </a:lnTo>
                <a:lnTo>
                  <a:pt x="487" y="695"/>
                </a:lnTo>
                <a:lnTo>
                  <a:pt x="509" y="688"/>
                </a:lnTo>
                <a:lnTo>
                  <a:pt x="530" y="681"/>
                </a:lnTo>
                <a:lnTo>
                  <a:pt x="555" y="672"/>
                </a:lnTo>
                <a:lnTo>
                  <a:pt x="578" y="663"/>
                </a:lnTo>
                <a:lnTo>
                  <a:pt x="599" y="654"/>
                </a:lnTo>
                <a:lnTo>
                  <a:pt x="620" y="645"/>
                </a:lnTo>
                <a:lnTo>
                  <a:pt x="644" y="633"/>
                </a:lnTo>
                <a:lnTo>
                  <a:pt x="666" y="622"/>
                </a:lnTo>
                <a:lnTo>
                  <a:pt x="687" y="612"/>
                </a:lnTo>
                <a:lnTo>
                  <a:pt x="707" y="600"/>
                </a:lnTo>
                <a:lnTo>
                  <a:pt x="725" y="590"/>
                </a:lnTo>
                <a:lnTo>
                  <a:pt x="745" y="577"/>
                </a:lnTo>
                <a:lnTo>
                  <a:pt x="763" y="565"/>
                </a:lnTo>
                <a:lnTo>
                  <a:pt x="784" y="551"/>
                </a:lnTo>
                <a:lnTo>
                  <a:pt x="804" y="537"/>
                </a:lnTo>
                <a:lnTo>
                  <a:pt x="822" y="522"/>
                </a:lnTo>
                <a:lnTo>
                  <a:pt x="840" y="507"/>
                </a:lnTo>
                <a:lnTo>
                  <a:pt x="857" y="493"/>
                </a:lnTo>
                <a:lnTo>
                  <a:pt x="873" y="479"/>
                </a:lnTo>
                <a:lnTo>
                  <a:pt x="887" y="466"/>
                </a:lnTo>
                <a:lnTo>
                  <a:pt x="905" y="449"/>
                </a:lnTo>
                <a:lnTo>
                  <a:pt x="921" y="431"/>
                </a:lnTo>
                <a:lnTo>
                  <a:pt x="935" y="417"/>
                </a:lnTo>
                <a:lnTo>
                  <a:pt x="950" y="400"/>
                </a:lnTo>
                <a:lnTo>
                  <a:pt x="964" y="383"/>
                </a:lnTo>
                <a:lnTo>
                  <a:pt x="979" y="365"/>
                </a:lnTo>
                <a:lnTo>
                  <a:pt x="993" y="347"/>
                </a:lnTo>
                <a:lnTo>
                  <a:pt x="1006" y="330"/>
                </a:lnTo>
                <a:lnTo>
                  <a:pt x="1021" y="311"/>
                </a:lnTo>
                <a:lnTo>
                  <a:pt x="1032" y="295"/>
                </a:lnTo>
                <a:lnTo>
                  <a:pt x="1043" y="279"/>
                </a:lnTo>
                <a:lnTo>
                  <a:pt x="1050" y="268"/>
                </a:lnTo>
                <a:lnTo>
                  <a:pt x="1058" y="257"/>
                </a:lnTo>
                <a:lnTo>
                  <a:pt x="1064" y="248"/>
                </a:lnTo>
                <a:lnTo>
                  <a:pt x="1068" y="239"/>
                </a:lnTo>
                <a:lnTo>
                  <a:pt x="1074" y="229"/>
                </a:lnTo>
                <a:lnTo>
                  <a:pt x="1079" y="217"/>
                </a:lnTo>
                <a:lnTo>
                  <a:pt x="1085" y="205"/>
                </a:lnTo>
                <a:lnTo>
                  <a:pt x="1091" y="195"/>
                </a:lnTo>
                <a:lnTo>
                  <a:pt x="1096" y="186"/>
                </a:lnTo>
                <a:lnTo>
                  <a:pt x="1102" y="174"/>
                </a:lnTo>
                <a:lnTo>
                  <a:pt x="1108" y="162"/>
                </a:lnTo>
                <a:lnTo>
                  <a:pt x="1113" y="150"/>
                </a:lnTo>
                <a:lnTo>
                  <a:pt x="1120" y="137"/>
                </a:lnTo>
                <a:lnTo>
                  <a:pt x="1124" y="126"/>
                </a:lnTo>
                <a:lnTo>
                  <a:pt x="1129" y="116"/>
                </a:lnTo>
                <a:lnTo>
                  <a:pt x="1133" y="104"/>
                </a:lnTo>
                <a:lnTo>
                  <a:pt x="1138" y="92"/>
                </a:lnTo>
                <a:lnTo>
                  <a:pt x="1142" y="80"/>
                </a:lnTo>
                <a:lnTo>
                  <a:pt x="1145" y="71"/>
                </a:lnTo>
                <a:lnTo>
                  <a:pt x="1149" y="60"/>
                </a:lnTo>
                <a:close/>
              </a:path>
            </a:pathLst>
          </a:custGeom>
          <a:solidFill>
            <a:srgbClr val="007500"/>
          </a:solidFill>
          <a:ln w="19050">
            <a:solidFill>
              <a:srgbClr val="007500"/>
            </a:solidFill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pt-BR" sz="1400">
              <a:latin typeface="Calibri"/>
              <a:ea typeface="+mn-ea"/>
              <a:cs typeface="Calibri"/>
            </a:endParaRPr>
          </a:p>
        </p:txBody>
      </p:sp>
      <p:sp>
        <p:nvSpPr>
          <p:cNvPr id="27673" name="Oval 211"/>
          <p:cNvSpPr>
            <a:spLocks noChangeArrowheads="1"/>
          </p:cNvSpPr>
          <p:nvPr/>
        </p:nvSpPr>
        <p:spPr bwMode="blackWhite">
          <a:xfrm>
            <a:off x="3458098" y="1568389"/>
            <a:ext cx="2016125" cy="63733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none" lIns="63500" tIns="0" rIns="64800" bIns="0" anchor="ctr"/>
          <a:lstStyle/>
          <a:p>
            <a:pPr algn="ctr" defTabSz="912813" eaLnBrk="1" hangingPunct="1">
              <a:buSzPct val="90000"/>
            </a:pPr>
            <a:r>
              <a:rPr lang="pt-BR" sz="2000" dirty="0">
                <a:solidFill>
                  <a:srgbClr val="000000"/>
                </a:solidFill>
                <a:latin typeface="Calibri"/>
                <a:cs typeface="Calibri"/>
              </a:rPr>
              <a:t>   Desempenho</a:t>
            </a:r>
          </a:p>
        </p:txBody>
      </p:sp>
      <p:sp>
        <p:nvSpPr>
          <p:cNvPr id="26635" name="AutoShape 202"/>
          <p:cNvSpPr>
            <a:spLocks noChangeArrowheads="1"/>
          </p:cNvSpPr>
          <p:nvPr/>
        </p:nvSpPr>
        <p:spPr bwMode="auto">
          <a:xfrm>
            <a:off x="2997200" y="2223360"/>
            <a:ext cx="2952129" cy="1459289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00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912813"/>
            <a:r>
              <a:rPr lang="pt-BR" b="1" dirty="0">
                <a:solidFill>
                  <a:srgbClr val="FF0000"/>
                </a:solidFill>
                <a:latin typeface="Calibri"/>
                <a:cs typeface="Calibri"/>
              </a:rPr>
              <a:t>Acordar o Desempenho</a:t>
            </a:r>
          </a:p>
          <a:p>
            <a:pPr algn="ctr" defTabSz="912813"/>
            <a:r>
              <a:rPr lang="pt-BR" b="1" dirty="0">
                <a:solidFill>
                  <a:srgbClr val="000000"/>
                </a:solidFill>
                <a:latin typeface="Calibri"/>
                <a:cs typeface="Calibri"/>
              </a:rPr>
              <a:t>Plano de Gestão do</a:t>
            </a:r>
          </a:p>
          <a:p>
            <a:pPr algn="ctr" defTabSz="912813"/>
            <a:r>
              <a:rPr lang="pt-BR" b="1" dirty="0">
                <a:solidFill>
                  <a:srgbClr val="000000"/>
                </a:solidFill>
                <a:latin typeface="Calibri"/>
                <a:cs typeface="Calibri"/>
              </a:rPr>
              <a:t>Desempenho Individual </a:t>
            </a:r>
          </a:p>
          <a:p>
            <a:pPr algn="ctr" defTabSz="912813"/>
            <a:r>
              <a:rPr lang="pt-BR" b="1" dirty="0">
                <a:solidFill>
                  <a:srgbClr val="000000"/>
                </a:solidFill>
                <a:latin typeface="Calibri"/>
                <a:cs typeface="Calibri"/>
              </a:rPr>
              <a:t>do Gestores e </a:t>
            </a:r>
          </a:p>
          <a:p>
            <a:pPr algn="ctr" defTabSz="912813"/>
            <a:r>
              <a:rPr lang="pt-BR" b="1" dirty="0">
                <a:solidFill>
                  <a:srgbClr val="000000"/>
                </a:solidFill>
                <a:latin typeface="Calibri"/>
                <a:cs typeface="Calibri"/>
              </a:rPr>
              <a:t>dos servidores</a:t>
            </a:r>
          </a:p>
        </p:txBody>
      </p:sp>
    </p:spTree>
    <p:extLst>
      <p:ext uri="{BB962C8B-B14F-4D97-AF65-F5344CB8AC3E}">
        <p14:creationId xmlns:p14="http://schemas.microsoft.com/office/powerpoint/2010/main" val="720310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1828800"/>
            <a:ext cx="9144000" cy="1038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O CASO DO MATO GROSSO DO SUL</a:t>
            </a:r>
          </a:p>
          <a:p>
            <a:pPr algn="ctr">
              <a:lnSpc>
                <a:spcPct val="130000"/>
              </a:lnSpc>
            </a:pPr>
            <a:endParaRPr lang="en-US" b="1" dirty="0"/>
          </a:p>
        </p:txBody>
      </p:sp>
      <p:pic>
        <p:nvPicPr>
          <p:cNvPr id="5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926" y="220040"/>
            <a:ext cx="2568627" cy="82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315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8" descr="MONITORAMENT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23" y="1691148"/>
            <a:ext cx="1872606" cy="231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8" name="Conector de seta reta 119"/>
          <p:cNvCxnSpPr>
            <a:stCxn id="44" idx="1"/>
          </p:cNvCxnSpPr>
          <p:nvPr/>
        </p:nvCxnSpPr>
        <p:spPr>
          <a:xfrm flipH="1">
            <a:off x="4436367" y="5209030"/>
            <a:ext cx="974759" cy="96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126"/>
          <p:cNvCxnSpPr>
            <a:stCxn id="5" idx="3"/>
            <a:endCxn id="43" idx="1"/>
          </p:cNvCxnSpPr>
          <p:nvPr/>
        </p:nvCxnSpPr>
        <p:spPr>
          <a:xfrm>
            <a:off x="2585329" y="2846241"/>
            <a:ext cx="1140752" cy="1814"/>
          </a:xfrm>
          <a:prstGeom prst="straightConnector1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104"/>
          <p:cNvCxnSpPr>
            <a:stCxn id="41991" idx="1"/>
            <a:endCxn id="5" idx="2"/>
          </p:cNvCxnSpPr>
          <p:nvPr/>
        </p:nvCxnSpPr>
        <p:spPr>
          <a:xfrm rot="10800000">
            <a:off x="1649026" y="4001335"/>
            <a:ext cx="662628" cy="1217354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80" y="1821842"/>
            <a:ext cx="2904920" cy="205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agem 4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223" b="69202" l="21946" r="79638">
                        <a14:backgroundMark x1="60407" y1="61224" x2="72624" y2="53618"/>
                        <a14:backgroundMark x1="56561" y1="64193" x2="76018" y2="44898"/>
                        <a14:backgroundMark x1="76018" y1="44898" x2="76018" y2="44898"/>
                        <a14:backgroundMark x1="75113" y1="42672" x2="75113" y2="42672"/>
                        <a14:backgroundMark x1="36199" y1="56030" x2="36199" y2="56030"/>
                        <a14:backgroundMark x1="33710" y1="56401" x2="33710" y2="56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56" t="19933" r="21126" b="34032"/>
          <a:stretch/>
        </p:blipFill>
        <p:spPr>
          <a:xfrm>
            <a:off x="5411125" y="4360466"/>
            <a:ext cx="1769090" cy="1697126"/>
          </a:xfrm>
          <a:prstGeom prst="rect">
            <a:avLst/>
          </a:prstGeom>
        </p:spPr>
      </p:pic>
      <p:sp>
        <p:nvSpPr>
          <p:cNvPr id="56" name="CaixaDeTexto 55"/>
          <p:cNvSpPr txBox="1"/>
          <p:nvPr/>
        </p:nvSpPr>
        <p:spPr>
          <a:xfrm>
            <a:off x="7423103" y="2160888"/>
            <a:ext cx="1778532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/>
              <a:t>I</a:t>
            </a:r>
            <a:r>
              <a:rPr lang="pt-BR" b="1" dirty="0"/>
              <a:t>NDICADORES </a:t>
            </a:r>
            <a:r>
              <a:rPr lang="pt-BR" sz="2400" b="1" dirty="0"/>
              <a:t>I</a:t>
            </a:r>
            <a:r>
              <a:rPr lang="pt-BR" b="1" dirty="0"/>
              <a:t>NICIATIVAS</a:t>
            </a:r>
          </a:p>
          <a:p>
            <a:pPr algn="ctr">
              <a:lnSpc>
                <a:spcPct val="150000"/>
              </a:lnSpc>
            </a:pPr>
            <a:endParaRPr lang="pt-BR" sz="900" b="1" dirty="0"/>
          </a:p>
        </p:txBody>
      </p:sp>
      <p:cxnSp>
        <p:nvCxnSpPr>
          <p:cNvPr id="59" name="Elbow Connector 104"/>
          <p:cNvCxnSpPr>
            <a:stCxn id="56" idx="2"/>
            <a:endCxn id="44" idx="3"/>
          </p:cNvCxnSpPr>
          <p:nvPr/>
        </p:nvCxnSpPr>
        <p:spPr>
          <a:xfrm rot="5400000">
            <a:off x="6926261" y="3822920"/>
            <a:ext cx="1640063" cy="1132154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de seta reta 119"/>
          <p:cNvCxnSpPr>
            <a:stCxn id="43" idx="3"/>
            <a:endCxn id="56" idx="1"/>
          </p:cNvCxnSpPr>
          <p:nvPr/>
        </p:nvCxnSpPr>
        <p:spPr>
          <a:xfrm>
            <a:off x="6631000" y="2848055"/>
            <a:ext cx="792103" cy="168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3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sp>
        <p:nvSpPr>
          <p:cNvPr id="3" name="AutoShape 4" descr="3"/>
          <p:cNvSpPr>
            <a:spLocks noChangeAspect="1" noChangeArrowheads="1"/>
          </p:cNvSpPr>
          <p:nvPr/>
        </p:nvSpPr>
        <p:spPr bwMode="auto">
          <a:xfrm>
            <a:off x="46747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BR" sz="135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7"/>
          <a:srcRect l="34958" t="11897" r="33356" b="6524"/>
          <a:stretch/>
        </p:blipFill>
        <p:spPr>
          <a:xfrm>
            <a:off x="3093067" y="4160177"/>
            <a:ext cx="1343300" cy="1944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1" name="Picture 7" descr="C:\Users\ralmeida\Downloads\image00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54" y="4245880"/>
            <a:ext cx="1400579" cy="1945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1421939" y="837888"/>
            <a:ext cx="6026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>
                  <a:lumMod val="50000"/>
                  <a:lumOff val="50000"/>
                </a:schemeClr>
              </a:buClr>
            </a:pPr>
            <a:r>
              <a:rPr lang="pt-BR" sz="2700" b="1" cap="small" dirty="0"/>
              <a:t>Modelo de Monitoramento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2" y="5588800"/>
            <a:ext cx="746311" cy="61538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10. O CASO DO MS</a:t>
            </a:r>
          </a:p>
        </p:txBody>
      </p:sp>
      <p:pic>
        <p:nvPicPr>
          <p:cNvPr id="21" name="Imagem 20" descr="logo-sad.jpg"/>
          <p:cNvPicPr>
            <a:picLocks noChangeAspect="1"/>
          </p:cNvPicPr>
          <p:nvPr/>
        </p:nvPicPr>
        <p:blipFill>
          <a:blip r:embed="rId10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39" y="5801290"/>
            <a:ext cx="2030537" cy="1056710"/>
          </a:xfrm>
          <a:prstGeom prst="rect">
            <a:avLst/>
          </a:prstGeom>
        </p:spPr>
      </p:pic>
      <p:grpSp>
        <p:nvGrpSpPr>
          <p:cNvPr id="27" name="Grupo 92"/>
          <p:cNvGrpSpPr/>
          <p:nvPr/>
        </p:nvGrpSpPr>
        <p:grpSpPr>
          <a:xfrm>
            <a:off x="6182976" y="5635895"/>
            <a:ext cx="2824371" cy="1111204"/>
            <a:chOff x="6212125" y="5661248"/>
            <a:chExt cx="2824371" cy="1111204"/>
          </a:xfrm>
        </p:grpSpPr>
        <p:sp>
          <p:nvSpPr>
            <p:cNvPr id="28" name="Retângulo de cantos arredondados 56"/>
            <p:cNvSpPr/>
            <p:nvPr/>
          </p:nvSpPr>
          <p:spPr>
            <a:xfrm>
              <a:off x="7466527" y="5661248"/>
              <a:ext cx="1569969" cy="1111204"/>
            </a:xfrm>
            <a:prstGeom prst="roundRect">
              <a:avLst>
                <a:gd name="adj" fmla="val 9352"/>
              </a:avLst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lastic">
              <a:bevelT/>
              <a:bevelB w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latin typeface="Calibri" pitchFamily="34" charset="0"/>
                </a:rPr>
                <a:t>Modelo de Gestão de Desempenho p/ Competências</a:t>
              </a:r>
            </a:p>
          </p:txBody>
        </p:sp>
        <p:cxnSp>
          <p:nvCxnSpPr>
            <p:cNvPr id="29" name="Conector de seta reta 81"/>
            <p:cNvCxnSpPr/>
            <p:nvPr/>
          </p:nvCxnSpPr>
          <p:spPr>
            <a:xfrm flipV="1">
              <a:off x="6212125" y="6525344"/>
              <a:ext cx="1183579" cy="208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83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PROJETO PILOTO DO IMASUL</a:t>
            </a:r>
          </a:p>
        </p:txBody>
      </p:sp>
      <p:pic>
        <p:nvPicPr>
          <p:cNvPr id="7" name="Imagem 6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972" y="944617"/>
            <a:ext cx="8324194" cy="617484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 dirty="0"/>
              <a:t>MAPA DE COMPETÊNCIAS</a:t>
            </a:r>
          </a:p>
        </p:txBody>
      </p:sp>
      <p:graphicFrame>
        <p:nvGraphicFramePr>
          <p:cNvPr id="8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137455"/>
              </p:ext>
            </p:extLst>
          </p:nvPr>
        </p:nvGraphicFramePr>
        <p:xfrm>
          <a:off x="723900" y="1562100"/>
          <a:ext cx="8073266" cy="4762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49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4428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COMPETÊNCIAS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ESSENCIAIS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COMPETÊNCIAS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/>
                        <a:t> GERENCIAIS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8210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Inovação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Comunicação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Trabalho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equipe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Gestão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conflitos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Foco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resultados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Gestão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pessoas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administrativa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financeira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Gestão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ambiental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Visão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sistêmica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pt-PT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Liderança de equipes</a:t>
                      </a: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Gestão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pessoas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Gestão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conhecimento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20000"/>
                        </a:lnSpc>
                        <a:buFont typeface="Arial"/>
                        <a:buChar char="•"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Orientação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resultados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415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1052737"/>
            <a:ext cx="3348373" cy="4834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PROJETO PILOTO DO IMASUL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1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PROJETO PILOTO DO IMASUL - PGDI</a:t>
            </a:r>
          </a:p>
        </p:txBody>
      </p:sp>
      <p:pic>
        <p:nvPicPr>
          <p:cNvPr id="8" name="Imagem 7" descr="logo-sad.jpg"/>
          <p:cNvPicPr>
            <a:picLocks noChangeAspect="1"/>
          </p:cNvPicPr>
          <p:nvPr/>
        </p:nvPicPr>
        <p:blipFill>
          <a:blip r:embed="rId4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72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64" y="1052736"/>
            <a:ext cx="3552014" cy="48065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1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PROJETO PILOTO DO IMASUL - PGDI</a:t>
            </a:r>
          </a:p>
        </p:txBody>
      </p:sp>
      <p:pic>
        <p:nvPicPr>
          <p:cNvPr id="5" name="Imagem 4" descr="logo-sad.jpg"/>
          <p:cNvPicPr>
            <a:picLocks noChangeAspect="1"/>
          </p:cNvPicPr>
          <p:nvPr/>
        </p:nvPicPr>
        <p:blipFill>
          <a:blip r:embed="rId3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2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 36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1. CONCEITO DE GESTÃO PARA RESULTADOS</a:t>
            </a:r>
          </a:p>
        </p:txBody>
      </p:sp>
      <p:pic>
        <p:nvPicPr>
          <p:cNvPr id="39" name="Imagem 38" descr="logo-sad.jpg"/>
          <p:cNvPicPr>
            <a:picLocks noChangeAspect="1"/>
          </p:cNvPicPr>
          <p:nvPr/>
        </p:nvPicPr>
        <p:blipFill>
          <a:blip r:embed="rId3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63490" name="AutoShape 2" descr="data:image/jpeg;base64,/9j/4AAQSkZJRgABAQAAAQABAAD/2wBDAAkGBwgHBgkIBwgKCgkLDRYPDQwMDRsUFRAWIB0iIiAdHx8kKDQsJCYxJx8fLT0tMTU3Ojo6Iys/RD84QzQ5Ojf/2wBDAQoKCg0MDRoPDxo3JR8lNzc3Nzc3Nzc3Nzc3Nzc3Nzc3Nzc3Nzc3Nzc3Nzc3Nzc3Nzc3Nzc3Nzc3Nzc3Nzc3Nzf/wAARCACMAIwDASIAAhEBAxEB/8QAHAAAAgMAAwEAAAAAAAAAAAAABQYDBAcBAggA/8QAOxAAAQMDAgQEBAQFAgcBAAAAAQIDBAAFERIhBhMxQQciUWEUcZGhMkKBsRUjUnLBJdEWJGJjkuHw8f/EABoBAAMBAQEBAAAAAAAAAAAAAAIDBAUBAAb/xAAlEQACAgICAgICAwEAAAAAAAABAgARAyEEMRJBEyIycSNRgWH/2gAMAwEAAhEDEQA/AANxt7WOU7p1HtSjc7CUFSmM7b4rUrtbESUKBThXZQHSlOY0+NTDgAdbH/mPWoEcjqXMoMzt5pbRUlaSDXoCc4u5eFUV/qtUZs7fpmslkwG3Xmw6dKVLCVL/AKQTua1693GBZuDosFg62Q0lCSN9hjqaRzsnkq63C4+OmmFX0qEwIXnITQ7NGeKHGn53Pa6KGCPShASCk4Jz3rQwG8YkvJB+QziuK76U9irHc46VyEgnODj3NOiJZtFylWie3MguFDqCD12Psa9A8F8dwuIYiUOLDctKfOhRxXnXSM+1TRZDsN9D8Z1TbidwUnelZMfn+41H8e56ilEKTkHY0FkkhW/SkThTxF5iURrmrKwMa9sGnnntzmQ7HVqB9O9Z2RCpoy1GBGoLuKgM0tz1bmjl2XyshW3zoSI4fSVq6ClEx6jUXpJ65oLcXg2k6laauXW9xGVrbZSpawce1K0yU5KWpSyfYelVcfCzGzoRWXOqDWzNGvVohcOXe3FonDzKVZJzvtmn+DcAYyCFbYrOvEaQHVcPNJWFuJithwDqlRxsa0a02z/TmMjfQKy+QtorE93KFYdGDbjdordhXeGQX44b5gCOpFBJCHrjCZluRSyVALQtCtRSPerUuOjhe8KivpBsFzWQAfwx3T+X+01JDQuxrTbZiiqCTiLIV0A/oUe3se9ahAA1Igbi7cbeFI5zGFg/iA9ac73bw94cMF1IDobQd+uaHy7Y4ZLTkQga1gOJ7FJO5pk48lw7bw01GcIwdIA9hipOSSaruOx/kJjBtTMpC21HDyDig0y1yYxIAKk9yBR6Y8hUxcmD2xqT6irkKU2+nUcEHqk1diyMFBisuMFjcRSop8pBGPauNaj3p5m8OxpySuPhKvSlm42GZCUSWypHqBVK5VPclbEw6gzPpX2TXxSpJwpJB9CK4psVOyVrTulWD6itS8J+IHHpBgS/MB0UayunnwqbCrjKUSAQEkH60jkAFCY7AT5VH3jVpTchKWhnX+EDvWccSXqdCWYICmVFOST1xWhXdZu15ittu6eSrOrPesx4/S+niR4SFBRCEhJAwMb9qj46A5NyvM5XHqLqiVEknJO5J71JDkqiTGJSEpUplxLgSoZBwc7ioqu2S2uXe7w7c0Qlcl1LefQHqfpmtJqAN9TPFkippfF8J+df7O46oOfENoeOEAYG3pWnwkBMVsdMDpSZfj8HxTGakaMMspbRpGNhTWxOa5SdxXyuRvJVHoTaIJEju9tjXWG7Bntc1lweZJP3Hofeqxt7DcJMNSVOsoRow6oryMdCT1r7jLiSJwtbEzJTbjqnF6Gmm9itWM9ewqugcTvtodd/hUUkZLCkOOFPsV6gPtW0Qav1IAdyr/ClMEfCynmUg5CM6kj60O8TYuqxRpTzynCClJHr0okbu/EltRb1D+H56g2zJZVrZWo9E+qSfcfrV3xDiNucJpaUoZ1JxvU2b6lSZRiP2qZjYrcFQFPAAa+hIqjMiOwX1PsAlOd04pr4bQg21TA/E2cEV9Oh5ztVCvBYbga2S0veZtQH9Qz0o404y+nDgSoGku6f6TLS61kBfVI6GrFmlo+LOHVFt0ZAPY0ZWxYgX6hu6cKwZ6C41hC/YUmXXhmbAKlJSXG+xA6U9uPloNnXsTiikyfEiwOZL06NOcEda8uRlnGRW7mLaFaikgjB3zTFw667DSpbJKVLGCR3qneZrVwn64zIbbJwkY60UQ18Kw2nBGd6dlYlaMDEgBJhVMlcW5R1POkNnOpX6UwcQ8JQb/alT4UgmcE7AkYO/ek28L1FGTuBtUdm4im2xSgw4ShQwpJ329qRTD7L3HmiKMWVoLalJcTpUnYjHQ1css5VtvEOa1pSpl1KskbAdDn9CasXWH8QVzWN9RyselU7LbnLtd4luaICpDgQSpQSAO5yfbNVh1dCT/sibGyOJo3H77sfieEVPKcLraVaiCNjimeGHVR0HJ3FLniNHXP4vtzACcMIQgYOcgYp+gxUoitp9BXz2bxGNKmspPuQ32xt8a8NIYu0R+3SSeYhKiFLYcGR2OCCO3oexqtAXxZbmUxrhCiXINgJTJjyOWtYHdSVDGfkaajKDqgI7LroJxr06Uj3yrGf0BrlxNaxJ6MzwPcULum53G3S2Z1uZiROQtZdVJC3EKSnKSAkY2IznNBeMWJX/B1suTrzinXG0FxJVtkpGTim/imJLm2KZDgoCnpKOTuoJCUq2Uc+ySaFeJoTH4Wiw8ABASPljFS56tf3KMLENQgng6KlVlRIAyt0ZJNXZUfrVbw8dD1hDfdtRFHX2c52pvU8x3Eq72tmU0W3U5H7UgXSDJs8hK0KJRnyqFbBLje2w96CXCAiUhTbqNQPrTEfx/UBl8hFiFdUSrclyRstPUDvVR6FNvLgLr3KbOyQrJqZcEW64ojtsOLSs4GBmtQ4X4SIQmTMAVkgpSfyiiujaznQ+0ziDwM78S04ue0UhQ2KDv8AemS+8HzS2h2JynAAPLr0k/WnniCAzGipUls+X+mgiJofaUiPJ5ak9dulAzMTudWq1MxvsCXFUPiWHEDHUjb60ulWhe3StL4itl9nJPwUiPIZ31ICiFH61nc2FIiPFuUytpwdUqGKdjI9zjSzCe0uJycpJwoHpUs22Fq8RFQzqDj7YGOyiRtVJsFKQcHFaHwBARc7Bc3ihJfgrS6zkfmA1D9qVlc4vuOowAMKMucbxmLLxLCDYCeY0MjHej8W64YTnfakfiC9HiriaC4WyghaRp/px1+9aPHtTYZQNPasfOvgq3KlOvtGp0pQhS3FBKEjJUo4AHqTVFEjnuDktLU13eV5Un+3ur59PerrzbT2nmISvQrUnUM4PY11UU4Kug9T2rZImYDK+PMPnSH4wScRo7QPU5p4blCQ4FR0aowGeeTss/8ASPzD36emaz3xjAKIZHUk/wCKmyD7qDKMHcEcA3oQEPQkQpc2S6rUhmMgHCe5JJAA+dNj17djp5lxstwisfmdwh0IHvoUSPnikzgOTNtlyXNat70yE42GpHw6dbjeDkKCeqhvuB/jd2e4wsRKm23pD76fxRmojinAfQp07H54qjxsaFwcjAOdyYKZlx0PxnEusuDUhaDkKFVlRAEKVjzHpQTgWUiMiVGmR5kEypbjzEZ6M4lLST+UKIx74p6s0QSpPMXjQg7e5oGSm8Z4P9bkPD3DjLA+MmICnVDIz2orKurUVvUjdKeoA6VckFankNN40jZVRyrfHcbW2UjzjOKYBXUXdncpypDNyty+WrUFJzWeSGyy6ptpICtX4qapqBaWH1NK6dB6UhQr6iXLcS8OW5qOAehHqKE7hqI1xFrCE6zuOtQX6yxr1EUlxA5gHlX3FUHrkY7zQCdSVHFF49wQtGUde4z0oNjcKZKuGu33Fy3Sx/aa0XwiSGLffWFjqe/9oqLiWxpvDaZDY0yWfMhQ7+1SeG7hCrs26NKwAFA9jil8pz8ZqNQAjcCcMwEv8VKURs2SRWvtgBAFZxwk0E3iS4R1UQKfzJAwPaoOQSxEM9S5Z7lCvdvZuFteQ9FcGUkdQfQjsR6VM/GRIRy30hTec6Ox+fqPbpXmnhHii58K3ESYDhW0rZ6MtR5bo9/RW2yuo+1ehOGOJrZxPAEm3O+cD+aws4W0fQj/AD0rddSOpngGElowPYVmfjE6lbMIDcpUcn6Vp7ydSFJPcetZV4ro0xo+B0Xj9qhyk/Ikp447nXgGNKk2O7IhucqS40pDKz+VZTsfrVvw1n2+Na1WiVy4F5YdUJTL6tLjqyc68n8WRj5fIilzhx68zLlAtFifXEQF/ES5CQDhA7HO2Oox3JHpWo3Wx2q7KSq52+NJWkYSt1sFQHz649qoU0lH3F5b+Q1OX1MqHLW4jKuicjJolYY7LCFFhKQVjz6emf8AegUPh6y21C12+3RmdYwVtoGSPnRmzTWGWExwhLaU9AkYFCpAecNlZaQttia4p5YSFEfiNd5sllppSyvsSMAmuZKG3QFpwT60PnoX8MQTnY7DvTCaFQQLibxbNLyFcteUq3BHekKVCQ6UuDIUk5GNsGjbC3nJU62yTlyI5lG3VtW6fp0qORGKWwR1BpdkGOAsSg1cv5iI9wyDnCXemaO2+Nl5KorilrI6atjS7OjNSyUKxrQfvRbheQ8m4Mx0MK1JPUdK6etT0bEtTmz5mvKRUdvYRHucpxKdAeaJVgbZH/7R9mStqQhqQnZeya7wGG5D0pWkYBIH0pOVPLGQJ1XponcMKBlSFDGdXU0wyJGlzGe1B4jCIV1kIbzgqzU8x4c879qzc2mqVqAdzEwyfSrlsmS7VMbmW+Q5HkN9FoONvQ+o9jXGgivtJrc8yYQwrNj4Q8SId1S3DveiHOJ0pcxhp0/P8p9jt70O8VU5jRztjm9fpWWFGR0rQ+MCt7hq3FO6SE4FScj8kP8A2AMIQ2PcbPDyGw1a3JLbaA68QlawN1AZwPkMn60buRUttMZGQqQrllQ/KnGVH28oIHuRQPw1mxF2NuCmQgy2/wAbJOFfPHce9NLqAd87dqNTQkeUHzMqPY5RASAOgA7UOYV5wkAdyft/vRZaM5zvQJn/AJdYTIUkOBO5ztnv9xQOd3Cx9VCWtSB5VEA+9QPvP6Sknbaqcq7W9pbJclNp0KJIB6eU/wC9WLa+i8ki3lS20qAU4U4TjP32rqsToTxWtmI/Ef8Ap/EtuuCtmpQMR457k5Rt9aL/AMFmSUktMnGep2p9asMRJSt5AcWncagDg/rV4NpQMJGBiqPAkC4r5K6mMXnhq6xV/GNR9adOHEpPUdjRHgZzlSVKlt8pavKkncfWtLlpSpsgjNLBbZYfUhbaSgnPTpQE1qEDckvhW5yeUo+T8ye5opZWDFgfzfxqBKqgjcl9YJKUtI3x6mo7xeGWI7yWVJKgg9O1CTSz1Emorod5lykrH9WKhnLPxB37VxZkKXqeV+fKs1BPViSflWXyB/JNDGPrEJxvO46VHp3xirzjeUkFRyTUaGQpwnGw2rSDalVSAMnSTWgvpEuwWZGM+ZI+1JikpCMdKeYm9is5zsHB+1R8pj4gzhAsRQvLXKurvLyktr8pScFJ9Qe1GrJ4hXS34ZuKf4hHG2pRCXUj+7of1+tC76oG6SiOuvNUWmgpYG5Gr0p2Jqxi/wCpzIisNzVJHGVuNvRJjpdK19Glp0qHzpGvPFUmbL0vI0N+w2FFZFtcdgtusNFSkpxgelLFzalLaUh1ktKB6kYNCmRXO5D8YX8YycJwYV2lD4rTpB6HvWtw0MRmEtR0JQ2BgBNecok2bblhTSlJx6d6ORfEa5RcJcTqA96qxjxNrEZFLdzd1LFQrVWRM+K5TgPMrH3qwPFeCr8WofNNOtj6ifCvc0eUvY0uzhqdNKr3idAWDhX2oU/4ixluEpCiPlQFGPqGpA9x0JWUFClEA0BlWt2K44+l9S21/iBpbk+ISSP5TajQm4cbzJbSmkJKQe+aIYWPqcORR7j7bZqSChJ6bYqrcF5kn5Up8FzHnXnNaid+9Ms1Wp8n2rK5SFcxE0MDWgMXFAjKldc9COld44y1k+prk9D7CpmEjkZA6qIp7Mal9bld0K2Axk9flT3ESBw/afd0f5pLeSOckEbDf7inlICbFZAO7o/Y1LyT9B/sB+xE2+HRdpY/7lXLFbuaA8vG59Kp8SHF4lJAG729NNgbSRGQehFddiMSge4Dt3Hiww0oipCwMkelX5NkiSmyHGkKz6ipYSAlCAB2ogBtTUwqwozIyZWDWImSeCLdJSocrHyNKl58OGUAlhw5PY1q6yUqOKD3h1QSOlJ+2P8AExqZGY7mIT+FXoQbCkslOFqwpKSpRAyB6/pQZVqdbdShTbKhr3HJTk5Tq/8AVafxCpSlJWVHIBA6bZxn9hSVKWvWVFRJCtWcDrjH7Vfg5WStwmwo2yItfArOlPKa1OqQsq0AYBA2HYDP711dhOFpxXLaJUsJ8jafKBk9uh6UaWtzBTrOFEE7DfGMD5bDao39S28LWSN9sADf5CrBnaK+BD6gmRFLanl8prUcJH8sAJBJ7dM7Df3rrIjpcdQ23ysqWoeUJSBvtkjtjf70YebBZKySSd+3qTQJ9xzWrznzZB2G4JB/xTceQvAyYUxjQjPwawltx3zs4ACieYNgf/s/Kj8xX87bfbtSrwcpbrzqFLVjGNsdMEf5polAB3fc4ySe9ZHNUDMTLeMbxif/2Q=="/>
          <p:cNvSpPr>
            <a:spLocks noChangeAspect="1" noChangeArrowheads="1"/>
          </p:cNvSpPr>
          <p:nvPr/>
        </p:nvSpPr>
        <p:spPr bwMode="auto">
          <a:xfrm>
            <a:off x="63500" y="-6508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866448" y="1665288"/>
            <a:ext cx="1944216" cy="33813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prstClr val="black"/>
                </a:solidFill>
                <a:cs typeface="Calibri"/>
              </a:rPr>
              <a:t>Competências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6706562" y="1665288"/>
            <a:ext cx="1936750" cy="3587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prstClr val="black"/>
                </a:solidFill>
                <a:cs typeface="Calibri"/>
              </a:rPr>
              <a:t>Resultados</a:t>
            </a:r>
          </a:p>
        </p:txBody>
      </p:sp>
      <p:sp>
        <p:nvSpPr>
          <p:cNvPr id="5" name="Elipse 4"/>
          <p:cNvSpPr/>
          <p:nvPr/>
        </p:nvSpPr>
        <p:spPr>
          <a:xfrm>
            <a:off x="3410952" y="1245417"/>
            <a:ext cx="2590116" cy="908822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prstClr val="white"/>
                </a:solidFill>
                <a:ea typeface="ＭＳ Ｐゴシック" charset="0"/>
                <a:cs typeface="Calibri"/>
              </a:rPr>
              <a:t>Avaliação do Desempenho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2918" y="3672152"/>
            <a:ext cx="2657475" cy="6492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prstClr val="black"/>
                </a:solidFill>
                <a:cs typeface="Calibri"/>
              </a:rPr>
              <a:t>Competências Gerenciais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506730" y="4465902"/>
            <a:ext cx="2657475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prstClr val="black"/>
                </a:solidFill>
                <a:cs typeface="Calibri"/>
              </a:rPr>
              <a:t>Competências Essenciais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13080" y="5256477"/>
            <a:ext cx="2657475" cy="649288"/>
          </a:xfrm>
          <a:prstGeom prst="rect">
            <a:avLst/>
          </a:prstGeom>
          <a:solidFill>
            <a:srgbClr val="FFCB0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>
                <a:solidFill>
                  <a:prstClr val="black"/>
                </a:solidFill>
                <a:latin typeface="Calibri"/>
                <a:cs typeface="Calibri"/>
              </a:rPr>
              <a:t>Competências Técnicas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555105" y="4133850"/>
            <a:ext cx="217805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rgbClr val="000000"/>
                </a:solidFill>
                <a:cs typeface="Calibri"/>
              </a:rPr>
              <a:t>Metas Institucionais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6555080" y="4962525"/>
            <a:ext cx="2178050" cy="647700"/>
          </a:xfrm>
          <a:prstGeom prst="rect">
            <a:avLst/>
          </a:prstGeom>
          <a:solidFill>
            <a:srgbClr val="FFCB0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>
                <a:solidFill>
                  <a:srgbClr val="000000"/>
                </a:solidFill>
                <a:cs typeface="Calibri"/>
              </a:rPr>
              <a:t>Metas de Equipe</a:t>
            </a:r>
          </a:p>
        </p:txBody>
      </p:sp>
      <p:sp>
        <p:nvSpPr>
          <p:cNvPr id="8" name="Fluxograma: Processo predefinido 7"/>
          <p:cNvSpPr/>
          <p:nvPr/>
        </p:nvSpPr>
        <p:spPr>
          <a:xfrm>
            <a:off x="3164206" y="2261831"/>
            <a:ext cx="3390874" cy="641350"/>
          </a:xfrm>
          <a:prstGeom prst="flowChartPredefinedProcess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dirty="0">
                <a:solidFill>
                  <a:srgbClr val="FFFFFF"/>
                </a:solidFill>
                <a:latin typeface="Calibri"/>
                <a:cs typeface="Calibri"/>
              </a:rPr>
              <a:t>Gratificações Adicionais de Desempenho</a:t>
            </a:r>
          </a:p>
        </p:txBody>
      </p:sp>
      <p:sp>
        <p:nvSpPr>
          <p:cNvPr id="30" name="Fluxograma: Processo predefinido 29"/>
          <p:cNvSpPr/>
          <p:nvPr/>
        </p:nvSpPr>
        <p:spPr>
          <a:xfrm>
            <a:off x="3774598" y="3334366"/>
            <a:ext cx="2161382" cy="641350"/>
          </a:xfrm>
          <a:prstGeom prst="flowChartPredefined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prstClr val="black"/>
                </a:solidFill>
                <a:cs typeface="Calibri"/>
              </a:rPr>
              <a:t>Treinamento e Desenvolvimento</a:t>
            </a:r>
          </a:p>
        </p:txBody>
      </p:sp>
      <p:sp>
        <p:nvSpPr>
          <p:cNvPr id="31" name="Fluxograma: Processo predefinido 30"/>
          <p:cNvSpPr/>
          <p:nvPr/>
        </p:nvSpPr>
        <p:spPr>
          <a:xfrm>
            <a:off x="3953488" y="4349750"/>
            <a:ext cx="1817688" cy="641350"/>
          </a:xfrm>
          <a:prstGeom prst="flowChartPredefined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1600" dirty="0">
                <a:solidFill>
                  <a:prstClr val="black"/>
                </a:solidFill>
                <a:cs typeface="Calibri"/>
              </a:rPr>
              <a:t>Mobilidade Funcional</a:t>
            </a:r>
          </a:p>
        </p:txBody>
      </p:sp>
      <p:sp>
        <p:nvSpPr>
          <p:cNvPr id="33" name="Fluxograma: Processo predefinido 32"/>
          <p:cNvSpPr/>
          <p:nvPr/>
        </p:nvSpPr>
        <p:spPr>
          <a:xfrm>
            <a:off x="3868261" y="5318446"/>
            <a:ext cx="1817688" cy="641350"/>
          </a:xfrm>
          <a:prstGeom prst="flowChartPredefinedProcess">
            <a:avLst/>
          </a:prstGeom>
          <a:solidFill>
            <a:srgbClr val="FFCB0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1600" dirty="0">
                <a:solidFill>
                  <a:prstClr val="black"/>
                </a:solidFill>
                <a:latin typeface="Calibri"/>
                <a:cs typeface="Calibri"/>
              </a:rPr>
              <a:t>Progressão e Promoção</a:t>
            </a:r>
          </a:p>
        </p:txBody>
      </p:sp>
      <p:cxnSp>
        <p:nvCxnSpPr>
          <p:cNvPr id="11" name="Conector de seta reta 10"/>
          <p:cNvCxnSpPr>
            <a:endCxn id="5" idx="6"/>
          </p:cNvCxnSpPr>
          <p:nvPr/>
        </p:nvCxnSpPr>
        <p:spPr>
          <a:xfrm flipH="1" flipV="1">
            <a:off x="6001068" y="1699828"/>
            <a:ext cx="704852" cy="14484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endCxn id="5" idx="2"/>
          </p:cNvCxnSpPr>
          <p:nvPr/>
        </p:nvCxnSpPr>
        <p:spPr>
          <a:xfrm flipV="1">
            <a:off x="2810193" y="1699828"/>
            <a:ext cx="600759" cy="135324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305118" y="2873375"/>
            <a:ext cx="2952750" cy="319722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cs typeface="Calibri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703955" y="3094038"/>
            <a:ext cx="2429782" cy="323691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cs typeface="Calibri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339205" y="3376613"/>
            <a:ext cx="2663825" cy="260826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  <a:cs typeface="Calibri"/>
            </a:endParaRPr>
          </a:p>
        </p:txBody>
      </p:sp>
      <p:cxnSp>
        <p:nvCxnSpPr>
          <p:cNvPr id="12" name="Conector angulado 11"/>
          <p:cNvCxnSpPr>
            <a:stCxn id="28" idx="2"/>
          </p:cNvCxnSpPr>
          <p:nvPr/>
        </p:nvCxnSpPr>
        <p:spPr>
          <a:xfrm rot="5400000" flipH="1" flipV="1">
            <a:off x="1866424" y="4264819"/>
            <a:ext cx="1720850" cy="1890712"/>
          </a:xfrm>
          <a:prstGeom prst="bentConnector4">
            <a:avLst>
              <a:gd name="adj1" fmla="val -13289"/>
              <a:gd name="adj2" fmla="val 89047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do 37"/>
          <p:cNvCxnSpPr>
            <a:stCxn id="28" idx="0"/>
            <a:endCxn id="8" idx="1"/>
          </p:cNvCxnSpPr>
          <p:nvPr/>
        </p:nvCxnSpPr>
        <p:spPr>
          <a:xfrm rot="5400000" flipH="1" flipV="1">
            <a:off x="2327415" y="2036585"/>
            <a:ext cx="290869" cy="1382713"/>
          </a:xfrm>
          <a:prstGeom prst="bentConnector2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do 40"/>
          <p:cNvCxnSpPr/>
          <p:nvPr/>
        </p:nvCxnSpPr>
        <p:spPr>
          <a:xfrm rot="10800000">
            <a:off x="6555080" y="2582508"/>
            <a:ext cx="1625182" cy="79410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41" name="AutoShape 192"/>
          <p:cNvSpPr>
            <a:spLocks noChangeArrowheads="1"/>
          </p:cNvSpPr>
          <p:nvPr/>
        </p:nvSpPr>
        <p:spPr bwMode="auto">
          <a:xfrm>
            <a:off x="892493" y="947202"/>
            <a:ext cx="7769225" cy="1296988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2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cs typeface="Calibri"/>
            </a:endParaRPr>
          </a:p>
        </p:txBody>
      </p:sp>
      <p:sp>
        <p:nvSpPr>
          <p:cNvPr id="63542" name="CaixaDeTexto 59"/>
          <p:cNvSpPr txBox="1">
            <a:spLocks noChangeArrowheads="1"/>
          </p:cNvSpPr>
          <p:nvPr/>
        </p:nvSpPr>
        <p:spPr bwMode="auto">
          <a:xfrm>
            <a:off x="394206" y="2985890"/>
            <a:ext cx="27345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800" b="1" dirty="0">
                <a:solidFill>
                  <a:srgbClr val="000000"/>
                </a:solidFill>
                <a:latin typeface="Calibri"/>
                <a:cs typeface="Calibri"/>
              </a:rPr>
              <a:t>Mapeamento de Competências</a:t>
            </a:r>
          </a:p>
        </p:txBody>
      </p:sp>
      <p:sp>
        <p:nvSpPr>
          <p:cNvPr id="63543" name="CaixaDeTexto 65"/>
          <p:cNvSpPr txBox="1">
            <a:spLocks noChangeArrowheads="1"/>
          </p:cNvSpPr>
          <p:nvPr/>
        </p:nvSpPr>
        <p:spPr bwMode="auto">
          <a:xfrm>
            <a:off x="6248718" y="3543300"/>
            <a:ext cx="2827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800" b="1" dirty="0">
                <a:solidFill>
                  <a:srgbClr val="000000"/>
                </a:solidFill>
                <a:latin typeface="Calibri"/>
                <a:cs typeface="Calibri"/>
              </a:rPr>
              <a:t>Contrato de Gestão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1790867" y="6455096"/>
            <a:ext cx="5628640" cy="366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ctangle 1"/>
          <p:cNvSpPr/>
          <p:nvPr/>
        </p:nvSpPr>
        <p:spPr>
          <a:xfrm>
            <a:off x="2640981" y="6570889"/>
            <a:ext cx="380813" cy="18142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1794" y="6480175"/>
            <a:ext cx="116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Curto</a:t>
            </a:r>
            <a:r>
              <a:rPr lang="en-US" sz="1600" dirty="0"/>
              <a:t> </a:t>
            </a:r>
            <a:r>
              <a:rPr lang="en-US" sz="1600" dirty="0" err="1"/>
              <a:t>Prazo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4534780" y="6548755"/>
            <a:ext cx="380813" cy="181429"/>
          </a:xfrm>
          <a:prstGeom prst="rect">
            <a:avLst/>
          </a:prstGeom>
          <a:solidFill>
            <a:srgbClr val="FFCB0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600">
              <a:solidFill>
                <a:prstClr val="black"/>
              </a:solidFill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1181" y="6462716"/>
            <a:ext cx="1229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Médio</a:t>
            </a:r>
            <a:r>
              <a:rPr lang="en-US" sz="1600" dirty="0"/>
              <a:t> </a:t>
            </a:r>
            <a:r>
              <a:rPr lang="en-US" sz="1600" dirty="0" err="1"/>
              <a:t>Prazo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1307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PROJETO PILOTO DO IMASUL - ADI</a:t>
            </a:r>
          </a:p>
        </p:txBody>
      </p:sp>
      <p:pic>
        <p:nvPicPr>
          <p:cNvPr id="7" name="Imagem 6" descr="logo-sad.jpg"/>
          <p:cNvPicPr>
            <a:picLocks noChangeAspect="1"/>
          </p:cNvPicPr>
          <p:nvPr/>
        </p:nvPicPr>
        <p:blipFill>
          <a:blip r:embed="rId3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graphicFrame>
        <p:nvGraphicFramePr>
          <p:cNvPr id="76812" name="Object 12"/>
          <p:cNvGraphicFramePr>
            <a:graphicFrameLocks noChangeAspect="1"/>
          </p:cNvGraphicFramePr>
          <p:nvPr/>
        </p:nvGraphicFramePr>
        <p:xfrm>
          <a:off x="95250" y="1047750"/>
          <a:ext cx="9067800" cy="5562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6" name="Documento" r:id="rId4" imgW="10323011" imgH="6945036" progId="Word.Document.12">
                  <p:embed/>
                </p:oleObj>
              </mc:Choice>
              <mc:Fallback>
                <p:oleObj name="Documento" r:id="rId4" imgW="10323011" imgH="6945036" progId="Word.Document.12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1047750"/>
                        <a:ext cx="9067800" cy="5562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415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PROJETO PILOTO DO IMASUL -ADI</a:t>
            </a:r>
          </a:p>
          <a:p>
            <a:endParaRPr lang="pt-BR" sz="2400" b="1" dirty="0"/>
          </a:p>
        </p:txBody>
      </p:sp>
      <p:pic>
        <p:nvPicPr>
          <p:cNvPr id="7" name="Imagem 6" descr="logo-sad.jpg"/>
          <p:cNvPicPr>
            <a:picLocks noChangeAspect="1"/>
          </p:cNvPicPr>
          <p:nvPr/>
        </p:nvPicPr>
        <p:blipFill>
          <a:blip r:embed="rId3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38100" y="762000"/>
          <a:ext cx="9067800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9" name="Documento" r:id="rId4" imgW="10310410" imgH="6928845" progId="Word.Document.12">
                  <p:embed/>
                </p:oleObj>
              </mc:Choice>
              <mc:Fallback>
                <p:oleObj name="Documento" r:id="rId4" imgW="10310410" imgH="6928845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" y="762000"/>
                        <a:ext cx="9067800" cy="609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415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PROJETO PILOTO DO IMASUL -ADI</a:t>
            </a:r>
          </a:p>
          <a:p>
            <a:endParaRPr lang="pt-BR" sz="2400" b="1" dirty="0"/>
          </a:p>
        </p:txBody>
      </p:sp>
      <p:pic>
        <p:nvPicPr>
          <p:cNvPr id="7" name="Imagem 6" descr="logo-sad.jpg"/>
          <p:cNvPicPr>
            <a:picLocks noChangeAspect="1"/>
          </p:cNvPicPr>
          <p:nvPr/>
        </p:nvPicPr>
        <p:blipFill>
          <a:blip r:embed="rId3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0" y="857250"/>
          <a:ext cx="9048750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0" name="Documento" r:id="rId4" imgW="10312650" imgH="6391670" progId="Word.Document.12">
                  <p:embed/>
                </p:oleObj>
              </mc:Choice>
              <mc:Fallback>
                <p:oleObj name="Documento" r:id="rId4" imgW="10312650" imgH="6391670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9048750" cy="561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415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PROJETO PILOTO DO IMASUL - ADI</a:t>
            </a:r>
          </a:p>
          <a:p>
            <a:endParaRPr lang="pt-BR" sz="2400" b="1" dirty="0"/>
          </a:p>
        </p:txBody>
      </p:sp>
      <p:pic>
        <p:nvPicPr>
          <p:cNvPr id="7" name="Imagem 6" descr="logo-sad.jpg"/>
          <p:cNvPicPr>
            <a:picLocks noChangeAspect="1"/>
          </p:cNvPicPr>
          <p:nvPr/>
        </p:nvPicPr>
        <p:blipFill>
          <a:blip r:embed="rId3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7150" y="838200"/>
          <a:ext cx="893286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4" name="Documento" r:id="rId4" imgW="10359089" imgH="3703813" progId="Word.Document.12">
                  <p:embed/>
                </p:oleObj>
              </mc:Choice>
              <mc:Fallback>
                <p:oleObj name="Documento" r:id="rId4" imgW="10359089" imgH="3703813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838200"/>
                        <a:ext cx="893286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415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ADI</a:t>
            </a:r>
          </a:p>
        </p:txBody>
      </p:sp>
      <p:pic>
        <p:nvPicPr>
          <p:cNvPr id="7" name="Imagem 6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74915" y="1289120"/>
            <a:ext cx="791963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Para os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gerentes de equipe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será adotado o modelo de múltiplas avaliações, sendo uma avalição do superior hierárquico, uma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autoavaliação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 e a avaliação de sua equipe de trabalho, com os seguintes pesos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:</a:t>
            </a:r>
            <a:endParaRPr lang="pt-BR" sz="2000" dirty="0"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540385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50% (cinquenta por cento) para a avaliação do superior hierárquico;</a:t>
            </a:r>
            <a:endParaRPr lang="pt-B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540385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25% (vinte e cinco por cento) para a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autoavaliação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540385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25% (vinte e cinco por cento) para avaliação da equipe.</a:t>
            </a:r>
            <a:endParaRPr lang="pt-B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 </a:t>
            </a:r>
            <a:endParaRPr lang="pt-BR" sz="2000" dirty="0"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Para os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demais servidores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haverá a avaliação da chefia imediata e </a:t>
            </a:r>
            <a:r>
              <a:rPr lang="pt-BR" strike="sngStrike" dirty="0">
                <a:latin typeface="Arial" panose="020B0604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autoavaliação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, com os seguintes pesos:</a:t>
            </a:r>
            <a:endParaRPr lang="pt-BR" sz="2000" dirty="0"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/>
              <a:tabLst>
                <a:tab pos="540385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70% (setenta por cento) pra a avaliação da chefia imediata;</a:t>
            </a:r>
            <a:endParaRPr lang="pt-B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romanUcPeriod"/>
              <a:tabLst>
                <a:tab pos="540385" algn="l"/>
              </a:tabLs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30% (trinta por cento) para a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autoavaliação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97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STATUS</a:t>
            </a:r>
          </a:p>
        </p:txBody>
      </p:sp>
      <p:pic>
        <p:nvPicPr>
          <p:cNvPr id="7" name="Imagem 6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09550" y="1219200"/>
            <a:ext cx="84427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800" dirty="0"/>
              <a:t>EIXO GESTÃO </a:t>
            </a:r>
            <a:r>
              <a:rPr lang="pt-BR" sz="2800" b="1" dirty="0">
                <a:solidFill>
                  <a:srgbClr val="007500"/>
                </a:solidFill>
              </a:rPr>
              <a:t>=&gt;</a:t>
            </a:r>
            <a:r>
              <a:rPr lang="pt-BR" sz="2800" dirty="0"/>
              <a:t> FINALIZADO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800" dirty="0"/>
              <a:t>EIXO DE DESENVOLVIMENTO ECONÔMICO E SUSTENTAVEL </a:t>
            </a:r>
            <a:r>
              <a:rPr lang="pt-BR" sz="2800" b="1" dirty="0">
                <a:solidFill>
                  <a:srgbClr val="007500"/>
                </a:solidFill>
              </a:rPr>
              <a:t>=&gt; </a:t>
            </a:r>
            <a:r>
              <a:rPr lang="pt-BR" sz="2800" dirty="0"/>
              <a:t>FINALIZADO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800" dirty="0"/>
              <a:t>EIXO DE INFRAESTRUTURA </a:t>
            </a:r>
            <a:r>
              <a:rPr lang="pt-BR" sz="2800" b="1" dirty="0">
                <a:solidFill>
                  <a:srgbClr val="007500"/>
                </a:solidFill>
              </a:rPr>
              <a:t>=&gt; </a:t>
            </a:r>
            <a:r>
              <a:rPr lang="pt-BR" sz="2800" dirty="0"/>
              <a:t>FINALIZADO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800" dirty="0"/>
              <a:t>EIXO SOCIAL </a:t>
            </a:r>
            <a:r>
              <a:rPr lang="pt-BR" sz="2800" b="1" dirty="0">
                <a:solidFill>
                  <a:srgbClr val="007500"/>
                </a:solidFill>
              </a:rPr>
              <a:t>=&gt; </a:t>
            </a:r>
            <a:r>
              <a:rPr lang="pt-BR" sz="2800" dirty="0"/>
              <a:t>FASE FINAL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pt-BR" sz="2800" dirty="0"/>
              <a:t>PROXIMOS PASSOS </a:t>
            </a:r>
            <a:r>
              <a:rPr lang="pt-BR" sz="2800" b="1" dirty="0">
                <a:solidFill>
                  <a:srgbClr val="007500"/>
                </a:solidFill>
              </a:rPr>
              <a:t>=&gt; </a:t>
            </a:r>
            <a:r>
              <a:rPr lang="pt-BR" sz="2800" dirty="0"/>
              <a:t>PUBLICAÇÃO DAS COMPETENCIAS </a:t>
            </a:r>
          </a:p>
        </p:txBody>
      </p:sp>
    </p:spTree>
    <p:extLst>
      <p:ext uri="{BB962C8B-B14F-4D97-AF65-F5344CB8AC3E}">
        <p14:creationId xmlns:p14="http://schemas.microsoft.com/office/powerpoint/2010/main" val="5764151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1" y="-1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/>
              <a:t>Mapa de Competências - SAD</a:t>
            </a:r>
            <a:endParaRPr lang="pt-BR" sz="2400" b="1" dirty="0"/>
          </a:p>
        </p:txBody>
      </p:sp>
      <p:pic>
        <p:nvPicPr>
          <p:cNvPr id="7" name="Imagem 6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pic>
        <p:nvPicPr>
          <p:cNvPr id="8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663" t="23162" r="21387" b="4752"/>
          <a:stretch/>
        </p:blipFill>
        <p:spPr>
          <a:xfrm>
            <a:off x="294468" y="918695"/>
            <a:ext cx="7911214" cy="55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11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/>
              <a:t>Mapa de Competências - SAD</a:t>
            </a:r>
            <a:endParaRPr lang="pt-BR" sz="2400" b="1" dirty="0"/>
          </a:p>
        </p:txBody>
      </p:sp>
      <p:pic>
        <p:nvPicPr>
          <p:cNvPr id="7" name="Imagem 6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28474" t="25935" r="27796" b="11964"/>
          <a:stretch/>
        </p:blipFill>
        <p:spPr>
          <a:xfrm>
            <a:off x="800922" y="823855"/>
            <a:ext cx="7432140" cy="593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936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400" dirty="0"/>
              <a:t>VIDEO AULA</a:t>
            </a:r>
            <a:endParaRPr lang="pt-BR" sz="2400" b="1" dirty="0"/>
          </a:p>
        </p:txBody>
      </p:sp>
      <p:pic>
        <p:nvPicPr>
          <p:cNvPr id="7" name="Imagem 6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24366" y="2495227"/>
            <a:ext cx="6197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>
                <a:hlinkClick r:id="rId3"/>
              </a:rPr>
              <a:t>www.escolagov.ms.gov.br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661318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/>
          </a:p>
        </p:txBody>
      </p:sp>
      <p:pic>
        <p:nvPicPr>
          <p:cNvPr id="6" name="Imagem 5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36819" y="3204888"/>
            <a:ext cx="7191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>
              <a:solidFill>
                <a:srgbClr val="0075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000" dirty="0">
                <a:solidFill>
                  <a:srgbClr val="007500"/>
                </a:solidFill>
                <a:latin typeface="Arial" pitchFamily="34" charset="0"/>
                <a:cs typeface="Arial" pitchFamily="34" charset="0"/>
              </a:rPr>
              <a:t>Obrigada!</a:t>
            </a:r>
          </a:p>
        </p:txBody>
      </p:sp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193675" y="1676545"/>
            <a:ext cx="8785225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2" algn="ctr" eaLnBrk="1" hangingPunct="1">
              <a:lnSpc>
                <a:spcPct val="90000"/>
              </a:lnSpc>
            </a:pPr>
            <a:r>
              <a:rPr lang="pt-BR" sz="2800" b="1" dirty="0">
                <a:latin typeface="Calibri"/>
                <a:cs typeface="Calibri"/>
              </a:rPr>
              <a:t> </a:t>
            </a:r>
            <a:r>
              <a:rPr lang="ja-JP" altLang="pt-BR" sz="2800" b="1" dirty="0">
                <a:latin typeface="Calibri"/>
                <a:cs typeface="Calibri"/>
              </a:rPr>
              <a:t>“</a:t>
            </a:r>
            <a:r>
              <a:rPr lang="pt-BR" altLang="ja-JP" sz="2800" b="1" dirty="0">
                <a:latin typeface="Calibri"/>
                <a:cs typeface="Calibri"/>
              </a:rPr>
              <a:t>A maior riqueza de uma organização são as</a:t>
            </a:r>
          </a:p>
          <a:p>
            <a:pPr marL="0" lvl="2" algn="ctr" eaLnBrk="1" hangingPunct="1">
              <a:lnSpc>
                <a:spcPct val="90000"/>
              </a:lnSpc>
            </a:pPr>
            <a:r>
              <a:rPr lang="pt-BR" sz="2800" b="1" dirty="0">
                <a:latin typeface="Calibri"/>
                <a:cs typeface="Calibri"/>
              </a:rPr>
              <a:t> pessoas que nela trabalham.</a:t>
            </a:r>
            <a:r>
              <a:rPr lang="ja-JP" altLang="pt-BR" sz="2800" b="1" dirty="0">
                <a:latin typeface="Calibri"/>
                <a:cs typeface="Calibri"/>
              </a:rPr>
              <a:t>”</a:t>
            </a:r>
            <a:r>
              <a:rPr lang="pt-BR" altLang="ja-JP" sz="2800" b="1" dirty="0">
                <a:latin typeface="Calibri"/>
                <a:cs typeface="Calibri"/>
              </a:rPr>
              <a:t>       </a:t>
            </a:r>
          </a:p>
          <a:p>
            <a:pPr marL="0" lvl="2" algn="r" eaLnBrk="1" hangingPunct="1">
              <a:lnSpc>
                <a:spcPct val="90000"/>
              </a:lnSpc>
            </a:pPr>
            <a:r>
              <a:rPr lang="pt-BR" sz="2800" b="1" dirty="0">
                <a:solidFill>
                  <a:srgbClr val="7F7F7F"/>
                </a:solidFill>
                <a:latin typeface="Calibri"/>
                <a:cs typeface="Calibri"/>
              </a:rPr>
              <a:t>						        </a:t>
            </a:r>
            <a:r>
              <a:rPr lang="pt-BR" sz="2800" b="1" dirty="0" err="1">
                <a:solidFill>
                  <a:srgbClr val="7F7F7F"/>
                </a:solidFill>
                <a:latin typeface="Calibri"/>
                <a:cs typeface="Calibri"/>
              </a:rPr>
              <a:t>Moscovici</a:t>
            </a:r>
            <a:r>
              <a:rPr lang="pt-BR" sz="2800" b="1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endParaRPr lang="pt-BR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42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2. ALINHAMENTO: ESTRATÉGIA E GESTÃO DE PESSOAS</a:t>
            </a:r>
          </a:p>
        </p:txBody>
      </p:sp>
      <p:pic>
        <p:nvPicPr>
          <p:cNvPr id="8" name="Imagem 7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15361" name="Retângulo 9"/>
          <p:cNvSpPr>
            <a:spLocks noChangeArrowheads="1"/>
          </p:cNvSpPr>
          <p:nvPr/>
        </p:nvSpPr>
        <p:spPr bwMode="auto">
          <a:xfrm>
            <a:off x="576263" y="897413"/>
            <a:ext cx="829652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pt-BR" sz="2400" dirty="0">
                <a:latin typeface="Calibri"/>
                <a:cs typeface="Calibri"/>
              </a:rPr>
              <a:t>A implementação da </a:t>
            </a:r>
            <a:r>
              <a:rPr lang="pt-BR" sz="2400" b="1" dirty="0">
                <a:latin typeface="Calibri"/>
                <a:cs typeface="Calibri"/>
              </a:rPr>
              <a:t>estratégia</a:t>
            </a: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b="1" dirty="0">
                <a:latin typeface="Calibri"/>
                <a:cs typeface="Calibri"/>
              </a:rPr>
              <a:t>passa necessariamente pelas pessoas</a:t>
            </a:r>
            <a:r>
              <a:rPr lang="pt-BR" sz="2400" dirty="0">
                <a:latin typeface="Calibri"/>
                <a:cs typeface="Calibri"/>
              </a:rPr>
              <a:t> que integram as estruturas de governo:</a:t>
            </a:r>
          </a:p>
          <a:p>
            <a:pPr algn="ctr">
              <a:buClr>
                <a:srgbClr val="C00000"/>
              </a:buClr>
            </a:pPr>
            <a:r>
              <a:rPr lang="pt-BR" sz="2400" dirty="0">
                <a:latin typeface="Calibri"/>
                <a:cs typeface="Calibri"/>
              </a:rPr>
              <a:t> </a:t>
            </a:r>
            <a:r>
              <a:rPr lang="pt-BR" sz="2400" b="1" dirty="0">
                <a:latin typeface="Calibri"/>
                <a:cs typeface="Calibri"/>
              </a:rPr>
              <a:t>os servidores públicos</a:t>
            </a:r>
            <a:r>
              <a:rPr lang="pt-BR" sz="2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15362" name="Título 1"/>
          <p:cNvSpPr>
            <a:spLocks/>
          </p:cNvSpPr>
          <p:nvPr/>
        </p:nvSpPr>
        <p:spPr bwMode="auto">
          <a:xfrm>
            <a:off x="0" y="4612626"/>
            <a:ext cx="910964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sz="2400" dirty="0">
                <a:latin typeface="Calibri"/>
                <a:cs typeface="Calibri"/>
              </a:rPr>
              <a:t>Quanto maior a </a:t>
            </a:r>
            <a:r>
              <a:rPr lang="pt-BR" sz="2400" b="1" dirty="0">
                <a:latin typeface="Calibri"/>
                <a:cs typeface="Calibri"/>
              </a:rPr>
              <a:t>aderência da política de RH à estratégia governamental</a:t>
            </a:r>
            <a:r>
              <a:rPr lang="pt-BR" sz="2400" dirty="0">
                <a:latin typeface="Calibri"/>
                <a:cs typeface="Calibri"/>
              </a:rPr>
              <a:t>, melhores os resultados. </a:t>
            </a:r>
          </a:p>
          <a:p>
            <a:pPr algn="ctr"/>
            <a:endParaRPr lang="pt-BR" sz="2400" dirty="0">
              <a:latin typeface="Calibri"/>
              <a:cs typeface="Calibri"/>
            </a:endParaRPr>
          </a:p>
          <a:p>
            <a:pPr algn="ctr"/>
            <a:r>
              <a:rPr lang="pt-BR" sz="2400" dirty="0">
                <a:latin typeface="Calibri"/>
                <a:cs typeface="Calibri"/>
              </a:rPr>
              <a:t>Assim, a consecução da estratégia passa a ter como cerne as pessoas e as organizações e diversos instrumentos vinculados à </a:t>
            </a:r>
            <a:r>
              <a:rPr lang="pt-BR" sz="2400" b="1" dirty="0">
                <a:latin typeface="Calibri"/>
                <a:cs typeface="Calibri"/>
              </a:rPr>
              <a:t>avaliação, desenvolvimento e valorização do servidor. </a:t>
            </a:r>
          </a:p>
          <a:p>
            <a:pPr algn="ctr"/>
            <a:r>
              <a:rPr lang="pt-BR" sz="24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</a:p>
          <a:p>
            <a:pPr algn="ctr"/>
            <a:endParaRPr lang="pt-BR" sz="24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522090426"/>
              </p:ext>
            </p:extLst>
          </p:nvPr>
        </p:nvGraphicFramePr>
        <p:xfrm>
          <a:off x="1763687" y="2199908"/>
          <a:ext cx="6025645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970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28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3. ESTADO DA ARTE EM GESTÃO DE PESSOAS</a:t>
            </a:r>
          </a:p>
        </p:txBody>
      </p:sp>
      <p:pic>
        <p:nvPicPr>
          <p:cNvPr id="30" name="Imagem 29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8446" y="6219690"/>
            <a:ext cx="1975555" cy="60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40" name="Grupo 57"/>
          <p:cNvGrpSpPr>
            <a:grpSpLocks/>
          </p:cNvGrpSpPr>
          <p:nvPr/>
        </p:nvGrpSpPr>
        <p:grpSpPr bwMode="auto">
          <a:xfrm>
            <a:off x="3304586" y="3312325"/>
            <a:ext cx="4719694" cy="988610"/>
            <a:chOff x="1557175" y="288206"/>
            <a:chExt cx="3737223" cy="1072911"/>
          </a:xfrm>
          <a:solidFill>
            <a:srgbClr val="008000"/>
          </a:solidFill>
        </p:grpSpPr>
        <p:sp>
          <p:nvSpPr>
            <p:cNvPr id="98" name="Seta para cima 97"/>
            <p:cNvSpPr>
              <a:spLocks noChangeArrowheads="1"/>
            </p:cNvSpPr>
            <p:nvPr/>
          </p:nvSpPr>
          <p:spPr bwMode="auto">
            <a:xfrm>
              <a:off x="1557175" y="288206"/>
              <a:ext cx="3737223" cy="1072911"/>
            </a:xfrm>
            <a:prstGeom prst="upArrow">
              <a:avLst>
                <a:gd name="adj1" fmla="val 50000"/>
                <a:gd name="adj2" fmla="val 50000"/>
              </a:avLst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9" name="Seta para cima 4"/>
            <p:cNvSpPr/>
            <p:nvPr/>
          </p:nvSpPr>
          <p:spPr>
            <a:xfrm>
              <a:off x="2491481" y="555975"/>
              <a:ext cx="1868612" cy="8051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4770" tIns="64770" rIns="64770" bIns="647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</a:rPr>
                <a:t>ESTRATÉGIA GOVERNAMENTAL</a:t>
              </a:r>
            </a:p>
          </p:txBody>
        </p:sp>
      </p:grpSp>
      <p:grpSp>
        <p:nvGrpSpPr>
          <p:cNvPr id="18438" name="Grupo 27"/>
          <p:cNvGrpSpPr>
            <a:grpSpLocks/>
          </p:cNvGrpSpPr>
          <p:nvPr/>
        </p:nvGrpSpPr>
        <p:grpSpPr bwMode="auto">
          <a:xfrm>
            <a:off x="2658704" y="4476320"/>
            <a:ext cx="6011531" cy="539153"/>
            <a:chOff x="2029840" y="72006"/>
            <a:chExt cx="4760455" cy="559007"/>
          </a:xfrm>
          <a:solidFill>
            <a:srgbClr val="008000"/>
          </a:solidFill>
        </p:grpSpPr>
        <p:sp>
          <p:nvSpPr>
            <p:cNvPr id="102" name="Retângulo de cantos arredondados 28"/>
            <p:cNvSpPr>
              <a:spLocks noChangeArrowheads="1"/>
            </p:cNvSpPr>
            <p:nvPr/>
          </p:nvSpPr>
          <p:spPr bwMode="auto">
            <a:xfrm>
              <a:off x="2029782" y="71336"/>
              <a:ext cx="4760513" cy="558939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3" name="Retângulo 102"/>
            <p:cNvSpPr/>
            <p:nvPr/>
          </p:nvSpPr>
          <p:spPr>
            <a:xfrm>
              <a:off x="2056772" y="97618"/>
              <a:ext cx="4706533" cy="50637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latin typeface="Calibri"/>
                  <a:cs typeface="Calibri"/>
                </a:rPr>
                <a:t>GESTÃO POR COMPETÊNCIAS</a:t>
              </a:r>
            </a:p>
          </p:txBody>
        </p:sp>
      </p:grpSp>
      <p:grpSp>
        <p:nvGrpSpPr>
          <p:cNvPr id="18439" name="Grupo 47"/>
          <p:cNvGrpSpPr>
            <a:grpSpLocks/>
          </p:cNvGrpSpPr>
          <p:nvPr/>
        </p:nvGrpSpPr>
        <p:grpSpPr bwMode="auto">
          <a:xfrm>
            <a:off x="2658704" y="2751603"/>
            <a:ext cx="6011531" cy="540583"/>
            <a:chOff x="2029840" y="72006"/>
            <a:chExt cx="4760455" cy="559007"/>
          </a:xfrm>
          <a:solidFill>
            <a:srgbClr val="008000"/>
          </a:solidFill>
        </p:grpSpPr>
        <p:sp>
          <p:nvSpPr>
            <p:cNvPr id="100" name="Retângulo de cantos arredondados 31"/>
            <p:cNvSpPr>
              <a:spLocks noChangeArrowheads="1"/>
            </p:cNvSpPr>
            <p:nvPr/>
          </p:nvSpPr>
          <p:spPr bwMode="auto">
            <a:xfrm>
              <a:off x="2029782" y="72359"/>
              <a:ext cx="4760513" cy="55920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1" name="Retângulo 100"/>
            <p:cNvSpPr/>
            <p:nvPr/>
          </p:nvSpPr>
          <p:spPr>
            <a:xfrm>
              <a:off x="2056772" y="98572"/>
              <a:ext cx="4706533" cy="50678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latin typeface="Calibri"/>
                  <a:cs typeface="Calibri"/>
                </a:rPr>
                <a:t>RESULTADOS PARA A SOCIEDADE</a:t>
              </a:r>
            </a:p>
          </p:txBody>
        </p:sp>
      </p:grpSp>
      <p:grpSp>
        <p:nvGrpSpPr>
          <p:cNvPr id="18441" name="Grupo 39"/>
          <p:cNvGrpSpPr>
            <a:grpSpLocks/>
          </p:cNvGrpSpPr>
          <p:nvPr/>
        </p:nvGrpSpPr>
        <p:grpSpPr bwMode="auto">
          <a:xfrm>
            <a:off x="2658704" y="5151758"/>
            <a:ext cx="2827798" cy="648619"/>
            <a:chOff x="0" y="1441626"/>
            <a:chExt cx="1504569" cy="902741"/>
          </a:xfrm>
          <a:solidFill>
            <a:srgbClr val="008000"/>
          </a:solidFill>
        </p:grpSpPr>
        <p:sp>
          <p:nvSpPr>
            <p:cNvPr id="96" name="Retângulo de cantos arredondados 40"/>
            <p:cNvSpPr>
              <a:spLocks noChangeArrowheads="1"/>
            </p:cNvSpPr>
            <p:nvPr/>
          </p:nvSpPr>
          <p:spPr bwMode="auto">
            <a:xfrm>
              <a:off x="-39" y="1441470"/>
              <a:ext cx="1504289" cy="90318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7" name="Retângulo 96"/>
            <p:cNvSpPr/>
            <p:nvPr/>
          </p:nvSpPr>
          <p:spPr>
            <a:xfrm>
              <a:off x="44002" y="1486158"/>
              <a:ext cx="1416208" cy="81380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 dirty="0">
                  <a:latin typeface="Calibri"/>
                  <a:cs typeface="Calibri"/>
                </a:rPr>
                <a:t>MERITO</a:t>
              </a:r>
            </a:p>
          </p:txBody>
        </p:sp>
      </p:grpSp>
      <p:grpSp>
        <p:nvGrpSpPr>
          <p:cNvPr id="18442" name="Grupo 59"/>
          <p:cNvGrpSpPr>
            <a:grpSpLocks/>
          </p:cNvGrpSpPr>
          <p:nvPr/>
        </p:nvGrpSpPr>
        <p:grpSpPr bwMode="auto">
          <a:xfrm>
            <a:off x="5842437" y="5151758"/>
            <a:ext cx="2827798" cy="648619"/>
            <a:chOff x="5711825" y="4528840"/>
            <a:chExt cx="2963863" cy="966788"/>
          </a:xfrm>
          <a:solidFill>
            <a:srgbClr val="008000"/>
          </a:solidFill>
        </p:grpSpPr>
        <p:sp>
          <p:nvSpPr>
            <p:cNvPr id="94" name="Retângulo de cantos arredondados 43"/>
            <p:cNvSpPr>
              <a:spLocks noChangeArrowheads="1"/>
            </p:cNvSpPr>
            <p:nvPr/>
          </p:nvSpPr>
          <p:spPr bwMode="auto">
            <a:xfrm>
              <a:off x="5712376" y="4528673"/>
              <a:ext cx="2963312" cy="967258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5" name="Retângulo 94"/>
            <p:cNvSpPr>
              <a:spLocks noChangeArrowheads="1"/>
            </p:cNvSpPr>
            <p:nvPr/>
          </p:nvSpPr>
          <p:spPr bwMode="auto">
            <a:xfrm>
              <a:off x="5799132" y="4576532"/>
              <a:ext cx="2789800" cy="87153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/>
          </p:spPr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b="1">
                  <a:solidFill>
                    <a:srgbClr val="FFFFFF"/>
                  </a:solidFill>
                  <a:latin typeface="Calibri"/>
                  <a:cs typeface="Calibri"/>
                </a:rPr>
                <a:t>VALORIZAÇÃO DO SERVIDOR</a:t>
              </a:r>
            </a:p>
          </p:txBody>
        </p:sp>
      </p:grpSp>
      <p:grpSp>
        <p:nvGrpSpPr>
          <p:cNvPr id="18443" name="Grupo 60"/>
          <p:cNvGrpSpPr>
            <a:grpSpLocks/>
          </p:cNvGrpSpPr>
          <p:nvPr/>
        </p:nvGrpSpPr>
        <p:grpSpPr bwMode="auto">
          <a:xfrm>
            <a:off x="2658631" y="5973109"/>
            <a:ext cx="5977521" cy="648619"/>
            <a:chOff x="0" y="1240817"/>
            <a:chExt cx="1504569" cy="902741"/>
          </a:xfrm>
          <a:solidFill>
            <a:srgbClr val="008000"/>
          </a:solidFill>
        </p:grpSpPr>
        <p:sp>
          <p:nvSpPr>
            <p:cNvPr id="92" name="Retângulo de cantos arredondados 49"/>
            <p:cNvSpPr>
              <a:spLocks noChangeArrowheads="1"/>
            </p:cNvSpPr>
            <p:nvPr/>
          </p:nvSpPr>
          <p:spPr bwMode="auto">
            <a:xfrm>
              <a:off x="-548" y="1240024"/>
              <a:ext cx="1505607" cy="903180"/>
            </a:xfrm>
            <a:prstGeom prst="roundRect">
              <a:avLst>
                <a:gd name="adj" fmla="val 16667"/>
              </a:avLst>
            </a:prstGeom>
            <a:grpFill/>
            <a:ln w="9525">
              <a:noFill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" name="Retângulo 92"/>
            <p:cNvSpPr/>
            <p:nvPr/>
          </p:nvSpPr>
          <p:spPr>
            <a:xfrm>
              <a:off x="44415" y="1284712"/>
              <a:ext cx="1415682" cy="81380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700" b="1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</a:rPr>
                <a:t>COMUNICAÇÃO</a:t>
              </a:r>
            </a:p>
          </p:txBody>
        </p:sp>
      </p:grpSp>
      <p:sp>
        <p:nvSpPr>
          <p:cNvPr id="18436" name="CaixaDeTexto 103"/>
          <p:cNvSpPr txBox="1">
            <a:spLocks noChangeArrowheads="1"/>
          </p:cNvSpPr>
          <p:nvPr/>
        </p:nvSpPr>
        <p:spPr bwMode="auto">
          <a:xfrm>
            <a:off x="0" y="723899"/>
            <a:ext cx="910964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16000" lvl="1" algn="just">
              <a:buFont typeface="Wingdings" pitchFamily="2" charset="2"/>
              <a:buChar char="§"/>
            </a:pPr>
            <a:r>
              <a:rPr lang="pt-BR" sz="2000" dirty="0">
                <a:latin typeface="Calibri"/>
                <a:cs typeface="Calibri"/>
              </a:rPr>
              <a:t>O sucesso de qualquer projeto de aperfeiçoamento da gestão pública depende de servidores mobilizados e envolvidos com o mesmo propósito e na busca de modernização e inovação.</a:t>
            </a:r>
          </a:p>
          <a:p>
            <a:pPr marL="216000" lvl="1" algn="just">
              <a:buFont typeface="Wingdings" pitchFamily="2" charset="2"/>
              <a:buChar char="§"/>
            </a:pPr>
            <a:endParaRPr lang="pt-BR" sz="2000" dirty="0">
              <a:latin typeface="Calibri"/>
              <a:cs typeface="Calibri"/>
            </a:endParaRPr>
          </a:p>
          <a:p>
            <a:pPr marL="216000" lvl="1" algn="just">
              <a:buFont typeface="Wingdings" pitchFamily="2" charset="2"/>
              <a:buChar char="§"/>
            </a:pPr>
            <a:r>
              <a:rPr lang="pt-BR" sz="2000" dirty="0">
                <a:latin typeface="Calibri"/>
                <a:cs typeface="Calibri"/>
              </a:rPr>
              <a:t>3 eixos integrados: gestão por competências, mérito e valorização do servidor.</a:t>
            </a:r>
          </a:p>
        </p:txBody>
      </p:sp>
      <p:sp>
        <p:nvSpPr>
          <p:cNvPr id="105" name="Retângulo arredondado 104"/>
          <p:cNvSpPr/>
          <p:nvPr/>
        </p:nvSpPr>
        <p:spPr>
          <a:xfrm>
            <a:off x="2483009" y="4357379"/>
            <a:ext cx="6477982" cy="1561039"/>
          </a:xfrm>
          <a:prstGeom prst="roundRect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>
              <a:latin typeface="Calibri"/>
              <a:cs typeface="Calibri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97554" y="2454021"/>
            <a:ext cx="2094930" cy="71248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  <a:latin typeface="Calibri"/>
                <a:cs typeface="Calibri"/>
              </a:rPr>
              <a:t>Objetivo</a:t>
            </a:r>
            <a:endParaRPr lang="en-US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168114" y="3333461"/>
            <a:ext cx="2094930" cy="86250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  <a:latin typeface="Calibri"/>
                <a:cs typeface="Calibri"/>
              </a:rPr>
              <a:t>Alinhamento</a:t>
            </a:r>
            <a:endParaRPr lang="en-US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9" name="Right Arrow 48"/>
          <p:cNvSpPr/>
          <p:nvPr/>
        </p:nvSpPr>
        <p:spPr>
          <a:xfrm>
            <a:off x="105854" y="4475674"/>
            <a:ext cx="2308483" cy="124602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200" dirty="0" err="1">
                <a:solidFill>
                  <a:srgbClr val="000000"/>
                </a:solidFill>
                <a:latin typeface="Calibri"/>
                <a:cs typeface="Calibri"/>
              </a:rPr>
              <a:t>Eixos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/>
                <a:cs typeface="Calibri"/>
              </a:rPr>
              <a:t>Estruturantes</a:t>
            </a:r>
            <a:endParaRPr lang="en-US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176409" y="5759422"/>
            <a:ext cx="2237928" cy="10670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  <a:latin typeface="Calibri"/>
                <a:cs typeface="Calibri"/>
              </a:rPr>
              <a:t>Condicionante</a:t>
            </a:r>
            <a:endParaRPr lang="en-US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17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4. NIVELAMENTO CONCEITUAL</a:t>
            </a:r>
          </a:p>
        </p:txBody>
      </p:sp>
      <p:pic>
        <p:nvPicPr>
          <p:cNvPr id="17" name="Imagem 16" descr="logo-sad.jpg"/>
          <p:cNvPicPr>
            <a:picLocks noChangeAspect="1"/>
          </p:cNvPicPr>
          <p:nvPr/>
        </p:nvPicPr>
        <p:blipFill>
          <a:blip r:embed="rId3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53555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350078" y="2268259"/>
            <a:ext cx="3161384" cy="2222174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en-US" sz="2400" dirty="0" err="1">
                <a:latin typeface="Calibri"/>
                <a:cs typeface="Calibri"/>
              </a:rPr>
              <a:t>Estoque</a:t>
            </a:r>
            <a:r>
              <a:rPr lang="en-US" sz="2400" dirty="0">
                <a:latin typeface="Calibri"/>
                <a:cs typeface="Calibri"/>
              </a:rPr>
              <a:t> de 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C</a:t>
            </a:r>
            <a:r>
              <a:rPr lang="en-US" sz="2400" dirty="0" err="1">
                <a:latin typeface="Calibri"/>
                <a:cs typeface="Calibri"/>
              </a:rPr>
              <a:t>onhecimentos</a:t>
            </a:r>
            <a:endParaRPr lang="en-US" sz="2400" dirty="0">
              <a:latin typeface="Calibri"/>
              <a:cs typeface="Calibri"/>
            </a:endParaRPr>
          </a:p>
          <a:p>
            <a:pPr algn="ctr">
              <a:lnSpc>
                <a:spcPct val="120000"/>
              </a:lnSpc>
            </a:pP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H</a:t>
            </a:r>
            <a:r>
              <a:rPr lang="en-US" sz="2400" dirty="0" err="1">
                <a:latin typeface="Calibri"/>
                <a:cs typeface="Calibri"/>
              </a:rPr>
              <a:t>abilidades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A</a:t>
            </a:r>
            <a:r>
              <a:rPr lang="en-US" sz="2400" dirty="0" err="1">
                <a:latin typeface="Calibri"/>
                <a:cs typeface="Calibri"/>
              </a:rPr>
              <a:t>titudes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535560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5293984" y="2360380"/>
            <a:ext cx="3629863" cy="222903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Font typeface="Wingdings" charset="0"/>
              <a:buNone/>
            </a:pPr>
            <a:r>
              <a:rPr lang="en-US" sz="2400" dirty="0">
                <a:latin typeface="Calibri"/>
                <a:cs typeface="Calibri"/>
              </a:rPr>
              <a:t>	</a:t>
            </a:r>
            <a:r>
              <a:rPr lang="en-US" sz="2400" dirty="0" err="1">
                <a:latin typeface="Calibri"/>
                <a:cs typeface="Calibri"/>
              </a:rPr>
              <a:t>Aplicação</a:t>
            </a:r>
            <a:r>
              <a:rPr lang="en-US" sz="2400" dirty="0">
                <a:latin typeface="Calibri"/>
                <a:cs typeface="Calibri"/>
              </a:rPr>
              <a:t> do </a:t>
            </a:r>
            <a:r>
              <a:rPr lang="en-US" sz="2400" dirty="0" err="1">
                <a:latin typeface="Calibri"/>
                <a:cs typeface="Calibri"/>
              </a:rPr>
              <a:t>Estoque</a:t>
            </a:r>
            <a:r>
              <a:rPr lang="en-US" sz="2400" dirty="0">
                <a:latin typeface="Calibri"/>
                <a:cs typeface="Calibri"/>
              </a:rPr>
              <a:t> de </a:t>
            </a:r>
            <a:r>
              <a:rPr lang="en-US" sz="2400" dirty="0" err="1">
                <a:latin typeface="Calibri"/>
                <a:cs typeface="Calibri"/>
              </a:rPr>
              <a:t>Repertórios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Individuais</a:t>
            </a:r>
            <a:r>
              <a:rPr lang="en-US" sz="2400" dirty="0">
                <a:latin typeface="Calibri"/>
                <a:cs typeface="Calibri"/>
              </a:rPr>
              <a:t> e </a:t>
            </a:r>
            <a:r>
              <a:rPr lang="en-US" sz="2400" dirty="0" err="1">
                <a:latin typeface="Calibri"/>
                <a:cs typeface="Calibri"/>
              </a:rPr>
              <a:t>Organizacionais</a:t>
            </a:r>
            <a:endParaRPr lang="pt-BR" sz="2400" dirty="0">
              <a:latin typeface="Calibri"/>
              <a:cs typeface="Calibri"/>
            </a:endParaRPr>
          </a:p>
        </p:txBody>
      </p:sp>
      <p:sp>
        <p:nvSpPr>
          <p:cNvPr id="535557" name="AutoShape 5"/>
          <p:cNvSpPr>
            <a:spLocks noChangeArrowheads="1"/>
          </p:cNvSpPr>
          <p:nvPr/>
        </p:nvSpPr>
        <p:spPr bwMode="auto">
          <a:xfrm>
            <a:off x="3615487" y="2804619"/>
            <a:ext cx="1584325" cy="917079"/>
          </a:xfrm>
          <a:prstGeom prst="rightArrow">
            <a:avLst>
              <a:gd name="adj1" fmla="val 50000"/>
              <a:gd name="adj2" fmla="val 45864"/>
            </a:avLst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535561" name="Text Box 9"/>
          <p:cNvSpPr txBox="1">
            <a:spLocks noChangeArrowheads="1"/>
          </p:cNvSpPr>
          <p:nvPr/>
        </p:nvSpPr>
        <p:spPr bwMode="auto">
          <a:xfrm>
            <a:off x="3731723" y="6366227"/>
            <a:ext cx="1944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2000" i="1" dirty="0">
                <a:latin typeface="Calibri"/>
                <a:cs typeface="Calibri"/>
              </a:rPr>
              <a:t>Joel S. Dutra</a:t>
            </a:r>
          </a:p>
        </p:txBody>
      </p:sp>
      <p:sp>
        <p:nvSpPr>
          <p:cNvPr id="535562" name="Text Box 10"/>
          <p:cNvSpPr txBox="1">
            <a:spLocks noChangeArrowheads="1"/>
          </p:cNvSpPr>
          <p:nvPr/>
        </p:nvSpPr>
        <p:spPr bwMode="auto">
          <a:xfrm>
            <a:off x="921779" y="1106621"/>
            <a:ext cx="2930553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rgbClr val="FFFFFF"/>
                </a:solidFill>
                <a:latin typeface="Calibri"/>
                <a:cs typeface="Calibri"/>
              </a:rPr>
              <a:t>Escola Americana</a:t>
            </a:r>
          </a:p>
        </p:txBody>
      </p:sp>
      <p:sp>
        <p:nvSpPr>
          <p:cNvPr id="535563" name="Text Box 11"/>
          <p:cNvSpPr txBox="1">
            <a:spLocks noChangeArrowheads="1"/>
          </p:cNvSpPr>
          <p:nvPr/>
        </p:nvSpPr>
        <p:spPr bwMode="auto">
          <a:xfrm>
            <a:off x="5722938" y="1085695"/>
            <a:ext cx="2584356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rgbClr val="FFFFFF"/>
                </a:solidFill>
                <a:latin typeface="Calibri"/>
                <a:cs typeface="Calibri"/>
              </a:rPr>
              <a:t>Escola Francesa</a:t>
            </a:r>
          </a:p>
        </p:txBody>
      </p:sp>
      <p:sp>
        <p:nvSpPr>
          <p:cNvPr id="535567" name="Text Box 15"/>
          <p:cNvSpPr txBox="1">
            <a:spLocks noChangeArrowheads="1"/>
          </p:cNvSpPr>
          <p:nvPr/>
        </p:nvSpPr>
        <p:spPr bwMode="auto">
          <a:xfrm>
            <a:off x="1116013" y="5620931"/>
            <a:ext cx="2087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2400" b="1" i="1" dirty="0">
                <a:latin typeface="Calibri"/>
                <a:cs typeface="Calibri"/>
              </a:rPr>
              <a:t>Qualificação</a:t>
            </a:r>
          </a:p>
        </p:txBody>
      </p:sp>
      <p:sp>
        <p:nvSpPr>
          <p:cNvPr id="535568" name="Text Box 16"/>
          <p:cNvSpPr txBox="1">
            <a:spLocks noChangeArrowheads="1"/>
          </p:cNvSpPr>
          <p:nvPr/>
        </p:nvSpPr>
        <p:spPr bwMode="auto">
          <a:xfrm>
            <a:off x="6808143" y="5551626"/>
            <a:ext cx="10004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2400" b="1" i="1" dirty="0">
                <a:latin typeface="Calibri"/>
                <a:cs typeface="Calibri"/>
              </a:rPr>
              <a:t>Ação</a:t>
            </a:r>
          </a:p>
        </p:txBody>
      </p:sp>
      <p:sp>
        <p:nvSpPr>
          <p:cNvPr id="2" name="Down Arrow 1"/>
          <p:cNvSpPr/>
          <p:nvPr/>
        </p:nvSpPr>
        <p:spPr>
          <a:xfrm>
            <a:off x="7072452" y="4669963"/>
            <a:ext cx="358588" cy="8068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/>
              <a:cs typeface="Calibri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949638" y="4669963"/>
            <a:ext cx="358588" cy="80682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1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4. NIVELAMENTO CONCEITUAL</a:t>
            </a:r>
          </a:p>
        </p:txBody>
      </p:sp>
      <p:pic>
        <p:nvPicPr>
          <p:cNvPr id="8" name="Imagem 7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643075" name="Text Box 3"/>
          <p:cNvSpPr txBox="1">
            <a:spLocks noChangeArrowheads="1"/>
          </p:cNvSpPr>
          <p:nvPr/>
        </p:nvSpPr>
        <p:spPr bwMode="auto">
          <a:xfrm>
            <a:off x="358589" y="1552002"/>
            <a:ext cx="8534586" cy="384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pt-BR" sz="3200" b="1" dirty="0">
                <a:latin typeface="Calibri"/>
                <a:cs typeface="Calibri"/>
              </a:rPr>
              <a:t>Competência é:</a:t>
            </a:r>
          </a:p>
          <a:p>
            <a:pPr algn="ctr"/>
            <a:endParaRPr lang="pt-BR" sz="3200" b="1" dirty="0">
              <a:latin typeface="Calibri"/>
              <a:cs typeface="Calibri"/>
            </a:endParaRPr>
          </a:p>
          <a:p>
            <a:pPr algn="ctr"/>
            <a:r>
              <a:rPr lang="pt-BR" sz="3200" b="1" dirty="0">
                <a:latin typeface="Calibri"/>
                <a:cs typeface="Calibri"/>
              </a:rPr>
              <a:t>um saber agir responsável e reconhecido, que implica em </a:t>
            </a:r>
            <a:r>
              <a:rPr lang="pt-BR" sz="3200" b="1" dirty="0">
                <a:solidFill>
                  <a:srgbClr val="000000"/>
                </a:solidFill>
                <a:latin typeface="Calibri"/>
                <a:cs typeface="Calibri"/>
              </a:rPr>
              <a:t>mobilizar, integrar, transferir conhecimentos, recursos, habilidades</a:t>
            </a:r>
            <a:r>
              <a:rPr lang="pt-BR" sz="3200" b="1" dirty="0">
                <a:latin typeface="Calibri"/>
                <a:cs typeface="Calibri"/>
              </a:rPr>
              <a:t> que agreguem valor econômico à organização e valor social ao indivíduo</a:t>
            </a:r>
            <a:r>
              <a:rPr lang="pt-BR" sz="3200" b="0" dirty="0">
                <a:latin typeface="Calibri"/>
                <a:cs typeface="Calibri"/>
              </a:rPr>
              <a:t>. </a:t>
            </a:r>
          </a:p>
        </p:txBody>
      </p:sp>
      <p:sp>
        <p:nvSpPr>
          <p:cNvPr id="643076" name="Text Box 4"/>
          <p:cNvSpPr txBox="1">
            <a:spLocks noChangeArrowheads="1"/>
          </p:cNvSpPr>
          <p:nvPr/>
        </p:nvSpPr>
        <p:spPr bwMode="auto">
          <a:xfrm>
            <a:off x="6297387" y="5708508"/>
            <a:ext cx="1911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i="1" dirty="0">
                <a:latin typeface="Calibri"/>
                <a:cs typeface="Calibri"/>
              </a:rPr>
              <a:t>M. T. Fleury</a:t>
            </a:r>
          </a:p>
        </p:txBody>
      </p:sp>
    </p:spTree>
    <p:extLst>
      <p:ext uri="{BB962C8B-B14F-4D97-AF65-F5344CB8AC3E}">
        <p14:creationId xmlns:p14="http://schemas.microsoft.com/office/powerpoint/2010/main" val="1750576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4. NIVELAMENTO CONCEITUAL</a:t>
            </a:r>
          </a:p>
        </p:txBody>
      </p:sp>
      <p:pic>
        <p:nvPicPr>
          <p:cNvPr id="8" name="Imagem 7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9630" y="965341"/>
            <a:ext cx="8592249" cy="5312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2400" b="1" dirty="0"/>
              <a:t>Definição de competência na Administração Publica:</a:t>
            </a:r>
          </a:p>
          <a:p>
            <a:pPr marL="457200" indent="-457200"/>
            <a:endParaRPr lang="pt-BR" sz="2400" b="1" dirty="0"/>
          </a:p>
          <a:p>
            <a:pPr marL="457200" indent="-457200"/>
            <a:endParaRPr lang="pt-BR" sz="2400" b="1" dirty="0"/>
          </a:p>
          <a:p>
            <a:pPr>
              <a:spcBef>
                <a:spcPct val="0"/>
              </a:spcBef>
            </a:pPr>
            <a:endParaRPr lang="pt-PT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pt-PT" sz="2400" dirty="0">
                <a:latin typeface="Calibri"/>
                <a:cs typeface="Calibri"/>
              </a:rPr>
              <a:t>A competência pode ser entendida </a:t>
            </a:r>
            <a:br>
              <a:rPr lang="pt-PT" sz="2400" dirty="0">
                <a:latin typeface="Calibri"/>
                <a:cs typeface="Calibri"/>
              </a:rPr>
            </a:br>
            <a:r>
              <a:rPr lang="pt-PT" sz="2400" dirty="0">
                <a:latin typeface="Calibri"/>
                <a:cs typeface="Calibri"/>
              </a:rPr>
              <a:t>como um “conjunto de </a:t>
            </a:r>
            <a:r>
              <a:rPr lang="pt-PT" sz="2400" u="sng" dirty="0">
                <a:latin typeface="Calibri"/>
                <a:cs typeface="Calibri"/>
              </a:rPr>
              <a:t>conhecimentos, habilidades e atitudes</a:t>
            </a:r>
            <a:r>
              <a:rPr lang="pt-PT" sz="2400" dirty="0">
                <a:latin typeface="Calibri"/>
                <a:cs typeface="Calibri"/>
              </a:rPr>
              <a:t> necessários ao </a:t>
            </a:r>
            <a:r>
              <a:rPr lang="pt-PT" sz="2400" u="sng" dirty="0">
                <a:latin typeface="Calibri"/>
                <a:cs typeface="Calibri"/>
              </a:rPr>
              <a:t>desempenho</a:t>
            </a:r>
            <a:r>
              <a:rPr lang="pt-PT" sz="2400" dirty="0">
                <a:latin typeface="Calibri"/>
                <a:cs typeface="Calibri"/>
              </a:rPr>
              <a:t> das funções dos servidores, visando ao alcance dos </a:t>
            </a:r>
            <a:r>
              <a:rPr lang="pt-PT" sz="2400" u="sng" dirty="0">
                <a:latin typeface="Calibri"/>
                <a:cs typeface="Calibri"/>
              </a:rPr>
              <a:t>objetivos</a:t>
            </a:r>
            <a:r>
              <a:rPr lang="pt-PT" sz="2400" dirty="0">
                <a:latin typeface="Calibri"/>
                <a:cs typeface="Calibri"/>
              </a:rPr>
              <a:t> da instituição”.</a:t>
            </a:r>
          </a:p>
          <a:p>
            <a:pPr algn="r">
              <a:spcBef>
                <a:spcPct val="0"/>
              </a:spcBef>
            </a:pPr>
            <a:endParaRPr lang="pt-PT" sz="2400" i="1" dirty="0"/>
          </a:p>
          <a:p>
            <a:pPr algn="r">
              <a:spcBef>
                <a:spcPct val="0"/>
              </a:spcBef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(Definição adotada na Política Nacional de Desenvolvimento</a:t>
            </a:r>
          </a:p>
          <a:p>
            <a:pPr algn="r">
              <a:spcBef>
                <a:spcPct val="0"/>
              </a:spcBef>
            </a:pPr>
            <a:r>
              <a:rPr 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Pessoal da Administração Pública Federal)</a:t>
            </a:r>
          </a:p>
          <a:p>
            <a:pPr>
              <a:spcBef>
                <a:spcPct val="0"/>
              </a:spcBef>
            </a:pPr>
            <a:endParaRPr lang="pt-BR" sz="2400" dirty="0">
              <a:solidFill>
                <a:srgbClr val="FF3300"/>
              </a:solidFill>
            </a:endParaRPr>
          </a:p>
          <a:p>
            <a:pPr marL="457200" indent="-457200"/>
            <a:endParaRPr lang="pt-BR" sz="2400" b="1" dirty="0"/>
          </a:p>
          <a:p>
            <a:pPr marL="342900" indent="-342900"/>
            <a:endParaRPr lang="pt-BR" sz="2000" dirty="0"/>
          </a:p>
        </p:txBody>
      </p:sp>
      <p:sp>
        <p:nvSpPr>
          <p:cNvPr id="4" name="Rectangle 3"/>
          <p:cNvSpPr/>
          <p:nvPr/>
        </p:nvSpPr>
        <p:spPr>
          <a:xfrm>
            <a:off x="269630" y="5606111"/>
            <a:ext cx="564292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pt-BR" sz="1600" dirty="0"/>
          </a:p>
          <a:p>
            <a:pPr>
              <a:spcBef>
                <a:spcPct val="0"/>
              </a:spcBef>
            </a:pPr>
            <a:r>
              <a:rPr lang="pt-BR" sz="1600" dirty="0"/>
              <a:t>Fonte: Decreto </a:t>
            </a:r>
            <a:r>
              <a:rPr lang="pt-BR" sz="1600" dirty="0" err="1"/>
              <a:t>n°</a:t>
            </a:r>
            <a:r>
              <a:rPr lang="pt-BR" sz="1600" dirty="0"/>
              <a:t> 5.707, de 23 de fevereiro de 2006.</a:t>
            </a:r>
          </a:p>
        </p:txBody>
      </p:sp>
    </p:spTree>
    <p:extLst>
      <p:ext uri="{BB962C8B-B14F-4D97-AF65-F5344CB8AC3E}">
        <p14:creationId xmlns:p14="http://schemas.microsoft.com/office/powerpoint/2010/main" val="16559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9144000" cy="7239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/>
              <a:t>4. NIVELAMENTO CONCEITUAL</a:t>
            </a:r>
          </a:p>
        </p:txBody>
      </p:sp>
      <p:pic>
        <p:nvPicPr>
          <p:cNvPr id="8" name="Imagem 7" descr="logo-sad.jpg"/>
          <p:cNvPicPr>
            <a:picLocks noChangeAspect="1"/>
          </p:cNvPicPr>
          <p:nvPr/>
        </p:nvPicPr>
        <p:blipFill>
          <a:blip r:embed="rId2"/>
          <a:srcRect l="43534"/>
          <a:stretch>
            <a:fillRect/>
          </a:stretch>
        </p:blipFill>
        <p:spPr>
          <a:xfrm>
            <a:off x="7421880" y="166116"/>
            <a:ext cx="1440000" cy="4353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01163" y="859071"/>
            <a:ext cx="8283819" cy="8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200" b="1" dirty="0">
                <a:latin typeface="Calibri"/>
                <a:cs typeface="Calibri"/>
              </a:rPr>
              <a:t>Política Nacional de Desenvolvimento de Pessoal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pt-BR" sz="1200" b="1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Calibri"/>
              </a:rPr>
              <a:t>Base Legal: </a:t>
            </a:r>
            <a:r>
              <a:rPr lang="pt-BR" sz="2200" dirty="0">
                <a:latin typeface="Calibri"/>
                <a:cs typeface="Calibri"/>
              </a:rPr>
              <a:t>Decreto 5.707 de 23/02/2006 </a:t>
            </a:r>
            <a:endParaRPr lang="pt-BR" sz="2200" dirty="0"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29475" y="1891453"/>
            <a:ext cx="9056861" cy="457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lvl="1" indent="-269875">
              <a:spcAft>
                <a:spcPct val="25000"/>
              </a:spcAft>
            </a:pPr>
            <a:r>
              <a:rPr lang="pt-BR" sz="2200" b="1" dirty="0">
                <a:latin typeface="Calibri"/>
                <a:cs typeface="Calibri"/>
              </a:rPr>
              <a:t>Abrangência:</a:t>
            </a:r>
          </a:p>
          <a:p>
            <a:pPr marL="522288" lvl="1" indent="-342900">
              <a:spcAft>
                <a:spcPct val="50000"/>
              </a:spcAft>
              <a:buFont typeface="Arial"/>
              <a:buChar char="•"/>
            </a:pPr>
            <a:r>
              <a:rPr lang="pt-BR" sz="2200" dirty="0">
                <a:latin typeface="Calibri"/>
                <a:cs typeface="Calibri"/>
              </a:rPr>
              <a:t>Órgãos e entidades da Administração Pública Federal direta,  autárquica e fundacional. </a:t>
            </a:r>
          </a:p>
          <a:p>
            <a:pPr marL="179388" lvl="1">
              <a:spcAft>
                <a:spcPct val="50000"/>
              </a:spcAft>
            </a:pPr>
            <a:r>
              <a:rPr lang="pt-BR" sz="2200" b="1" dirty="0">
                <a:latin typeface="Calibri"/>
                <a:cs typeface="Calibri"/>
              </a:rPr>
              <a:t>Finalidade:</a:t>
            </a:r>
          </a:p>
          <a:p>
            <a:pPr marL="522288" lvl="1" indent="-342900">
              <a:spcAft>
                <a:spcPct val="25000"/>
              </a:spcAft>
              <a:buFont typeface="Arial"/>
              <a:buChar char="•"/>
            </a:pPr>
            <a:r>
              <a:rPr lang="pt-BR" sz="2200" dirty="0">
                <a:latin typeface="Calibri"/>
                <a:cs typeface="Calibri"/>
              </a:rPr>
              <a:t>Melhoria da eficiência, eficácia e qualidade dos serviços </a:t>
            </a:r>
            <a:br>
              <a:rPr lang="pt-BR" sz="2200" dirty="0">
                <a:latin typeface="Calibri"/>
                <a:cs typeface="Calibri"/>
              </a:rPr>
            </a:br>
            <a:r>
              <a:rPr lang="pt-BR" sz="2200" dirty="0">
                <a:latin typeface="Calibri"/>
                <a:cs typeface="Calibri"/>
              </a:rPr>
              <a:t>públicos prestados aos cidadãos;</a:t>
            </a:r>
          </a:p>
          <a:p>
            <a:pPr marL="522288" lvl="1" indent="-342900">
              <a:spcAft>
                <a:spcPct val="25000"/>
              </a:spcAft>
              <a:buFont typeface="Arial"/>
              <a:buChar char="•"/>
            </a:pPr>
            <a:r>
              <a:rPr lang="pt-BR" sz="2200" dirty="0">
                <a:latin typeface="Calibri"/>
                <a:cs typeface="Calibri"/>
              </a:rPr>
              <a:t>Desenvolvimento permanente do servidor público;</a:t>
            </a:r>
          </a:p>
          <a:p>
            <a:pPr marL="522288" lvl="1" indent="-342900">
              <a:spcAft>
                <a:spcPct val="25000"/>
              </a:spcAft>
              <a:buFont typeface="Arial"/>
              <a:buChar char="•"/>
            </a:pPr>
            <a:r>
              <a:rPr lang="pt-BR" sz="2200" dirty="0">
                <a:latin typeface="Calibri"/>
                <a:cs typeface="Calibri"/>
              </a:rPr>
              <a:t>Adequação das competências requeridas dos servidores aos </a:t>
            </a:r>
            <a:br>
              <a:rPr lang="pt-BR" sz="2200" dirty="0">
                <a:latin typeface="Calibri"/>
                <a:cs typeface="Calibri"/>
              </a:rPr>
            </a:br>
            <a:r>
              <a:rPr lang="pt-BR" sz="2200" dirty="0">
                <a:latin typeface="Calibri"/>
                <a:cs typeface="Calibri"/>
              </a:rPr>
              <a:t>objetivos das instituições, tendo como referência o plano plurianual;</a:t>
            </a:r>
          </a:p>
          <a:p>
            <a:pPr marL="522288" lvl="1" indent="-342900">
              <a:spcAft>
                <a:spcPct val="25000"/>
              </a:spcAft>
              <a:buFont typeface="Arial"/>
              <a:buChar char="•"/>
            </a:pPr>
            <a:r>
              <a:rPr lang="pt-BR" sz="2200" dirty="0">
                <a:latin typeface="Calibri"/>
                <a:cs typeface="Calibri"/>
              </a:rPr>
              <a:t>Divulgação e gerenciamento das ações de capacitação; e</a:t>
            </a:r>
          </a:p>
          <a:p>
            <a:pPr marL="522288" lvl="1" indent="-342900">
              <a:spcAft>
                <a:spcPct val="10000"/>
              </a:spcAft>
              <a:buFont typeface="Arial"/>
              <a:buChar char="•"/>
            </a:pPr>
            <a:r>
              <a:rPr lang="pt-BR" sz="2200" dirty="0">
                <a:latin typeface="Calibri"/>
                <a:cs typeface="Calibri"/>
              </a:rPr>
              <a:t>Racionalização e efetividade dos gastos com capacitação.</a:t>
            </a:r>
          </a:p>
        </p:txBody>
      </p:sp>
    </p:spTree>
    <p:extLst>
      <p:ext uri="{BB962C8B-B14F-4D97-AF65-F5344CB8AC3E}">
        <p14:creationId xmlns:p14="http://schemas.microsoft.com/office/powerpoint/2010/main" val="17296459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2516</TotalTime>
  <Words>1659</Words>
  <Application>Microsoft Office PowerPoint</Application>
  <PresentationFormat>Apresentação na tela (4:3)</PresentationFormat>
  <Paragraphs>334</Paragraphs>
  <Slides>39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9" baseType="lpstr">
      <vt:lpstr>ＭＳ Ｐゴシック</vt:lpstr>
      <vt:lpstr>Arial</vt:lpstr>
      <vt:lpstr>Arial Narrow</vt:lpstr>
      <vt:lpstr>Bookman Old Style</vt:lpstr>
      <vt:lpstr>Calibri</vt:lpstr>
      <vt:lpstr>Monotype Sorts</vt:lpstr>
      <vt:lpstr>Times New Roman</vt:lpstr>
      <vt:lpstr>Wingdings</vt:lpstr>
      <vt:lpstr>1_Custom Design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MAPA DE COMPETÊNCIAS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Instituto Publix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Alisson  Linhares</dc:creator>
  <cp:lastModifiedBy>Guido Brey Junior</cp:lastModifiedBy>
  <cp:revision>276</cp:revision>
  <dcterms:created xsi:type="dcterms:W3CDTF">2012-12-07T18:28:41Z</dcterms:created>
  <dcterms:modified xsi:type="dcterms:W3CDTF">2016-12-12T18:41:04Z</dcterms:modified>
</cp:coreProperties>
</file>