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70" r:id="rId2"/>
    <p:sldId id="464" r:id="rId3"/>
    <p:sldId id="571" r:id="rId4"/>
    <p:sldId id="569" r:id="rId5"/>
    <p:sldId id="566" r:id="rId6"/>
    <p:sldId id="552" r:id="rId7"/>
    <p:sldId id="506" r:id="rId8"/>
    <p:sldId id="567" r:id="rId9"/>
    <p:sldId id="482" r:id="rId10"/>
    <p:sldId id="572" r:id="rId11"/>
    <p:sldId id="574" r:id="rId12"/>
    <p:sldId id="553" r:id="rId13"/>
    <p:sldId id="573" r:id="rId14"/>
    <p:sldId id="575" r:id="rId15"/>
    <p:sldId id="508" r:id="rId16"/>
    <p:sldId id="455" r:id="rId17"/>
  </p:sldIdLst>
  <p:sldSz cx="12192000" cy="6858000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CCFF"/>
    <a:srgbClr val="00CC99"/>
    <a:srgbClr val="5767B4"/>
    <a:srgbClr val="8064A2"/>
    <a:srgbClr val="1C11AF"/>
    <a:srgbClr val="EB4545"/>
    <a:srgbClr val="008000"/>
    <a:srgbClr val="00B05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18" autoAdjust="0"/>
    <p:restoredTop sz="94280" autoAdjust="0"/>
  </p:normalViewPr>
  <p:slideViewPr>
    <p:cSldViewPr snapToGrid="0">
      <p:cViewPr varScale="1">
        <p:scale>
          <a:sx n="59" d="100"/>
          <a:sy n="59" d="100"/>
        </p:scale>
        <p:origin x="7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lmeida\Desktop\Status%20Report\Reuni&#227;o%20de%20Eix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lmeida\Desktop\Status%20Report\Reuni&#227;o%20de%20Eix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lmeida\Desktop\Status%20Report\Reuni&#227;o%20de%20Eix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Rede%20de%20Gest&#227;o%20Estrat&#233;gica\Tabela%20resumo%20geral%20-%20Adau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2722952967355"/>
          <c:y val="2.744171648380647E-3"/>
          <c:w val="0.74410056056597762"/>
          <c:h val="0.79837346042744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'Visão Geral'!$D$19</c:f>
              <c:strCache>
                <c:ptCount val="1"/>
                <c:pt idx="0">
                  <c:v>Não iniciado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'Visão Geral'!$E$19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'Visão Geral'!$D$20</c:f>
              <c:strCache>
                <c:ptCount val="1"/>
                <c:pt idx="0">
                  <c:v>Finalizado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'Visão Geral'!$E$20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'Visão Geral'!$D$21</c:f>
              <c:strCache>
                <c:ptCount val="1"/>
                <c:pt idx="0">
                  <c:v>Em andamento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'Visão Geral'!$E$21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53636464"/>
        <c:axId val="253636080"/>
      </c:barChart>
      <c:valAx>
        <c:axId val="25363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3636464"/>
        <c:crosses val="autoZero"/>
        <c:crossBetween val="between"/>
      </c:valAx>
      <c:catAx>
        <c:axId val="253636464"/>
        <c:scaling>
          <c:orientation val="minMax"/>
        </c:scaling>
        <c:delete val="1"/>
        <c:axPos val="b"/>
        <c:majorTickMark val="out"/>
        <c:minorTickMark val="none"/>
        <c:tickLblPos val="nextTo"/>
        <c:crossAx val="2536360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5611032488688429"/>
          <c:y val="0.82505300862794073"/>
          <c:w val="0.50598914686127827"/>
          <c:h val="0.15349402926108124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PRAZO</a:t>
            </a:r>
          </a:p>
        </c:rich>
      </c:tx>
      <c:layout>
        <c:manualLayout>
          <c:xMode val="edge"/>
          <c:yMode val="edge"/>
          <c:x val="0.38399040659717665"/>
          <c:y val="3.29423482965952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27870802951583E-2"/>
          <c:y val="9.1120374689146383E-2"/>
          <c:w val="0.8208958024057984"/>
          <c:h val="0.748726416062931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34747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'Visão Geral'!$I$19:$I$22</c:f>
              <c:strCache>
                <c:ptCount val="4"/>
                <c:pt idx="0">
                  <c:v>Adiantado</c:v>
                </c:pt>
                <c:pt idx="1">
                  <c:v>No prazo</c:v>
                </c:pt>
                <c:pt idx="2">
                  <c:v>Atrasado</c:v>
                </c:pt>
                <c:pt idx="3">
                  <c:v>Atraso crítico</c:v>
                </c:pt>
              </c:strCache>
            </c:strRef>
          </c:cat>
          <c:val>
            <c:numRef>
              <c:f>'Visão Geral'!$J$19:$J$22</c:f>
              <c:numCache>
                <c:formatCode>General</c:formatCode>
                <c:ptCount val="4"/>
                <c:pt idx="0">
                  <c:v>18</c:v>
                </c:pt>
                <c:pt idx="1">
                  <c:v>76</c:v>
                </c:pt>
                <c:pt idx="2">
                  <c:v>28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20392294869021599"/>
          <c:y val="0.79179689325240288"/>
          <c:w val="0.58144607147535254"/>
          <c:h val="0.18814066029010965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CUSTO</a:t>
            </a:r>
          </a:p>
        </c:rich>
      </c:tx>
      <c:layout>
        <c:manualLayout>
          <c:xMode val="edge"/>
          <c:yMode val="edge"/>
          <c:x val="0.31927837782980351"/>
          <c:y val="1.18900247607425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642071850269145E-2"/>
          <c:y val="0.11951277112708775"/>
          <c:w val="0.67272227705411725"/>
          <c:h val="0.6097331087335742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34747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'Visão Geral'!$M$19:$M$23</c:f>
              <c:strCache>
                <c:ptCount val="5"/>
                <c:pt idx="0">
                  <c:v>5% ou mais abaixo do planejado</c:v>
                </c:pt>
                <c:pt idx="1">
                  <c:v>Diferença dentro de 5% em relação ao planejado</c:v>
                </c:pt>
                <c:pt idx="2">
                  <c:v>Entre 5% e 20% acima do planejado</c:v>
                </c:pt>
                <c:pt idx="3">
                  <c:v>20% ou mais acima do planejado</c:v>
                </c:pt>
                <c:pt idx="4">
                  <c:v>Sem custo/Não declarado</c:v>
                </c:pt>
              </c:strCache>
            </c:strRef>
          </c:cat>
          <c:val>
            <c:numRef>
              <c:f>'Visão Geral'!$N$19:$N$23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1</c:v>
                </c:pt>
                <c:pt idx="3">
                  <c:v>6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75198906304966484"/>
          <c:w val="1"/>
          <c:h val="0.24773592161384148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Resumo das Entregas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'Resumo de entregas (2)'!$B$2</c:f>
              <c:strCache>
                <c:ptCount val="1"/>
                <c:pt idx="0">
                  <c:v>Total de Iniciativas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1986842793945E-3"/>
                  <c:y val="0.11685129410507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'Resumo de entregas (2)'!$A$17</c:f>
              <c:numCache>
                <c:formatCode>General</c:formatCode>
                <c:ptCount val="1"/>
              </c:numCache>
            </c:numRef>
          </c:cat>
          <c:val>
            <c:numRef>
              <c:f>'Resumo de entregas (2)'!$B$17</c:f>
              <c:numCache>
                <c:formatCode>General</c:formatCode>
                <c:ptCount val="1"/>
                <c:pt idx="0">
                  <c:v>184</c:v>
                </c:pt>
              </c:numCache>
            </c:numRef>
          </c:val>
        </c:ser>
        <c:ser>
          <c:idx val="1"/>
          <c:order val="1"/>
          <c:tx>
            <c:strRef>
              <c:f>'Resumo de entregas (2)'!$C$2</c:f>
              <c:strCache>
                <c:ptCount val="1"/>
                <c:pt idx="0">
                  <c:v>TAPs Entregues</c:v>
                </c:pt>
              </c:strCache>
            </c:strRef>
          </c:tx>
          <c:spPr>
            <a:solidFill>
              <a:srgbClr val="CCCC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323973685586593E-3"/>
                  <c:y val="0.14250157817692688"/>
                </c:manualLayout>
              </c:layout>
              <c:tx>
                <c:rich>
                  <a:bodyPr/>
                  <a:lstStyle/>
                  <a:p>
                    <a:fld id="{D2836072-5CB5-4B7D-9775-35FBCCC63A88}" type="VALUE">
                      <a:rPr lang="en-US" sz="2000" b="1">
                        <a:solidFill>
                          <a:prstClr val="black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'Resumo de entregas (2)'!$A$17</c:f>
              <c:numCache>
                <c:formatCode>General</c:formatCode>
                <c:ptCount val="1"/>
              </c:numCache>
            </c:numRef>
          </c:cat>
          <c:val>
            <c:numRef>
              <c:f>'Resumo de entregas (2)'!$C$17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</c:ser>
        <c:ser>
          <c:idx val="2"/>
          <c:order val="2"/>
          <c:tx>
            <c:strRef>
              <c:f>'Resumo de entregas (2)'!$D$2</c:f>
              <c:strCache>
                <c:ptCount val="1"/>
                <c:pt idx="0">
                  <c:v>PPs Entregues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85960528379892E-3"/>
                  <c:y val="0.119701325668618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'Resumo de entregas (2)'!$A$17</c:f>
              <c:numCache>
                <c:formatCode>General</c:formatCode>
                <c:ptCount val="1"/>
              </c:numCache>
            </c:numRef>
          </c:cat>
          <c:val>
            <c:numRef>
              <c:f>'Resumo de entregas (2)'!$D$17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39377000"/>
        <c:axId val="339378176"/>
      </c:barChart>
      <c:catAx>
        <c:axId val="33937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78176"/>
        <c:crosses val="autoZero"/>
        <c:auto val="1"/>
        <c:lblAlgn val="ctr"/>
        <c:lblOffset val="100"/>
        <c:noMultiLvlLbl val="0"/>
      </c:catAx>
      <c:valAx>
        <c:axId val="339378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93770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943656C-D33E-4DC0-B10F-039A64BE787A}" type="datetimeFigureOut">
              <a:rPr lang="pt-BR" smtClean="0"/>
              <a:t>30/06/2016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643197-D046-479D-80CA-2BACD89E2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C251EA-FB06-4A93-9D11-D608D7069F8A}" type="slidenum">
              <a:rPr lang="pt-BR" altLang="pt-BR">
                <a:latin typeface="Calibri" panose="020F0502020204030204" pitchFamily="34" charset="0"/>
              </a:rPr>
              <a:pPr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3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C251EA-FB06-4A93-9D11-D608D7069F8A}" type="slidenum">
              <a:rPr lang="pt-BR" altLang="pt-BR">
                <a:latin typeface="Calibri" panose="020F0502020204030204" pitchFamily="34" charset="0"/>
              </a:rPr>
              <a:pPr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6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4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65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1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7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65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3197-D046-479D-80CA-2BACD89E2F5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9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7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96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7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5"/>
          <p:cNvSpPr/>
          <p:nvPr userDrawn="1"/>
        </p:nvSpPr>
        <p:spPr>
          <a:xfrm>
            <a:off x="-27517" y="3573463"/>
            <a:ext cx="12240684" cy="1727200"/>
          </a:xfrm>
          <a:prstGeom prst="rect">
            <a:avLst/>
          </a:prstGeom>
          <a:solidFill>
            <a:srgbClr val="5C5C5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18" y="1125538"/>
            <a:ext cx="5759449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60" y="3916776"/>
            <a:ext cx="10081120" cy="5982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noProof="0" dirty="0" smtClean="0"/>
              <a:t>Click to edit Master subtitle style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12405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01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2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56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03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22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39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22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B74475-1A43-46A1-97DE-388ABB8DCB5B}" type="datetimeFigureOut">
              <a:rPr lang="pt-BR" smtClean="0"/>
              <a:pPr/>
              <a:t>30/06/2016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E1846A-C301-4941-BF02-664E198B45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36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5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Renato%20Roscoe%20-%20SECTEI%20-%20Estado%20Digital%20Inteligen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presentacao_Portal-da-Transparencia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703389" y="5949950"/>
            <a:ext cx="871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rgbClr val="3636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Campo Grande, 30 de </a:t>
            </a:r>
            <a:r>
              <a:rPr lang="pt-BR" altLang="pt-BR" sz="2000" dirty="0" smtClean="0">
                <a:solidFill>
                  <a:schemeClr val="tx1"/>
                </a:solidFill>
              </a:rPr>
              <a:t>junho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0" y="4174372"/>
            <a:ext cx="12192000" cy="129074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pt-BR" altLang="pt-BR" sz="3400" dirty="0" smtClean="0"/>
              <a:t>3ª Reunião da Rede 2016 </a:t>
            </a:r>
            <a:endParaRPr lang="pt-BR" altLang="pt-BR" sz="3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6" y="276296"/>
            <a:ext cx="3319279" cy="27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2975" y="1771446"/>
            <a:ext cx="1036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cap="small" dirty="0" smtClean="0"/>
              <a:t>No primeiro ciclo o Monitoramento focou-se nas </a:t>
            </a:r>
            <a:r>
              <a:rPr lang="pt-BR" sz="2600" cap="small" dirty="0" smtClean="0">
                <a:solidFill>
                  <a:srgbClr val="00B050"/>
                </a:solidFill>
              </a:rPr>
              <a:t>Iniciativas </a:t>
            </a:r>
            <a:r>
              <a:rPr lang="pt-BR" sz="2600" cap="small" dirty="0" smtClean="0"/>
              <a:t>pactuadas nos Contratos de Gestão </a:t>
            </a:r>
          </a:p>
          <a:p>
            <a:endParaRPr lang="pt-BR" sz="2600" cap="small" dirty="0"/>
          </a:p>
          <a:p>
            <a:r>
              <a:rPr lang="pt-BR" sz="2600" cap="small" dirty="0" smtClean="0"/>
              <a:t>A partir do mês de julho abordaremos também os </a:t>
            </a:r>
            <a:r>
              <a:rPr lang="pt-BR" sz="2600" cap="small" dirty="0" smtClean="0">
                <a:solidFill>
                  <a:srgbClr val="00B050"/>
                </a:solidFill>
              </a:rPr>
              <a:t>Indicadores</a:t>
            </a:r>
            <a:endParaRPr lang="pt-BR" cap="small" dirty="0">
              <a:solidFill>
                <a:srgbClr val="00B05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3447" y="371169"/>
            <a:ext cx="783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Indicadores</a:t>
            </a:r>
            <a:endParaRPr lang="pt-BR" sz="2800" b="1" dirty="0"/>
          </a:p>
        </p:txBody>
      </p:sp>
      <p:cxnSp>
        <p:nvCxnSpPr>
          <p:cNvPr id="4" name="Conector reto 3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5409" t="13298" r="33367" b="6898"/>
          <a:stretch/>
        </p:blipFill>
        <p:spPr bwMode="auto">
          <a:xfrm>
            <a:off x="9109708" y="2462259"/>
            <a:ext cx="2505278" cy="3600000"/>
          </a:xfrm>
          <a:prstGeom prst="rect">
            <a:avLst/>
          </a:prstGeom>
          <a:ln w="3175">
            <a:solidFill>
              <a:srgbClr val="66669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42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441" y="3052476"/>
            <a:ext cx="803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</a:p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smtClean="0">
                <a:latin typeface="Arial" pitchFamily="34" charset="0"/>
                <a:cs typeface="Arial" pitchFamily="34" charset="0"/>
              </a:rPr>
              <a:t>Direitos </a:t>
            </a:r>
            <a:r>
              <a:rPr lang="pt-BR" sz="3600" b="1" cap="small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t-BR" sz="3600" b="1" cap="small" smtClean="0">
                <a:latin typeface="Arial" pitchFamily="34" charset="0"/>
                <a:cs typeface="Arial" pitchFamily="34" charset="0"/>
              </a:rPr>
              <a:t>umanos </a:t>
            </a:r>
            <a:r>
              <a:rPr lang="pt-BR" sz="3600" b="1" cap="small" dirty="0">
                <a:latin typeface="Arial" pitchFamily="34" charset="0"/>
                <a:cs typeface="Arial" pitchFamily="34" charset="0"/>
              </a:rPr>
              <a:t>vai </a:t>
            </a:r>
            <a:r>
              <a:rPr lang="pt-BR" sz="3600" b="1" cap="small">
                <a:latin typeface="Arial" pitchFamily="34" charset="0"/>
                <a:cs typeface="Arial" pitchFamily="34" charset="0"/>
              </a:rPr>
              <a:t>à </a:t>
            </a:r>
            <a:r>
              <a:rPr lang="pt-BR" sz="3600" b="1" cap="small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3600" b="1" cap="small" smtClean="0">
                <a:latin typeface="Arial" pitchFamily="34" charset="0"/>
                <a:cs typeface="Arial" pitchFamily="34" charset="0"/>
              </a:rPr>
              <a:t>scola</a:t>
            </a:r>
            <a:endParaRPr lang="pt-BR" sz="36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441" y="3052476"/>
            <a:ext cx="8035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</a:p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>
                <a:latin typeface="Arial" pitchFamily="34" charset="0"/>
                <a:cs typeface="Arial" pitchFamily="34" charset="0"/>
              </a:rPr>
              <a:t>Programa Estado Digital Inteligente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441" y="3052476"/>
            <a:ext cx="803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</a:p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>
                <a:latin typeface="Arial" pitchFamily="34" charset="0"/>
                <a:cs typeface="Arial" pitchFamily="34" charset="0"/>
              </a:rPr>
              <a:t>Portal da Transparência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23447" y="371169"/>
            <a:ext cx="783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Estatísticas dos Documentos de Planejamento</a:t>
            </a:r>
            <a:endParaRPr lang="pt-BR" sz="2800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45373"/>
              </p:ext>
            </p:extLst>
          </p:nvPr>
        </p:nvGraphicFramePr>
        <p:xfrm>
          <a:off x="382139" y="1665032"/>
          <a:ext cx="3589360" cy="381916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97340"/>
                <a:gridCol w="897340"/>
                <a:gridCol w="897340"/>
                <a:gridCol w="897340"/>
              </a:tblGrid>
              <a:tr h="4913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 dirty="0">
                          <a:solidFill>
                            <a:schemeClr val="tx1"/>
                          </a:solidFill>
                          <a:effectLst/>
                        </a:rPr>
                        <a:t>Secretaria</a:t>
                      </a:r>
                      <a:endParaRPr lang="pt-BR" sz="1400" b="0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 dirty="0">
                          <a:solidFill>
                            <a:schemeClr val="tx1"/>
                          </a:solidFill>
                          <a:effectLst/>
                        </a:rPr>
                        <a:t>Total de </a:t>
                      </a:r>
                      <a:r>
                        <a:rPr lang="pt-BR" sz="1400" b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</a:rPr>
                        <a:t>iniciativas</a:t>
                      </a:r>
                      <a:endParaRPr lang="pt-BR" sz="1400" b="0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TAPs</a:t>
                      </a:r>
                      <a:r>
                        <a:rPr lang="pt-BR" sz="1400" b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entregues</a:t>
                      </a:r>
                      <a:endParaRPr lang="pt-BR" sz="1400" b="0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 dirty="0" err="1">
                          <a:solidFill>
                            <a:schemeClr val="tx1"/>
                          </a:solidFill>
                          <a:effectLst/>
                        </a:rPr>
                        <a:t>PPs</a:t>
                      </a:r>
                      <a:r>
                        <a:rPr lang="pt-BR" sz="1400" b="0" u="none" strike="noStrike" cap="sm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400" b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</a:rPr>
                        <a:t>entregues</a:t>
                      </a:r>
                      <a:endParaRPr lang="pt-BR" sz="1400" b="0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93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cap="small" baseline="0" dirty="0">
                          <a:solidFill>
                            <a:schemeClr val="tx1"/>
                          </a:solidFill>
                          <a:effectLst/>
                        </a:rPr>
                        <a:t>Casa Civil</a:t>
                      </a:r>
                      <a:endParaRPr lang="pt-BR" sz="1400" b="0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 b="0" i="0" u="none" strike="noStrike" cap="small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 cap="small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cap="small" baseline="0">
                          <a:solidFill>
                            <a:schemeClr val="tx1"/>
                          </a:solidFill>
                          <a:effectLst/>
                        </a:rPr>
                        <a:t>SAD</a:t>
                      </a:r>
                      <a:endParaRPr lang="pt-BR" sz="1400" b="0" i="0" u="none" strike="noStrike" cap="small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0" i="0" u="none" strike="noStrike" cap="small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0" i="0" u="none" strike="noStrike" cap="small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cap="small" baseline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0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SECTEI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SED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SEDHAST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SEFAZ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SEGOV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SEHAB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SEINFRA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SEJUSP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SEMADE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SEPAF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SES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360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PGE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852841"/>
              </p:ext>
            </p:extLst>
          </p:nvPr>
        </p:nvGraphicFramePr>
        <p:xfrm>
          <a:off x="4185634" y="1287885"/>
          <a:ext cx="7190584" cy="445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77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9441" y="3052476"/>
            <a:ext cx="803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/>
              <a:t>Próximo Encontro da Rede</a:t>
            </a:r>
          </a:p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>
                <a:solidFill>
                  <a:schemeClr val="accent2">
                    <a:lumMod val="75000"/>
                  </a:schemeClr>
                </a:solidFill>
              </a:rPr>
              <a:t>17 de agosto</a:t>
            </a:r>
            <a:endParaRPr lang="pt-BR" sz="3600" b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9367" y="3052476"/>
            <a:ext cx="975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/>
              <a:t>OBRIGADO!</a:t>
            </a:r>
            <a:endParaRPr lang="pt-BR" sz="2800" b="1" cap="small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1376218" y="941294"/>
            <a:ext cx="0" cy="5015753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3447" y="371169"/>
            <a:ext cx="783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cap="small" dirty="0" smtClean="0"/>
              <a:t>Agenda</a:t>
            </a:r>
            <a:endParaRPr lang="pt-BR" sz="2800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65114" y="2121872"/>
            <a:ext cx="11100536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Modelo de Monitoramento 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– Eduardo </a:t>
            </a:r>
            <a:r>
              <a:rPr lang="pt-BR" sz="2000" cap="small" dirty="0" err="1" smtClean="0">
                <a:latin typeface="Arial" pitchFamily="34" charset="0"/>
                <a:cs typeface="Arial" pitchFamily="34" charset="0"/>
              </a:rPr>
              <a:t>Riedel</a:t>
            </a:r>
            <a:endParaRPr lang="pt-BR" sz="2000" cap="small" dirty="0" smtClean="0">
              <a:latin typeface="Arial" pitchFamily="34" charset="0"/>
              <a:cs typeface="Arial" pitchFamily="34" charset="0"/>
            </a:endParaRPr>
          </a:p>
          <a:p>
            <a:pPr marL="342900" lvl="2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q"/>
            </a:pPr>
            <a:r>
              <a:rPr lang="pt-BR" sz="2000" b="1" cap="small" dirty="0">
                <a:latin typeface="Arial" pitchFamily="34" charset="0"/>
                <a:cs typeface="Arial" pitchFamily="34" charset="0"/>
              </a:rPr>
              <a:t>Troca de Experiências </a:t>
            </a:r>
            <a:r>
              <a:rPr lang="pt-BR" sz="2000" cap="small" dirty="0">
                <a:latin typeface="Arial" pitchFamily="34" charset="0"/>
                <a:cs typeface="Arial" pitchFamily="34" charset="0"/>
              </a:rPr>
              <a:t>–</a:t>
            </a:r>
            <a:r>
              <a:rPr lang="pt-BR" sz="2000" b="1" cap="small" dirty="0">
                <a:latin typeface="Arial" pitchFamily="34" charset="0"/>
                <a:cs typeface="Arial" pitchFamily="34" charset="0"/>
              </a:rPr>
              <a:t> melhores práticas </a:t>
            </a:r>
          </a:p>
          <a:p>
            <a:pPr marL="800100" lvl="3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Apresentação </a:t>
            </a:r>
            <a:r>
              <a:rPr lang="pt-BR" sz="2000" b="1" cap="small" dirty="0">
                <a:latin typeface="Arial" pitchFamily="34" charset="0"/>
                <a:cs typeface="Arial" pitchFamily="34" charset="0"/>
              </a:rPr>
              <a:t>‘direitos humanos vai à escola’ </a:t>
            </a:r>
            <a:r>
              <a:rPr lang="pt-BR" sz="2000" cap="small" dirty="0">
                <a:latin typeface="Arial" pitchFamily="34" charset="0"/>
                <a:cs typeface="Arial" pitchFamily="34" charset="0"/>
              </a:rPr>
              <a:t>–</a:t>
            </a:r>
            <a:r>
              <a:rPr lang="pt-BR" sz="2000" b="1" cap="small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Ana Lúcia Américo</a:t>
            </a:r>
          </a:p>
          <a:p>
            <a:pPr marL="800100" lvl="3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Apresentação </a:t>
            </a:r>
            <a:r>
              <a:rPr lang="pt-BR" sz="2000" b="1" cap="small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Programa Estado Digital Inteligente 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Renato </a:t>
            </a:r>
            <a:r>
              <a:rPr lang="pt-BR" sz="2000" cap="small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oscoe</a:t>
            </a:r>
            <a:endParaRPr lang="pt-BR" sz="2000" b="1" cap="small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Apresentação do Portal da Transparência 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t-BR" sz="2000" b="1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cap="small" dirty="0" smtClean="0">
                <a:latin typeface="Arial" pitchFamily="34" charset="0"/>
                <a:cs typeface="Arial" pitchFamily="34" charset="0"/>
              </a:rPr>
              <a:t>Ana Carolina Nardes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2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58854" y="3918165"/>
            <a:ext cx="7315200" cy="566738"/>
          </a:xfrm>
        </p:spPr>
        <p:txBody>
          <a:bodyPr/>
          <a:lstStyle/>
          <a:p>
            <a:pPr algn="ctr"/>
            <a:r>
              <a:rPr lang="pt-BR" sz="2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Objetivos</a:t>
            </a:r>
            <a:endParaRPr lang="pt-BR" sz="2400" cap="small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Espaço Reservado para Texto 9"/>
          <p:cNvSpPr>
            <a:spLocks noGrp="1" noChangeAspect="1"/>
          </p:cNvSpPr>
          <p:nvPr>
            <p:ph type="body" sz="half" idx="2"/>
          </p:nvPr>
        </p:nvSpPr>
        <p:spPr>
          <a:xfrm>
            <a:off x="1293316" y="4520367"/>
            <a:ext cx="9672034" cy="2086495"/>
          </a:xfrm>
          <a:prstGeom prst="roundRect">
            <a:avLst>
              <a:gd name="adj" fmla="val 5879"/>
            </a:avLst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0000" tIns="108000" rIns="180000" bIns="108000"/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000" cap="small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cap="small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Garantir continuidade da sistemática de gestão com a </a:t>
            </a:r>
            <a:r>
              <a:rPr lang="pt-BR" sz="2000" cap="small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Secretaria de governo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000" cap="small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Propiciar visão transversal e não somente por secretaria 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000" cap="small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Repasse de informações - Troca </a:t>
            </a:r>
            <a:r>
              <a:rPr lang="pt-BR" sz="2000" cap="small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experiências – melhores práticas </a:t>
            </a:r>
            <a:endParaRPr lang="pt-BR" sz="2000" cap="small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000" cap="small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Integração </a:t>
            </a:r>
            <a:r>
              <a:rPr lang="pt-BR" sz="2000" cap="small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 equipe </a:t>
            </a:r>
            <a:endParaRPr lang="pt-BR" sz="2000" b="1" cap="small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6" y="276296"/>
            <a:ext cx="3319279" cy="27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8" descr="MONITORAMEN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7" y="670416"/>
            <a:ext cx="2496808" cy="308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8" name="Conector de seta reta 119"/>
          <p:cNvCxnSpPr>
            <a:stCxn id="44" idx="1"/>
          </p:cNvCxnSpPr>
          <p:nvPr/>
        </p:nvCxnSpPr>
        <p:spPr>
          <a:xfrm flipH="1">
            <a:off x="5599836" y="5360924"/>
            <a:ext cx="1299678" cy="128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126"/>
          <p:cNvCxnSpPr>
            <a:stCxn id="5" idx="3"/>
            <a:endCxn id="43" idx="1"/>
          </p:cNvCxnSpPr>
          <p:nvPr/>
        </p:nvCxnSpPr>
        <p:spPr>
          <a:xfrm>
            <a:off x="3131785" y="2210540"/>
            <a:ext cx="1521002" cy="2418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104"/>
          <p:cNvCxnSpPr>
            <a:stCxn id="41991" idx="1"/>
            <a:endCxn id="5" idx="2"/>
          </p:cNvCxnSpPr>
          <p:nvPr/>
        </p:nvCxnSpPr>
        <p:spPr>
          <a:xfrm rot="10800000">
            <a:off x="1883381" y="3750665"/>
            <a:ext cx="883504" cy="1623139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87" y="844675"/>
            <a:ext cx="3873226" cy="273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23" b="69202" l="21946" r="79638">
                        <a14:backgroundMark x1="60407" y1="61224" x2="72624" y2="53618"/>
                        <a14:backgroundMark x1="56561" y1="64193" x2="76018" y2="44898"/>
                        <a14:backgroundMark x1="76018" y1="44898" x2="76018" y2="44898"/>
                        <a14:backgroundMark x1="75113" y1="42672" x2="75113" y2="42672"/>
                        <a14:backgroundMark x1="36199" y1="56030" x2="36199" y2="56030"/>
                        <a14:backgroundMark x1="33710" y1="56401" x2="33710" y2="56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19933" r="21126" b="34032"/>
          <a:stretch/>
        </p:blipFill>
        <p:spPr>
          <a:xfrm>
            <a:off x="6899514" y="4229507"/>
            <a:ext cx="2358786" cy="2262834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9582150" y="1296736"/>
            <a:ext cx="2371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/>
              <a:t>I</a:t>
            </a:r>
            <a:r>
              <a:rPr lang="pt-BR" sz="2400" b="1" dirty="0"/>
              <a:t>NDICADORES </a:t>
            </a:r>
            <a:r>
              <a:rPr lang="pt-BR" sz="3200" b="1" dirty="0" smtClean="0"/>
              <a:t>I</a:t>
            </a:r>
            <a:r>
              <a:rPr lang="pt-BR" sz="2400" b="1" dirty="0" smtClean="0"/>
              <a:t>NICIATIVAS</a:t>
            </a:r>
          </a:p>
          <a:p>
            <a:pPr algn="ctr">
              <a:lnSpc>
                <a:spcPct val="150000"/>
              </a:lnSpc>
            </a:pPr>
            <a:endParaRPr lang="pt-BR" sz="1200" b="1" dirty="0" smtClean="0"/>
          </a:p>
        </p:txBody>
      </p:sp>
      <p:cxnSp>
        <p:nvCxnSpPr>
          <p:cNvPr id="59" name="Elbow Connector 104"/>
          <p:cNvCxnSpPr>
            <a:stCxn id="56" idx="2"/>
            <a:endCxn id="44" idx="3"/>
          </p:cNvCxnSpPr>
          <p:nvPr/>
        </p:nvCxnSpPr>
        <p:spPr>
          <a:xfrm rot="5400000">
            <a:off x="8904305" y="3497390"/>
            <a:ext cx="2217529" cy="1509538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19"/>
          <p:cNvCxnSpPr>
            <a:stCxn id="43" idx="3"/>
            <a:endCxn id="56" idx="1"/>
          </p:cNvCxnSpPr>
          <p:nvPr/>
        </p:nvCxnSpPr>
        <p:spPr>
          <a:xfrm>
            <a:off x="8526013" y="2212958"/>
            <a:ext cx="1056137" cy="71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/>
          <a:srcRect l="34958" t="11897" r="33356" b="6524"/>
          <a:stretch/>
        </p:blipFill>
        <p:spPr>
          <a:xfrm>
            <a:off x="3808770" y="3962454"/>
            <a:ext cx="1791066" cy="259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1" name="Picture 7" descr="C:\Users\ralmeida\Downloads\image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85" y="4076725"/>
            <a:ext cx="1867438" cy="259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-125246" y="21189"/>
            <a:ext cx="803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600" b="1" cap="small" dirty="0" smtClean="0"/>
              <a:t>Modelo de Monitoramento</a:t>
            </a:r>
            <a:endParaRPr lang="pt-BR" sz="3600" b="1" cap="small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5911753" y="1229734"/>
            <a:ext cx="0" cy="53543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9923436" y="1229734"/>
            <a:ext cx="0" cy="53543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21152" y="5760242"/>
            <a:ext cx="1186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21152" y="4643897"/>
            <a:ext cx="1186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21152" y="3591388"/>
            <a:ext cx="1186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121152" y="2552338"/>
            <a:ext cx="1186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23447" y="384048"/>
            <a:ext cx="7833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cap="small" dirty="0" smtClean="0"/>
              <a:t>Modelo de </a:t>
            </a:r>
            <a:r>
              <a:rPr lang="pt-BR" sz="2000" b="1" cap="small" dirty="0"/>
              <a:t>Monitoramento e Racionalização da Agenda das Lideranças</a:t>
            </a:r>
          </a:p>
          <a:p>
            <a:endParaRPr lang="pt-BR" b="1" cap="small" dirty="0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21152" y="5852914"/>
            <a:ext cx="156078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cap="small" dirty="0" smtClean="0"/>
              <a:t>Gerente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68106" y="4875434"/>
            <a:ext cx="245467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cap="small" dirty="0" smtClean="0"/>
              <a:t>Ponto Focal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25790" y="3850776"/>
            <a:ext cx="245467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cap="small" dirty="0" err="1" smtClean="0"/>
              <a:t>Setorialista</a:t>
            </a:r>
            <a:endParaRPr lang="pt-BR" sz="2400" cap="small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-325790" y="2832444"/>
            <a:ext cx="245467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cap="small" dirty="0" smtClean="0"/>
              <a:t>Secretário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25790" y="1863995"/>
            <a:ext cx="245467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cap="small" dirty="0" smtClean="0"/>
              <a:t>Governador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96238" y="5854581"/>
            <a:ext cx="1983732" cy="68655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Preenchimento do Status </a:t>
            </a:r>
            <a:r>
              <a:rPr lang="pt-BR" sz="2000" dirty="0" err="1" smtClean="0"/>
              <a:t>Report</a:t>
            </a:r>
            <a:endParaRPr lang="pt-BR" sz="2000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088825" y="3772790"/>
            <a:ext cx="1727199" cy="2768345"/>
          </a:xfrm>
          <a:prstGeom prst="roundRect">
            <a:avLst/>
          </a:prstGeom>
          <a:solidFill>
            <a:srgbClr val="8064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Rodada de feedback por iniciativa</a:t>
            </a:r>
            <a:endParaRPr lang="pt-BR" sz="20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08622" y="2798619"/>
            <a:ext cx="1842494" cy="3742515"/>
          </a:xfrm>
          <a:prstGeom prst="roundRect">
            <a:avLst/>
          </a:prstGeom>
          <a:solidFill>
            <a:srgbClr val="5767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Reunião mensal por Secretaria</a:t>
            </a:r>
            <a:endParaRPr lang="pt-BR" sz="20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8337689" y="2762654"/>
            <a:ext cx="1492111" cy="2819390"/>
          </a:xfrm>
          <a:prstGeom prst="roundRect">
            <a:avLst/>
          </a:prstGeom>
          <a:solidFill>
            <a:srgbClr val="5767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/>
              <a:t>Reunião Bimestral por Eixo / </a:t>
            </a:r>
            <a:r>
              <a:rPr lang="fr-FR" sz="2000" dirty="0" smtClean="0"/>
              <a:t>Sub-Eixo</a:t>
            </a:r>
            <a:endParaRPr lang="pt-BR" sz="20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0108543" y="1602307"/>
            <a:ext cx="1873250" cy="1868524"/>
          </a:xfrm>
          <a:prstGeom prst="roundRect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dirty="0"/>
              <a:t>Reunião Quadrimestral de Gestão </a:t>
            </a:r>
            <a:r>
              <a:rPr lang="fr-FR" sz="2000" dirty="0" smtClean="0"/>
              <a:t>Executiva</a:t>
            </a:r>
            <a:endParaRPr lang="pt-BR" sz="2000" dirty="0"/>
          </a:p>
        </p:txBody>
      </p:sp>
      <p:sp>
        <p:nvSpPr>
          <p:cNvPr id="26" name="Seta para baixo 25"/>
          <p:cNvSpPr/>
          <p:nvPr/>
        </p:nvSpPr>
        <p:spPr>
          <a:xfrm>
            <a:off x="3732270" y="5644112"/>
            <a:ext cx="324000" cy="252000"/>
          </a:xfrm>
          <a:prstGeom prst="downArrow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 para baixo 26"/>
          <p:cNvSpPr/>
          <p:nvPr/>
        </p:nvSpPr>
        <p:spPr>
          <a:xfrm>
            <a:off x="5749753" y="3475978"/>
            <a:ext cx="324000" cy="252000"/>
          </a:xfrm>
          <a:prstGeom prst="downArrow">
            <a:avLst/>
          </a:prstGeom>
          <a:solidFill>
            <a:srgbClr val="685DAB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>
            <a:off x="7984542" y="3052592"/>
            <a:ext cx="324000" cy="252000"/>
          </a:xfrm>
          <a:prstGeom prst="downArrow">
            <a:avLst/>
          </a:prstGeom>
          <a:solidFill>
            <a:srgbClr val="5767B4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baixo 28"/>
          <p:cNvSpPr/>
          <p:nvPr/>
        </p:nvSpPr>
        <p:spPr>
          <a:xfrm rot="18975433">
            <a:off x="9761436" y="2433613"/>
            <a:ext cx="324000" cy="252000"/>
          </a:xfrm>
          <a:prstGeom prst="downArrow">
            <a:avLst/>
          </a:prstGeom>
          <a:solidFill>
            <a:srgbClr val="4BACC6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0" y="1376909"/>
            <a:ext cx="992416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 smtClean="0"/>
              <a:t>Atores</a:t>
            </a:r>
            <a:endParaRPr lang="pt-BR" sz="2000" cap="small" dirty="0" smtClean="0"/>
          </a:p>
        </p:txBody>
      </p:sp>
      <p:sp>
        <p:nvSpPr>
          <p:cNvPr id="30" name="CaixaDeTexto 29"/>
          <p:cNvSpPr txBox="1"/>
          <p:nvPr/>
        </p:nvSpPr>
        <p:spPr>
          <a:xfrm>
            <a:off x="3113877" y="832834"/>
            <a:ext cx="156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cap="small" dirty="0" smtClean="0"/>
              <a:t>Nível Operacional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137201" y="832834"/>
            <a:ext cx="156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cap="small" dirty="0" smtClean="0"/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cap="small" dirty="0" smtClean="0"/>
              <a:t>Tático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223262" y="832834"/>
            <a:ext cx="156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 cap="small" dirty="0" smtClean="0"/>
              <a:t>Nível Estratégico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68" y="5893036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6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354760" y="1360669"/>
            <a:ext cx="9298832" cy="1066007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201</a:t>
            </a:r>
            <a:r>
              <a:rPr lang="pt-BR" sz="3200" dirty="0" smtClean="0"/>
              <a:t> iniciativas</a:t>
            </a:r>
          </a:p>
          <a:p>
            <a:pPr algn="ctr"/>
            <a:r>
              <a:rPr lang="pt-BR" sz="3200" dirty="0" smtClean="0"/>
              <a:t>14 Contratos de Gestão 2016</a:t>
            </a:r>
            <a:endParaRPr lang="pt-BR" sz="32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354760" y="2531044"/>
            <a:ext cx="2255456" cy="2642400"/>
          </a:xfrm>
          <a:prstGeom prst="roundRect">
            <a:avLst/>
          </a:prstGeom>
          <a:solidFill>
            <a:srgbClr val="685D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/>
          </a:p>
          <a:p>
            <a:pPr algn="ctr"/>
            <a:r>
              <a:rPr lang="pt-BR" sz="2400" dirty="0" smtClean="0"/>
              <a:t>SOCIAL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sz="3200" dirty="0" smtClean="0"/>
              <a:t>98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83502" y="2537064"/>
            <a:ext cx="2255456" cy="2642400"/>
          </a:xfrm>
          <a:prstGeom prst="roundRect">
            <a:avLst/>
          </a:prstGeom>
          <a:solidFill>
            <a:srgbClr val="5767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ECONÔMICO E AMBIENTAL</a:t>
            </a:r>
          </a:p>
          <a:p>
            <a:pPr algn="ctr"/>
            <a:endParaRPr lang="pt-BR" sz="1000" dirty="0"/>
          </a:p>
          <a:p>
            <a:pPr algn="ctr"/>
            <a:r>
              <a:rPr lang="pt-BR" sz="3200" dirty="0" smtClean="0"/>
              <a:t>38</a:t>
            </a:r>
            <a:endParaRPr lang="pt-BR" sz="3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69394" y="2543083"/>
            <a:ext cx="2255456" cy="2642400"/>
          </a:xfrm>
          <a:prstGeom prst="roundRect">
            <a:avLst/>
          </a:prstGeom>
          <a:solidFill>
            <a:srgbClr val="5185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dirty="0" smtClean="0"/>
              <a:t>INFRA-ESTRUTURA</a:t>
            </a:r>
            <a:endParaRPr lang="fr-FR" dirty="0" smtClean="0"/>
          </a:p>
          <a:p>
            <a:pPr lvl="0" algn="ctr"/>
            <a:endParaRPr lang="fr-FR" sz="1000" dirty="0"/>
          </a:p>
          <a:p>
            <a:pPr lvl="0" algn="ctr"/>
            <a:r>
              <a:rPr lang="fr-FR" sz="3200" dirty="0" smtClean="0"/>
              <a:t>17</a:t>
            </a:r>
            <a:endParaRPr lang="pt-BR" sz="32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398136" y="2525024"/>
            <a:ext cx="2255456" cy="2642400"/>
          </a:xfrm>
          <a:prstGeom prst="roundRect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000" dirty="0" smtClean="0"/>
          </a:p>
          <a:p>
            <a:pPr lvl="0" algn="ctr"/>
            <a:r>
              <a:rPr lang="pt-BR" sz="2400" dirty="0" smtClean="0"/>
              <a:t>GESTÃO</a:t>
            </a:r>
            <a:endParaRPr lang="pt-BR" dirty="0" smtClean="0"/>
          </a:p>
          <a:p>
            <a:pPr lvl="0" algn="ctr"/>
            <a:endParaRPr lang="pt-BR" dirty="0"/>
          </a:p>
          <a:p>
            <a:pPr lvl="0" algn="ctr"/>
            <a:r>
              <a:rPr lang="pt-BR" sz="3200" dirty="0" smtClean="0"/>
              <a:t>48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383576" y="2524142"/>
            <a:ext cx="2257200" cy="2642400"/>
          </a:xfrm>
          <a:prstGeom prst="roundRect">
            <a:avLst/>
          </a:prstGeom>
          <a:solidFill>
            <a:srgbClr val="685D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dirty="0" smtClean="0"/>
          </a:p>
          <a:p>
            <a:pPr algn="ctr"/>
            <a:r>
              <a:rPr lang="pt-BR" sz="2400" dirty="0" smtClean="0"/>
              <a:t>SOCIAL</a:t>
            </a:r>
          </a:p>
          <a:p>
            <a:pPr algn="ctr"/>
            <a:endParaRPr lang="pt-BR" dirty="0" smtClean="0"/>
          </a:p>
          <a:p>
            <a:pPr algn="ctr"/>
            <a:r>
              <a:rPr lang="pt-BR" sz="3200" dirty="0" smtClean="0"/>
              <a:t>68</a:t>
            </a:r>
          </a:p>
          <a:p>
            <a:pPr algn="ctr"/>
            <a:r>
              <a:rPr lang="pt-BR" sz="2400" dirty="0" smtClean="0"/>
              <a:t>(69,4%)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93268" y="2524142"/>
            <a:ext cx="2257200" cy="2642400"/>
          </a:xfrm>
          <a:prstGeom prst="roundRect">
            <a:avLst/>
          </a:prstGeom>
          <a:solidFill>
            <a:srgbClr val="5767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ECONÔMICO E</a:t>
            </a:r>
          </a:p>
          <a:p>
            <a:pPr algn="ctr"/>
            <a:r>
              <a:rPr lang="pt-BR" sz="2400" dirty="0" smtClean="0"/>
              <a:t>AMBIENTAL</a:t>
            </a:r>
          </a:p>
          <a:p>
            <a:pPr algn="ctr"/>
            <a:endParaRPr lang="pt-BR" sz="1000" dirty="0"/>
          </a:p>
          <a:p>
            <a:pPr algn="ctr"/>
            <a:r>
              <a:rPr lang="pt-BR" sz="3200" dirty="0" smtClean="0"/>
              <a:t>28</a:t>
            </a:r>
          </a:p>
          <a:p>
            <a:pPr algn="ctr"/>
            <a:r>
              <a:rPr lang="pt-BR" sz="2400" dirty="0" smtClean="0"/>
              <a:t>(73,7%)</a:t>
            </a:r>
            <a:endParaRPr lang="pt-BR" sz="24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79160" y="2524142"/>
            <a:ext cx="2257200" cy="2642400"/>
          </a:xfrm>
          <a:prstGeom prst="roundRect">
            <a:avLst/>
          </a:prstGeom>
          <a:solidFill>
            <a:srgbClr val="5185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dirty="0" smtClean="0"/>
              <a:t>INFRA-ESTRUTURA</a:t>
            </a:r>
          </a:p>
          <a:p>
            <a:pPr lvl="0" algn="ctr"/>
            <a:endParaRPr lang="fr-FR" sz="1000" dirty="0"/>
          </a:p>
          <a:p>
            <a:pPr lvl="0" algn="ctr"/>
            <a:r>
              <a:rPr lang="fr-FR" sz="3200" dirty="0" smtClean="0"/>
              <a:t>16</a:t>
            </a:r>
            <a:br>
              <a:rPr lang="fr-FR" sz="3200" dirty="0" smtClean="0"/>
            </a:br>
            <a:r>
              <a:rPr lang="fr-FR" sz="2400" dirty="0" smtClean="0"/>
              <a:t>(94%)</a:t>
            </a:r>
            <a:endParaRPr lang="pt-BR" sz="2400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407902" y="2506083"/>
            <a:ext cx="2257200" cy="2642400"/>
          </a:xfrm>
          <a:prstGeom prst="roundRect">
            <a:avLst/>
          </a:prstGeom>
          <a:solidFill>
            <a:srgbClr val="4BAC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000" dirty="0" smtClean="0"/>
          </a:p>
          <a:p>
            <a:pPr lvl="0" algn="ctr"/>
            <a:r>
              <a:rPr lang="pt-BR" sz="2400" dirty="0" smtClean="0"/>
              <a:t>GESTÃO</a:t>
            </a:r>
          </a:p>
          <a:p>
            <a:pPr lvl="0" algn="ctr"/>
            <a:endParaRPr lang="pt-BR" dirty="0"/>
          </a:p>
          <a:p>
            <a:pPr lvl="0" algn="ctr"/>
            <a:r>
              <a:rPr lang="pt-BR" sz="3200" dirty="0" smtClean="0"/>
              <a:t>44</a:t>
            </a:r>
          </a:p>
          <a:p>
            <a:pPr lvl="0" algn="ctr"/>
            <a:r>
              <a:rPr lang="pt-BR" sz="2400" dirty="0" smtClean="0"/>
              <a:t>(91,67%)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23447" y="371169"/>
            <a:ext cx="783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Resumo do 1º Ciclo de Monitoramento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1383576" y="1360669"/>
            <a:ext cx="9281526" cy="1066007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201</a:t>
            </a:r>
            <a:r>
              <a:rPr lang="pt-BR" sz="3200" dirty="0"/>
              <a:t> </a:t>
            </a:r>
            <a:r>
              <a:rPr lang="pt-BR" sz="3200" dirty="0" smtClean="0"/>
              <a:t>iniciativas </a:t>
            </a:r>
          </a:p>
          <a:p>
            <a:pPr algn="ctr"/>
            <a:r>
              <a:rPr lang="pt-BR" sz="3200" b="1" dirty="0" smtClean="0"/>
              <a:t>156</a:t>
            </a:r>
            <a:r>
              <a:rPr lang="pt-BR" sz="3200" dirty="0" smtClean="0"/>
              <a:t> monitoradas </a:t>
            </a:r>
            <a:r>
              <a:rPr lang="pt-BR" sz="3200" dirty="0"/>
              <a:t>(78</a:t>
            </a:r>
            <a:r>
              <a:rPr lang="pt-BR" sz="3200" dirty="0" smtClean="0"/>
              <a:t>%)</a:t>
            </a:r>
            <a:endParaRPr lang="pt-BR" sz="32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0710" y="1913115"/>
            <a:ext cx="92828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cap="small" dirty="0" smtClean="0"/>
              <a:t>12 </a:t>
            </a:r>
            <a:r>
              <a:rPr lang="pt-BR" sz="2600" cap="small" dirty="0" smtClean="0"/>
              <a:t>de</a:t>
            </a:r>
            <a:r>
              <a:rPr lang="pt-BR" sz="2600" b="1" cap="small" dirty="0" smtClean="0"/>
              <a:t> 14</a:t>
            </a:r>
            <a:r>
              <a:rPr lang="pt-BR" sz="2600" cap="small" dirty="0" smtClean="0"/>
              <a:t> </a:t>
            </a:r>
            <a:r>
              <a:rPr lang="pt-BR" sz="2600" cap="small" dirty="0"/>
              <a:t>Rodadas de Feedback com Gerentes de Iniciativas </a:t>
            </a:r>
            <a:r>
              <a:rPr lang="pt-BR" sz="2600" cap="small" dirty="0" smtClean="0"/>
              <a:t>realizadas </a:t>
            </a:r>
            <a:r>
              <a:rPr lang="pt-BR" sz="2600" cap="small" dirty="0"/>
              <a:t>	</a:t>
            </a:r>
            <a:endParaRPr lang="pt-BR" sz="2800" cap="small" dirty="0"/>
          </a:p>
          <a:p>
            <a:r>
              <a:rPr lang="pt-BR" sz="2600" b="1" cap="small" dirty="0" smtClean="0"/>
              <a:t>11 </a:t>
            </a:r>
            <a:r>
              <a:rPr lang="pt-BR" sz="2600" cap="small" dirty="0" smtClean="0"/>
              <a:t>de</a:t>
            </a:r>
            <a:r>
              <a:rPr lang="pt-BR" sz="2600" b="1" cap="small" dirty="0" smtClean="0"/>
              <a:t> 14</a:t>
            </a:r>
            <a:r>
              <a:rPr lang="pt-BR" sz="2600" cap="small" dirty="0" smtClean="0"/>
              <a:t> </a:t>
            </a:r>
            <a:r>
              <a:rPr lang="pt-BR" sz="2600" cap="small" dirty="0"/>
              <a:t>Reuniões </a:t>
            </a:r>
            <a:r>
              <a:rPr lang="pt-BR" sz="2600" cap="small" dirty="0" smtClean="0"/>
              <a:t>Mensais realizadas </a:t>
            </a:r>
            <a:r>
              <a:rPr lang="pt-BR" sz="2600" cap="small" dirty="0"/>
              <a:t>	</a:t>
            </a:r>
          </a:p>
          <a:p>
            <a:r>
              <a:rPr lang="pt-BR" sz="2200" cap="small" dirty="0"/>
              <a:t>	</a:t>
            </a:r>
            <a:endParaRPr lang="pt-BR" sz="2800" cap="small" dirty="0"/>
          </a:p>
          <a:p>
            <a:r>
              <a:rPr lang="pt-BR" sz="2600" b="1" cap="small" dirty="0" smtClean="0"/>
              <a:t>4 </a:t>
            </a:r>
            <a:r>
              <a:rPr lang="pt-BR" sz="2600" cap="small" dirty="0" smtClean="0"/>
              <a:t>de</a:t>
            </a:r>
            <a:r>
              <a:rPr lang="pt-BR" sz="2600" b="1" cap="small" dirty="0" smtClean="0"/>
              <a:t> 6</a:t>
            </a:r>
            <a:r>
              <a:rPr lang="pt-BR" sz="2600" cap="small" dirty="0" smtClean="0"/>
              <a:t> </a:t>
            </a:r>
            <a:r>
              <a:rPr lang="pt-BR" sz="2600" cap="small" dirty="0"/>
              <a:t>Reuniões </a:t>
            </a:r>
            <a:r>
              <a:rPr lang="pt-BR" sz="2600" cap="small" dirty="0" smtClean="0"/>
              <a:t>Bimestrais realizadas </a:t>
            </a:r>
            <a:endParaRPr lang="pt-BR" sz="2600" cap="small" dirty="0"/>
          </a:p>
          <a:p>
            <a:r>
              <a:rPr lang="pt-BR" sz="2200" cap="small" dirty="0"/>
              <a:t>	</a:t>
            </a:r>
            <a:endParaRPr lang="pt-BR" cap="small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3447" y="371169"/>
            <a:ext cx="783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Estatística do 1º Ciclo de Monitoramento</a:t>
            </a:r>
            <a:endParaRPr lang="pt-BR" sz="2800" b="1" dirty="0"/>
          </a:p>
        </p:txBody>
      </p:sp>
      <p:cxnSp>
        <p:nvCxnSpPr>
          <p:cNvPr id="4" name="Conector reto 3"/>
          <p:cNvCxnSpPr/>
          <p:nvPr/>
        </p:nvCxnSpPr>
        <p:spPr>
          <a:xfrm flipH="1">
            <a:off x="595743" y="290131"/>
            <a:ext cx="1636" cy="582706"/>
          </a:xfrm>
          <a:prstGeom prst="line">
            <a:avLst/>
          </a:prstGeom>
          <a:ln w="28575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5013"/>
            <a:ext cx="12192000" cy="775137"/>
          </a:xfrm>
        </p:spPr>
        <p:txBody>
          <a:bodyPr/>
          <a:lstStyle/>
          <a:p>
            <a:r>
              <a:rPr lang="pt-BR" sz="4000" b="1" dirty="0" smtClean="0"/>
              <a:t>Situação do Governo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9239" y="1267154"/>
            <a:ext cx="2259725" cy="52814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200" b="1" dirty="0" smtClean="0"/>
              <a:t>156</a:t>
            </a:r>
            <a:r>
              <a:rPr lang="pt-BR" sz="2200" dirty="0" smtClean="0"/>
              <a:t> iniciativas</a:t>
            </a:r>
          </a:p>
          <a:p>
            <a:pPr marL="0" indent="0" algn="ctr">
              <a:buNone/>
            </a:pPr>
            <a:r>
              <a:rPr lang="pt-BR" sz="2200" dirty="0" smtClean="0"/>
              <a:t>monitoradas</a:t>
            </a: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5734049" y="1399191"/>
            <a:ext cx="2630213" cy="2640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200" b="1" dirty="0" smtClean="0"/>
              <a:t>133</a:t>
            </a:r>
            <a:r>
              <a:rPr lang="pt-BR" sz="2200" dirty="0" smtClean="0"/>
              <a:t> em andamento: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919274"/>
              </p:ext>
            </p:extLst>
          </p:nvPr>
        </p:nvGraphicFramePr>
        <p:xfrm>
          <a:off x="546784" y="1663262"/>
          <a:ext cx="3082242" cy="502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29843"/>
              </p:ext>
            </p:extLst>
          </p:nvPr>
        </p:nvGraphicFramePr>
        <p:xfrm>
          <a:off x="3522860" y="1700049"/>
          <a:ext cx="3716796" cy="498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514268"/>
              </p:ext>
            </p:extLst>
          </p:nvPr>
        </p:nvGraphicFramePr>
        <p:xfrm>
          <a:off x="7017278" y="1866900"/>
          <a:ext cx="4850872" cy="480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" y="5867285"/>
            <a:ext cx="995081" cy="8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Graphic spid="12" grpId="0">
        <p:bldAsOne/>
      </p:bldGraphic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7219</TotalTime>
  <Words>350</Words>
  <Application>Microsoft Office PowerPoint</Application>
  <PresentationFormat>Widescreen</PresentationFormat>
  <Paragraphs>166</Paragraphs>
  <Slides>16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do Governo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Adriane Ricieri</dc:creator>
  <cp:lastModifiedBy>Marley Pettengil Galvão Serra</cp:lastModifiedBy>
  <cp:revision>334</cp:revision>
  <cp:lastPrinted>2016-05-02T13:07:27Z</cp:lastPrinted>
  <dcterms:created xsi:type="dcterms:W3CDTF">2016-03-15T18:09:53Z</dcterms:created>
  <dcterms:modified xsi:type="dcterms:W3CDTF">2016-06-30T11:53:39Z</dcterms:modified>
</cp:coreProperties>
</file>