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570" r:id="rId2"/>
    <p:sldId id="571" r:id="rId3"/>
    <p:sldId id="591" r:id="rId4"/>
    <p:sldId id="579" r:id="rId5"/>
    <p:sldId id="580" r:id="rId6"/>
    <p:sldId id="576" r:id="rId7"/>
    <p:sldId id="581" r:id="rId8"/>
    <p:sldId id="582" r:id="rId9"/>
    <p:sldId id="584" r:id="rId10"/>
    <p:sldId id="583" r:id="rId11"/>
    <p:sldId id="585" r:id="rId12"/>
    <p:sldId id="578" r:id="rId13"/>
    <p:sldId id="586" r:id="rId14"/>
    <p:sldId id="589" r:id="rId15"/>
    <p:sldId id="590" r:id="rId16"/>
  </p:sldIdLst>
  <p:sldSz cx="12192000" cy="6858000"/>
  <p:notesSz cx="6735763" cy="9866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EAF"/>
    <a:srgbClr val="006830"/>
    <a:srgbClr val="33865F"/>
    <a:srgbClr val="003300"/>
    <a:srgbClr val="CCCCFF"/>
    <a:srgbClr val="008000"/>
    <a:srgbClr val="30A03D"/>
    <a:srgbClr val="00CC99"/>
    <a:srgbClr val="5767B4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1" autoAdjust="0"/>
    <p:restoredTop sz="94280" autoAdjust="0"/>
  </p:normalViewPr>
  <p:slideViewPr>
    <p:cSldViewPr snapToGrid="0">
      <p:cViewPr varScale="1">
        <p:scale>
          <a:sx n="82" d="100"/>
          <a:sy n="82" d="100"/>
        </p:scale>
        <p:origin x="2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B84DB0-BA4B-4104-B426-09017C72FA7B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1DC24501-E11D-4357-B1FB-05CA8DF66E36}">
      <dgm:prSet phldrT="[Texto]"/>
      <dgm:spPr>
        <a:solidFill>
          <a:srgbClr val="30A03D"/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b="1" dirty="0" smtClean="0"/>
            <a:t>SEGOV</a:t>
          </a:r>
          <a:endParaRPr lang="pt-BR" b="1" dirty="0"/>
        </a:p>
      </dgm:t>
    </dgm:pt>
    <dgm:pt modelId="{B5AC558D-B56A-43A6-BE6A-A48F39130C3D}" type="parTrans" cxnId="{B3A25A18-82AB-4374-822D-3AF7BAB53E54}">
      <dgm:prSet/>
      <dgm:spPr/>
      <dgm:t>
        <a:bodyPr/>
        <a:lstStyle/>
        <a:p>
          <a:endParaRPr lang="pt-BR"/>
        </a:p>
      </dgm:t>
    </dgm:pt>
    <dgm:pt modelId="{144FCC8A-5884-4716-83FD-6AE6593281E4}" type="sibTrans" cxnId="{B3A25A18-82AB-4374-822D-3AF7BAB53E54}">
      <dgm:prSet/>
      <dgm:spPr/>
      <dgm:t>
        <a:bodyPr/>
        <a:lstStyle/>
        <a:p>
          <a:endParaRPr lang="pt-BR"/>
        </a:p>
      </dgm:t>
    </dgm:pt>
    <dgm:pt modelId="{CAD70B87-2725-4639-B5F8-9906AF4A4368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 anchor="ctr"/>
        <a:lstStyle/>
        <a:p>
          <a:r>
            <a:rPr lang="pt-BR" dirty="0" smtClean="0"/>
            <a:t>Coordenador</a:t>
          </a:r>
          <a:endParaRPr lang="pt-BR" dirty="0"/>
        </a:p>
      </dgm:t>
    </dgm:pt>
    <dgm:pt modelId="{3724CAE1-09B9-48CE-B5C1-49D23C72886D}" type="parTrans" cxnId="{0C4E0737-9820-487E-ACFE-A3030784EED1}">
      <dgm:prSet/>
      <dgm:spPr/>
      <dgm:t>
        <a:bodyPr/>
        <a:lstStyle/>
        <a:p>
          <a:endParaRPr lang="pt-BR"/>
        </a:p>
      </dgm:t>
    </dgm:pt>
    <dgm:pt modelId="{457C48FD-F653-47F2-ABFA-A93096D8D617}" type="sibTrans" cxnId="{0C4E0737-9820-487E-ACFE-A3030784EED1}">
      <dgm:prSet/>
      <dgm:spPr/>
      <dgm:t>
        <a:bodyPr/>
        <a:lstStyle/>
        <a:p>
          <a:endParaRPr lang="pt-BR"/>
        </a:p>
      </dgm:t>
    </dgm:pt>
    <dgm:pt modelId="{9F34E0B6-3728-499E-848A-AE0C9C9DABAD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 anchor="ctr"/>
        <a:lstStyle/>
        <a:p>
          <a:r>
            <a:rPr lang="pt-BR" dirty="0" smtClean="0"/>
            <a:t>Servidor da SUBCOM</a:t>
          </a:r>
          <a:endParaRPr lang="pt-BR" dirty="0"/>
        </a:p>
      </dgm:t>
    </dgm:pt>
    <dgm:pt modelId="{656D6A60-9E8D-4F98-A961-901EFAE98007}" type="parTrans" cxnId="{555B3F08-8E93-4474-8E11-94BEC81E694E}">
      <dgm:prSet/>
      <dgm:spPr/>
      <dgm:t>
        <a:bodyPr/>
        <a:lstStyle/>
        <a:p>
          <a:endParaRPr lang="pt-BR"/>
        </a:p>
      </dgm:t>
    </dgm:pt>
    <dgm:pt modelId="{4A2BF90A-8D5A-41F3-AAC0-A920081EC11F}" type="sibTrans" cxnId="{555B3F08-8E93-4474-8E11-94BEC81E694E}">
      <dgm:prSet/>
      <dgm:spPr/>
      <dgm:t>
        <a:bodyPr/>
        <a:lstStyle/>
        <a:p>
          <a:endParaRPr lang="pt-BR"/>
        </a:p>
      </dgm:t>
    </dgm:pt>
    <dgm:pt modelId="{88AB692E-6923-4027-9178-6F096689026A}">
      <dgm:prSet phldrT="[Texto]"/>
      <dgm:spPr>
        <a:solidFill>
          <a:srgbClr val="30A03D"/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b="1" dirty="0" smtClean="0"/>
            <a:t>SEFAZ</a:t>
          </a:r>
          <a:endParaRPr lang="pt-BR" b="1" dirty="0"/>
        </a:p>
      </dgm:t>
    </dgm:pt>
    <dgm:pt modelId="{C82A275E-FD1D-4EB8-9B3E-B0539A700608}" type="parTrans" cxnId="{4A252F1E-A0EB-44E2-8300-CBDF8820E41F}">
      <dgm:prSet/>
      <dgm:spPr/>
      <dgm:t>
        <a:bodyPr/>
        <a:lstStyle/>
        <a:p>
          <a:endParaRPr lang="pt-BR"/>
        </a:p>
      </dgm:t>
    </dgm:pt>
    <dgm:pt modelId="{99F1363C-32D6-425B-AE57-CBD11A96CFB6}" type="sibTrans" cxnId="{4A252F1E-A0EB-44E2-8300-CBDF8820E41F}">
      <dgm:prSet/>
      <dgm:spPr/>
      <dgm:t>
        <a:bodyPr/>
        <a:lstStyle/>
        <a:p>
          <a:endParaRPr lang="pt-BR"/>
        </a:p>
      </dgm:t>
    </dgm:pt>
    <dgm:pt modelId="{2F44DCC7-69B7-4DEB-9B06-845571A9087F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 anchor="ctr"/>
        <a:lstStyle/>
        <a:p>
          <a:r>
            <a:rPr lang="pt-BR" dirty="0" smtClean="0"/>
            <a:t>Analista da SGI</a:t>
          </a:r>
          <a:endParaRPr lang="pt-BR" dirty="0"/>
        </a:p>
      </dgm:t>
    </dgm:pt>
    <dgm:pt modelId="{10CCF8EB-229B-48AB-B3C8-8F7975087072}" type="parTrans" cxnId="{2AF33CE8-F4E4-4487-A144-EF781FAA7DF5}">
      <dgm:prSet/>
      <dgm:spPr/>
      <dgm:t>
        <a:bodyPr/>
        <a:lstStyle/>
        <a:p>
          <a:endParaRPr lang="pt-BR"/>
        </a:p>
      </dgm:t>
    </dgm:pt>
    <dgm:pt modelId="{6533A6E7-E6DA-4BD5-AB0B-962D40B3CFAE}" type="sibTrans" cxnId="{2AF33CE8-F4E4-4487-A144-EF781FAA7DF5}">
      <dgm:prSet/>
      <dgm:spPr/>
      <dgm:t>
        <a:bodyPr/>
        <a:lstStyle/>
        <a:p>
          <a:endParaRPr lang="pt-BR"/>
        </a:p>
      </dgm:t>
    </dgm:pt>
    <dgm:pt modelId="{F59A48BE-682F-4064-B275-10AF1B70E4D4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 anchor="ctr"/>
        <a:lstStyle/>
        <a:p>
          <a:r>
            <a:rPr lang="pt-BR" dirty="0" smtClean="0"/>
            <a:t>Assessor Executivo</a:t>
          </a:r>
          <a:endParaRPr lang="pt-BR" dirty="0"/>
        </a:p>
      </dgm:t>
    </dgm:pt>
    <dgm:pt modelId="{FD26BC62-EB1E-4A19-AF5F-45C932AEA0A5}" type="sibTrans" cxnId="{46612728-A8FC-4B48-AD25-3A887F5A6161}">
      <dgm:prSet/>
      <dgm:spPr/>
      <dgm:t>
        <a:bodyPr/>
        <a:lstStyle/>
        <a:p>
          <a:endParaRPr lang="pt-BR"/>
        </a:p>
      </dgm:t>
    </dgm:pt>
    <dgm:pt modelId="{9B703970-D935-4021-804D-D69B0AC4809E}" type="parTrans" cxnId="{46612728-A8FC-4B48-AD25-3A887F5A6161}">
      <dgm:prSet/>
      <dgm:spPr/>
      <dgm:t>
        <a:bodyPr/>
        <a:lstStyle/>
        <a:p>
          <a:endParaRPr lang="pt-BR"/>
        </a:p>
      </dgm:t>
    </dgm:pt>
    <dgm:pt modelId="{78AD8911-693F-41D4-8450-CDEBAABB016E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 anchor="ctr"/>
        <a:lstStyle/>
        <a:p>
          <a:r>
            <a:rPr lang="pt-BR" dirty="0" smtClean="0"/>
            <a:t>Auditor da AGE</a:t>
          </a:r>
          <a:endParaRPr lang="pt-BR" dirty="0"/>
        </a:p>
      </dgm:t>
    </dgm:pt>
    <dgm:pt modelId="{4493ADF6-C917-403E-BF1A-EDB6E1B73FAA}" type="parTrans" cxnId="{893B4B49-E34D-46A5-B262-667CBF31F57C}">
      <dgm:prSet/>
      <dgm:spPr/>
      <dgm:t>
        <a:bodyPr/>
        <a:lstStyle/>
        <a:p>
          <a:endParaRPr lang="pt-BR"/>
        </a:p>
      </dgm:t>
    </dgm:pt>
    <dgm:pt modelId="{998ADF2A-A219-426D-97B8-219D32B70E1C}" type="sibTrans" cxnId="{893B4B49-E34D-46A5-B262-667CBF31F57C}">
      <dgm:prSet/>
      <dgm:spPr/>
      <dgm:t>
        <a:bodyPr/>
        <a:lstStyle/>
        <a:p>
          <a:endParaRPr lang="pt-BR"/>
        </a:p>
      </dgm:t>
    </dgm:pt>
    <dgm:pt modelId="{27E9EAB8-81DA-4D2D-8E91-B5EB7F98BBB3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 anchor="ctr"/>
        <a:lstStyle/>
        <a:p>
          <a:r>
            <a:rPr lang="pt-BR" dirty="0" smtClean="0"/>
            <a:t>Procurador da PGE</a:t>
          </a:r>
          <a:endParaRPr lang="pt-BR" dirty="0"/>
        </a:p>
      </dgm:t>
    </dgm:pt>
    <dgm:pt modelId="{3C59FE0C-EC5F-47CB-BA96-41088DCF49B5}" type="sibTrans" cxnId="{ECACE76A-66D9-438F-926C-570C29C30D5F}">
      <dgm:prSet/>
      <dgm:spPr/>
      <dgm:t>
        <a:bodyPr/>
        <a:lstStyle/>
        <a:p>
          <a:endParaRPr lang="pt-BR"/>
        </a:p>
      </dgm:t>
    </dgm:pt>
    <dgm:pt modelId="{C953894E-0C5D-42B2-92DB-41E0CE081099}" type="parTrans" cxnId="{ECACE76A-66D9-438F-926C-570C29C30D5F}">
      <dgm:prSet/>
      <dgm:spPr/>
      <dgm:t>
        <a:bodyPr/>
        <a:lstStyle/>
        <a:p>
          <a:endParaRPr lang="pt-BR"/>
        </a:p>
      </dgm:t>
    </dgm:pt>
    <dgm:pt modelId="{3DA2DAAC-67F8-41E4-9632-052A10A47F62}">
      <dgm:prSet phldrT="[Texto]"/>
      <dgm:spPr>
        <a:solidFill>
          <a:srgbClr val="30A03D"/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b="1" dirty="0" smtClean="0"/>
            <a:t>SAD</a:t>
          </a:r>
          <a:endParaRPr lang="pt-BR" b="1" dirty="0"/>
        </a:p>
      </dgm:t>
    </dgm:pt>
    <dgm:pt modelId="{240B8B8F-5277-438E-9188-BFA2129A3866}" type="parTrans" cxnId="{8EF19CE4-2491-4A74-A3A3-19DC858862D0}">
      <dgm:prSet/>
      <dgm:spPr/>
      <dgm:t>
        <a:bodyPr/>
        <a:lstStyle/>
        <a:p>
          <a:endParaRPr lang="pt-BR"/>
        </a:p>
      </dgm:t>
    </dgm:pt>
    <dgm:pt modelId="{D1F6ED6C-65AE-433C-AF77-28CBE2755B65}" type="sibTrans" cxnId="{8EF19CE4-2491-4A74-A3A3-19DC858862D0}">
      <dgm:prSet/>
      <dgm:spPr/>
      <dgm:t>
        <a:bodyPr/>
        <a:lstStyle/>
        <a:p>
          <a:endParaRPr lang="pt-BR"/>
        </a:p>
      </dgm:t>
    </dgm:pt>
    <dgm:pt modelId="{C886D459-974F-4F85-9017-C3C836C726C3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 anchor="ctr"/>
        <a:lstStyle/>
        <a:p>
          <a:r>
            <a:rPr lang="pt-BR" dirty="0" smtClean="0"/>
            <a:t>Servidor da SGFP</a:t>
          </a:r>
          <a:endParaRPr lang="pt-BR" dirty="0"/>
        </a:p>
      </dgm:t>
    </dgm:pt>
    <dgm:pt modelId="{3F7E2278-B3E7-44FE-9AD4-E185958343C3}" type="parTrans" cxnId="{D248B8DC-364F-4435-975B-BB64869ACD23}">
      <dgm:prSet/>
      <dgm:spPr/>
      <dgm:t>
        <a:bodyPr/>
        <a:lstStyle/>
        <a:p>
          <a:endParaRPr lang="pt-BR"/>
        </a:p>
      </dgm:t>
    </dgm:pt>
    <dgm:pt modelId="{E9896110-8E34-4B7B-9CB4-AC09EED1871D}" type="sibTrans" cxnId="{D248B8DC-364F-4435-975B-BB64869ACD23}">
      <dgm:prSet/>
      <dgm:spPr/>
      <dgm:t>
        <a:bodyPr/>
        <a:lstStyle/>
        <a:p>
          <a:endParaRPr lang="pt-BR"/>
        </a:p>
      </dgm:t>
    </dgm:pt>
    <dgm:pt modelId="{5E92F0D9-3430-47AD-967B-26344C3F8341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 anchor="ctr"/>
        <a:lstStyle/>
        <a:p>
          <a:r>
            <a:rPr lang="pt-BR" dirty="0" smtClean="0"/>
            <a:t>Servidor da SRH</a:t>
          </a:r>
          <a:endParaRPr lang="pt-BR" dirty="0"/>
        </a:p>
      </dgm:t>
    </dgm:pt>
    <dgm:pt modelId="{57CC0C17-A85B-44D5-8603-7F10FC44B877}" type="parTrans" cxnId="{44BAC39F-7677-413F-9192-81D0D7660055}">
      <dgm:prSet/>
      <dgm:spPr/>
      <dgm:t>
        <a:bodyPr/>
        <a:lstStyle/>
        <a:p>
          <a:endParaRPr lang="pt-BR"/>
        </a:p>
      </dgm:t>
    </dgm:pt>
    <dgm:pt modelId="{D4818995-D933-4271-8780-A3B05130342A}" type="sibTrans" cxnId="{44BAC39F-7677-413F-9192-81D0D7660055}">
      <dgm:prSet/>
      <dgm:spPr/>
      <dgm:t>
        <a:bodyPr/>
        <a:lstStyle/>
        <a:p>
          <a:endParaRPr lang="pt-BR"/>
        </a:p>
      </dgm:t>
    </dgm:pt>
    <dgm:pt modelId="{7057FC58-BC89-41A5-8563-CC709995FAB6}">
      <dgm:prSet phldrT="[Texto]"/>
      <dgm:spPr>
        <a:solidFill>
          <a:srgbClr val="30A03D"/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b="1" dirty="0" smtClean="0"/>
            <a:t>CASA CIVIL</a:t>
          </a:r>
          <a:endParaRPr lang="pt-BR" b="1" dirty="0"/>
        </a:p>
      </dgm:t>
    </dgm:pt>
    <dgm:pt modelId="{834D2DF8-D838-4186-99C2-0AADDE82E1A5}" type="sibTrans" cxnId="{900DC280-B4DC-4BCF-AF14-612786CB1D13}">
      <dgm:prSet/>
      <dgm:spPr/>
      <dgm:t>
        <a:bodyPr/>
        <a:lstStyle/>
        <a:p>
          <a:endParaRPr lang="pt-BR"/>
        </a:p>
      </dgm:t>
    </dgm:pt>
    <dgm:pt modelId="{BEF30000-CFC2-443F-B171-C4845B2079D1}" type="parTrans" cxnId="{900DC280-B4DC-4BCF-AF14-612786CB1D13}">
      <dgm:prSet/>
      <dgm:spPr/>
      <dgm:t>
        <a:bodyPr/>
        <a:lstStyle/>
        <a:p>
          <a:endParaRPr lang="pt-BR"/>
        </a:p>
      </dgm:t>
    </dgm:pt>
    <dgm:pt modelId="{3BC2BEA5-13A6-41EA-85A6-537E6A1ECBBE}" type="pres">
      <dgm:prSet presAssocID="{59B84DB0-BA4B-4104-B426-09017C72FA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C0DC47D-6C05-46E7-9447-03100DBE63C2}" type="pres">
      <dgm:prSet presAssocID="{1DC24501-E11D-4357-B1FB-05CA8DF66E36}" presName="composite" presStyleCnt="0"/>
      <dgm:spPr/>
    </dgm:pt>
    <dgm:pt modelId="{61F8E59C-E17F-49DC-93BD-68FC7078B526}" type="pres">
      <dgm:prSet presAssocID="{1DC24501-E11D-4357-B1FB-05CA8DF66E36}" presName="parTx" presStyleLbl="alignNode1" presStyleIdx="0" presStyleCnt="4" custScaleX="112658" custScaleY="1314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81F2D4-051F-4A51-A337-CAC12DE6AFD3}" type="pres">
      <dgm:prSet presAssocID="{1DC24501-E11D-4357-B1FB-05CA8DF66E36}" presName="desTx" presStyleLbl="alignAccFollowNode1" presStyleIdx="0" presStyleCnt="4" custScaleX="112658" custScale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725A07-ABBD-40FF-9DB5-4ADD66C3AB7B}" type="pres">
      <dgm:prSet presAssocID="{144FCC8A-5884-4716-83FD-6AE6593281E4}" presName="space" presStyleCnt="0"/>
      <dgm:spPr/>
    </dgm:pt>
    <dgm:pt modelId="{873D2933-2FAD-4F6A-A089-EA7279923B20}" type="pres">
      <dgm:prSet presAssocID="{7057FC58-BC89-41A5-8563-CC709995FAB6}" presName="composite" presStyleCnt="0"/>
      <dgm:spPr/>
    </dgm:pt>
    <dgm:pt modelId="{336964C0-80A0-4714-81BD-DFB4E645969A}" type="pres">
      <dgm:prSet presAssocID="{7057FC58-BC89-41A5-8563-CC709995FAB6}" presName="parTx" presStyleLbl="alignNode1" presStyleIdx="1" presStyleCnt="4" custScaleX="112658" custScaleY="1314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FE0612-2CE5-4912-B747-9C00B34C1588}" type="pres">
      <dgm:prSet presAssocID="{7057FC58-BC89-41A5-8563-CC709995FAB6}" presName="desTx" presStyleLbl="alignAccFollowNode1" presStyleIdx="1" presStyleCnt="4" custScaleX="112658" custScale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3E1045-2AC3-474F-9CE5-C03E8D5945C4}" type="pres">
      <dgm:prSet presAssocID="{834D2DF8-D838-4186-99C2-0AADDE82E1A5}" presName="space" presStyleCnt="0"/>
      <dgm:spPr/>
    </dgm:pt>
    <dgm:pt modelId="{11E4E223-5CBE-4FE4-86DF-B00B7285E18B}" type="pres">
      <dgm:prSet presAssocID="{3DA2DAAC-67F8-41E4-9632-052A10A47F62}" presName="composite" presStyleCnt="0"/>
      <dgm:spPr/>
    </dgm:pt>
    <dgm:pt modelId="{1B92A97B-B56F-4B0D-9A6D-705231CCAD2A}" type="pres">
      <dgm:prSet presAssocID="{3DA2DAAC-67F8-41E4-9632-052A10A47F62}" presName="parTx" presStyleLbl="alignNode1" presStyleIdx="2" presStyleCnt="4" custScaleX="112658" custScaleY="1314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3D3A44-45DC-457D-9A73-9319F241398A}" type="pres">
      <dgm:prSet presAssocID="{3DA2DAAC-67F8-41E4-9632-052A10A47F62}" presName="desTx" presStyleLbl="alignAccFollowNode1" presStyleIdx="2" presStyleCnt="4" custScaleX="112658" custScale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7939B9-EB64-473F-96E0-EAB2FE5FE191}" type="pres">
      <dgm:prSet presAssocID="{D1F6ED6C-65AE-433C-AF77-28CBE2755B65}" presName="space" presStyleCnt="0"/>
      <dgm:spPr/>
    </dgm:pt>
    <dgm:pt modelId="{8B85B927-C978-4739-A5EF-E9EC522B456B}" type="pres">
      <dgm:prSet presAssocID="{88AB692E-6923-4027-9178-6F096689026A}" presName="composite" presStyleCnt="0"/>
      <dgm:spPr/>
    </dgm:pt>
    <dgm:pt modelId="{7D13D247-1599-460A-96BC-BC6111C0C6B4}" type="pres">
      <dgm:prSet presAssocID="{88AB692E-6923-4027-9178-6F096689026A}" presName="parTx" presStyleLbl="alignNode1" presStyleIdx="3" presStyleCnt="4" custScaleX="112658" custScaleY="1314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F6A43D-24FE-4467-B425-D80405BB6CCD}" type="pres">
      <dgm:prSet presAssocID="{88AB692E-6923-4027-9178-6F096689026A}" presName="desTx" presStyleLbl="alignAccFollowNode1" presStyleIdx="3" presStyleCnt="4" custScaleX="112658" custScale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F527B3-DC40-49DC-AC57-AE8E80F74FED}" type="presOf" srcId="{59B84DB0-BA4B-4104-B426-09017C72FA7B}" destId="{3BC2BEA5-13A6-41EA-85A6-537E6A1ECBBE}" srcOrd="0" destOrd="0" presId="urn:microsoft.com/office/officeart/2005/8/layout/hList1"/>
    <dgm:cxn modelId="{32AFD72D-46B8-4567-8AE8-0FAE5BDBF787}" type="presOf" srcId="{1DC24501-E11D-4357-B1FB-05CA8DF66E36}" destId="{61F8E59C-E17F-49DC-93BD-68FC7078B526}" srcOrd="0" destOrd="0" presId="urn:microsoft.com/office/officeart/2005/8/layout/hList1"/>
    <dgm:cxn modelId="{9137FFF7-2B23-42B7-AD55-917C52CF8E6E}" type="presOf" srcId="{7057FC58-BC89-41A5-8563-CC709995FAB6}" destId="{336964C0-80A0-4714-81BD-DFB4E645969A}" srcOrd="0" destOrd="0" presId="urn:microsoft.com/office/officeart/2005/8/layout/hList1"/>
    <dgm:cxn modelId="{8EF19CE4-2491-4A74-A3A3-19DC858862D0}" srcId="{59B84DB0-BA4B-4104-B426-09017C72FA7B}" destId="{3DA2DAAC-67F8-41E4-9632-052A10A47F62}" srcOrd="2" destOrd="0" parTransId="{240B8B8F-5277-438E-9188-BFA2129A3866}" sibTransId="{D1F6ED6C-65AE-433C-AF77-28CBE2755B65}"/>
    <dgm:cxn modelId="{46612728-A8FC-4B48-AD25-3A887F5A6161}" srcId="{1DC24501-E11D-4357-B1FB-05CA8DF66E36}" destId="{F59A48BE-682F-4064-B275-10AF1B70E4D4}" srcOrd="1" destOrd="0" parTransId="{9B703970-D935-4021-804D-D69B0AC4809E}" sibTransId="{FD26BC62-EB1E-4A19-AF5F-45C932AEA0A5}"/>
    <dgm:cxn modelId="{B3A25A18-82AB-4374-822D-3AF7BAB53E54}" srcId="{59B84DB0-BA4B-4104-B426-09017C72FA7B}" destId="{1DC24501-E11D-4357-B1FB-05CA8DF66E36}" srcOrd="0" destOrd="0" parTransId="{B5AC558D-B56A-43A6-BE6A-A48F39130C3D}" sibTransId="{144FCC8A-5884-4716-83FD-6AE6593281E4}"/>
    <dgm:cxn modelId="{446FA78C-844C-493C-8784-6B53A4D24D1B}" type="presOf" srcId="{78AD8911-693F-41D4-8450-CDEBAABB016E}" destId="{F1F6A43D-24FE-4467-B425-D80405BB6CCD}" srcOrd="0" destOrd="1" presId="urn:microsoft.com/office/officeart/2005/8/layout/hList1"/>
    <dgm:cxn modelId="{D248B8DC-364F-4435-975B-BB64869ACD23}" srcId="{3DA2DAAC-67F8-41E4-9632-052A10A47F62}" destId="{C886D459-974F-4F85-9017-C3C836C726C3}" srcOrd="0" destOrd="0" parTransId="{3F7E2278-B3E7-44FE-9AD4-E185958343C3}" sibTransId="{E9896110-8E34-4B7B-9CB4-AC09EED1871D}"/>
    <dgm:cxn modelId="{4A252F1E-A0EB-44E2-8300-CBDF8820E41F}" srcId="{59B84DB0-BA4B-4104-B426-09017C72FA7B}" destId="{88AB692E-6923-4027-9178-6F096689026A}" srcOrd="3" destOrd="0" parTransId="{C82A275E-FD1D-4EB8-9B3E-B0539A700608}" sibTransId="{99F1363C-32D6-425B-AE57-CBD11A96CFB6}"/>
    <dgm:cxn modelId="{893B4B49-E34D-46A5-B262-667CBF31F57C}" srcId="{88AB692E-6923-4027-9178-6F096689026A}" destId="{78AD8911-693F-41D4-8450-CDEBAABB016E}" srcOrd="1" destOrd="0" parTransId="{4493ADF6-C917-403E-BF1A-EDB6E1B73FAA}" sibTransId="{998ADF2A-A219-426D-97B8-219D32B70E1C}"/>
    <dgm:cxn modelId="{788D01ED-19A0-4A53-A780-463344AB694D}" type="presOf" srcId="{88AB692E-6923-4027-9178-6F096689026A}" destId="{7D13D247-1599-460A-96BC-BC6111C0C6B4}" srcOrd="0" destOrd="0" presId="urn:microsoft.com/office/officeart/2005/8/layout/hList1"/>
    <dgm:cxn modelId="{B68727BC-7A76-490D-9A34-9339BE139526}" type="presOf" srcId="{5E92F0D9-3430-47AD-967B-26344C3F8341}" destId="{093D3A44-45DC-457D-9A73-9319F241398A}" srcOrd="0" destOrd="1" presId="urn:microsoft.com/office/officeart/2005/8/layout/hList1"/>
    <dgm:cxn modelId="{44BAC39F-7677-413F-9192-81D0D7660055}" srcId="{3DA2DAAC-67F8-41E4-9632-052A10A47F62}" destId="{5E92F0D9-3430-47AD-967B-26344C3F8341}" srcOrd="1" destOrd="0" parTransId="{57CC0C17-A85B-44D5-8603-7F10FC44B877}" sibTransId="{D4818995-D933-4271-8780-A3B05130342A}"/>
    <dgm:cxn modelId="{AF95865F-3673-4308-B626-8F763F76E0DD}" type="presOf" srcId="{9F34E0B6-3728-499E-848A-AE0C9C9DABAD}" destId="{9CFE0612-2CE5-4912-B747-9C00B34C1588}" srcOrd="0" destOrd="0" presId="urn:microsoft.com/office/officeart/2005/8/layout/hList1"/>
    <dgm:cxn modelId="{5100859A-C007-4A2A-BA1D-094EE660D0C1}" type="presOf" srcId="{CAD70B87-2725-4639-B5F8-9906AF4A4368}" destId="{F481F2D4-051F-4A51-A337-CAC12DE6AFD3}" srcOrd="0" destOrd="0" presId="urn:microsoft.com/office/officeart/2005/8/layout/hList1"/>
    <dgm:cxn modelId="{900DC280-B4DC-4BCF-AF14-612786CB1D13}" srcId="{59B84DB0-BA4B-4104-B426-09017C72FA7B}" destId="{7057FC58-BC89-41A5-8563-CC709995FAB6}" srcOrd="1" destOrd="0" parTransId="{BEF30000-CFC2-443F-B171-C4845B2079D1}" sibTransId="{834D2DF8-D838-4186-99C2-0AADDE82E1A5}"/>
    <dgm:cxn modelId="{93869967-2216-473F-9C59-1EEF21C18001}" type="presOf" srcId="{3DA2DAAC-67F8-41E4-9632-052A10A47F62}" destId="{1B92A97B-B56F-4B0D-9A6D-705231CCAD2A}" srcOrd="0" destOrd="0" presId="urn:microsoft.com/office/officeart/2005/8/layout/hList1"/>
    <dgm:cxn modelId="{2AF33CE8-F4E4-4487-A144-EF781FAA7DF5}" srcId="{88AB692E-6923-4027-9178-6F096689026A}" destId="{2F44DCC7-69B7-4DEB-9B06-845571A9087F}" srcOrd="0" destOrd="0" parTransId="{10CCF8EB-229B-48AB-B3C8-8F7975087072}" sibTransId="{6533A6E7-E6DA-4BD5-AB0B-962D40B3CFAE}"/>
    <dgm:cxn modelId="{089696DA-B58A-4857-906C-D5E98E5444D1}" type="presOf" srcId="{2F44DCC7-69B7-4DEB-9B06-845571A9087F}" destId="{F1F6A43D-24FE-4467-B425-D80405BB6CCD}" srcOrd="0" destOrd="0" presId="urn:microsoft.com/office/officeart/2005/8/layout/hList1"/>
    <dgm:cxn modelId="{412E06F4-E72F-4D90-B62D-498DB305DB46}" type="presOf" srcId="{C886D459-974F-4F85-9017-C3C836C726C3}" destId="{093D3A44-45DC-457D-9A73-9319F241398A}" srcOrd="0" destOrd="0" presId="urn:microsoft.com/office/officeart/2005/8/layout/hList1"/>
    <dgm:cxn modelId="{F0591051-605A-4254-B8D2-388BB8EDDC4B}" type="presOf" srcId="{27E9EAB8-81DA-4D2D-8E91-B5EB7F98BBB3}" destId="{F1F6A43D-24FE-4467-B425-D80405BB6CCD}" srcOrd="0" destOrd="2" presId="urn:microsoft.com/office/officeart/2005/8/layout/hList1"/>
    <dgm:cxn modelId="{ECACE76A-66D9-438F-926C-570C29C30D5F}" srcId="{88AB692E-6923-4027-9178-6F096689026A}" destId="{27E9EAB8-81DA-4D2D-8E91-B5EB7F98BBB3}" srcOrd="2" destOrd="0" parTransId="{C953894E-0C5D-42B2-92DB-41E0CE081099}" sibTransId="{3C59FE0C-EC5F-47CB-BA96-41088DCF49B5}"/>
    <dgm:cxn modelId="{C49A6C56-E15D-476B-982E-23EB12267314}" type="presOf" srcId="{F59A48BE-682F-4064-B275-10AF1B70E4D4}" destId="{F481F2D4-051F-4A51-A337-CAC12DE6AFD3}" srcOrd="0" destOrd="1" presId="urn:microsoft.com/office/officeart/2005/8/layout/hList1"/>
    <dgm:cxn modelId="{555B3F08-8E93-4474-8E11-94BEC81E694E}" srcId="{7057FC58-BC89-41A5-8563-CC709995FAB6}" destId="{9F34E0B6-3728-499E-848A-AE0C9C9DABAD}" srcOrd="0" destOrd="0" parTransId="{656D6A60-9E8D-4F98-A961-901EFAE98007}" sibTransId="{4A2BF90A-8D5A-41F3-AAC0-A920081EC11F}"/>
    <dgm:cxn modelId="{0C4E0737-9820-487E-ACFE-A3030784EED1}" srcId="{1DC24501-E11D-4357-B1FB-05CA8DF66E36}" destId="{CAD70B87-2725-4639-B5F8-9906AF4A4368}" srcOrd="0" destOrd="0" parTransId="{3724CAE1-09B9-48CE-B5C1-49D23C72886D}" sibTransId="{457C48FD-F653-47F2-ABFA-A93096D8D617}"/>
    <dgm:cxn modelId="{A2D6B1D7-10C3-4CC5-B951-B89E9D89C706}" type="presParOf" srcId="{3BC2BEA5-13A6-41EA-85A6-537E6A1ECBBE}" destId="{2C0DC47D-6C05-46E7-9447-03100DBE63C2}" srcOrd="0" destOrd="0" presId="urn:microsoft.com/office/officeart/2005/8/layout/hList1"/>
    <dgm:cxn modelId="{CE261B5F-3722-4875-AA1E-093AC9EB406C}" type="presParOf" srcId="{2C0DC47D-6C05-46E7-9447-03100DBE63C2}" destId="{61F8E59C-E17F-49DC-93BD-68FC7078B526}" srcOrd="0" destOrd="0" presId="urn:microsoft.com/office/officeart/2005/8/layout/hList1"/>
    <dgm:cxn modelId="{04BD2E5B-CE04-48DF-B1A6-554500A47817}" type="presParOf" srcId="{2C0DC47D-6C05-46E7-9447-03100DBE63C2}" destId="{F481F2D4-051F-4A51-A337-CAC12DE6AFD3}" srcOrd="1" destOrd="0" presId="urn:microsoft.com/office/officeart/2005/8/layout/hList1"/>
    <dgm:cxn modelId="{1E2626C9-B499-42AC-AD1C-C9DFD845A0A4}" type="presParOf" srcId="{3BC2BEA5-13A6-41EA-85A6-537E6A1ECBBE}" destId="{DE725A07-ABBD-40FF-9DB5-4ADD66C3AB7B}" srcOrd="1" destOrd="0" presId="urn:microsoft.com/office/officeart/2005/8/layout/hList1"/>
    <dgm:cxn modelId="{1C26C1F7-22C0-4EF5-BCD9-BC79E38B4E67}" type="presParOf" srcId="{3BC2BEA5-13A6-41EA-85A6-537E6A1ECBBE}" destId="{873D2933-2FAD-4F6A-A089-EA7279923B20}" srcOrd="2" destOrd="0" presId="urn:microsoft.com/office/officeart/2005/8/layout/hList1"/>
    <dgm:cxn modelId="{8F4D54EE-A332-4B8E-9208-6DB9E65A6FA7}" type="presParOf" srcId="{873D2933-2FAD-4F6A-A089-EA7279923B20}" destId="{336964C0-80A0-4714-81BD-DFB4E645969A}" srcOrd="0" destOrd="0" presId="urn:microsoft.com/office/officeart/2005/8/layout/hList1"/>
    <dgm:cxn modelId="{28831BA3-A387-4F0F-A75A-B6DFEC6F8DF6}" type="presParOf" srcId="{873D2933-2FAD-4F6A-A089-EA7279923B20}" destId="{9CFE0612-2CE5-4912-B747-9C00B34C1588}" srcOrd="1" destOrd="0" presId="urn:microsoft.com/office/officeart/2005/8/layout/hList1"/>
    <dgm:cxn modelId="{2BB223A5-28BD-4A89-8800-57740DF82B64}" type="presParOf" srcId="{3BC2BEA5-13A6-41EA-85A6-537E6A1ECBBE}" destId="{A93E1045-2AC3-474F-9CE5-C03E8D5945C4}" srcOrd="3" destOrd="0" presId="urn:microsoft.com/office/officeart/2005/8/layout/hList1"/>
    <dgm:cxn modelId="{FC309F5E-EFC0-4175-B20F-24D653CB6318}" type="presParOf" srcId="{3BC2BEA5-13A6-41EA-85A6-537E6A1ECBBE}" destId="{11E4E223-5CBE-4FE4-86DF-B00B7285E18B}" srcOrd="4" destOrd="0" presId="urn:microsoft.com/office/officeart/2005/8/layout/hList1"/>
    <dgm:cxn modelId="{ECC29B67-7E7D-4419-B119-DB0B943E8156}" type="presParOf" srcId="{11E4E223-5CBE-4FE4-86DF-B00B7285E18B}" destId="{1B92A97B-B56F-4B0D-9A6D-705231CCAD2A}" srcOrd="0" destOrd="0" presId="urn:microsoft.com/office/officeart/2005/8/layout/hList1"/>
    <dgm:cxn modelId="{6C798A7B-9908-4AF3-8C6E-3295DD94DC58}" type="presParOf" srcId="{11E4E223-5CBE-4FE4-86DF-B00B7285E18B}" destId="{093D3A44-45DC-457D-9A73-9319F241398A}" srcOrd="1" destOrd="0" presId="urn:microsoft.com/office/officeart/2005/8/layout/hList1"/>
    <dgm:cxn modelId="{FC44DC92-DF2A-4D48-A28F-54FFE8CE0882}" type="presParOf" srcId="{3BC2BEA5-13A6-41EA-85A6-537E6A1ECBBE}" destId="{AB7939B9-EB64-473F-96E0-EAB2FE5FE191}" srcOrd="5" destOrd="0" presId="urn:microsoft.com/office/officeart/2005/8/layout/hList1"/>
    <dgm:cxn modelId="{F6B4F1B6-7A63-4DEA-9AFE-B400769E4D94}" type="presParOf" srcId="{3BC2BEA5-13A6-41EA-85A6-537E6A1ECBBE}" destId="{8B85B927-C978-4739-A5EF-E9EC522B456B}" srcOrd="6" destOrd="0" presId="urn:microsoft.com/office/officeart/2005/8/layout/hList1"/>
    <dgm:cxn modelId="{EA18DF10-24A1-49BB-9DE2-2ECBB6266E63}" type="presParOf" srcId="{8B85B927-C978-4739-A5EF-E9EC522B456B}" destId="{7D13D247-1599-460A-96BC-BC6111C0C6B4}" srcOrd="0" destOrd="0" presId="urn:microsoft.com/office/officeart/2005/8/layout/hList1"/>
    <dgm:cxn modelId="{24482B1C-D2A5-4223-A66E-2FB18FB6BC95}" type="presParOf" srcId="{8B85B927-C978-4739-A5EF-E9EC522B456B}" destId="{F1F6A43D-24FE-4467-B425-D80405BB6CC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943656C-D33E-4DC0-B10F-039A64BE787A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A643197-D046-479D-80CA-2BACD89E2F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51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126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C251EA-FB06-4A93-9D11-D608D7069F8A}" type="slidenum">
              <a:rPr lang="pt-BR" altLang="pt-BR">
                <a:latin typeface="Calibri" panose="020F0502020204030204" pitchFamily="34" charset="0"/>
              </a:rPr>
              <a:pPr/>
              <a:t>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3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126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C251EA-FB06-4A93-9D11-D608D7069F8A}" type="slidenum">
              <a:rPr lang="pt-BR" altLang="pt-BR">
                <a:latin typeface="Calibri" panose="020F0502020204030204" pitchFamily="34" charset="0"/>
              </a:rPr>
              <a:pPr/>
              <a:t>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26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43197-D046-479D-80CA-2BACD89E2F5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03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43197-D046-479D-80CA-2BACD89E2F5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96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B74475-1A43-46A1-97DE-388ABB8DCB5B}" type="datetimeFigureOut">
              <a:rPr lang="pt-BR" smtClean="0"/>
              <a:pPr/>
              <a:t>29/06/2016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E1846A-C301-4941-BF02-664E198B45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67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B74475-1A43-46A1-97DE-388ABB8DCB5B}" type="datetimeFigureOut">
              <a:rPr lang="pt-BR" smtClean="0"/>
              <a:pPr/>
              <a:t>29/06/2016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E1846A-C301-4941-BF02-664E198B45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96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B74475-1A43-46A1-97DE-388ABB8DCB5B}" type="datetimeFigureOut">
              <a:rPr lang="pt-BR" smtClean="0"/>
              <a:pPr/>
              <a:t>29/06/2016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E1846A-C301-4941-BF02-664E198B45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7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5"/>
          <p:cNvSpPr/>
          <p:nvPr userDrawn="1"/>
        </p:nvSpPr>
        <p:spPr>
          <a:xfrm>
            <a:off x="-27517" y="3573463"/>
            <a:ext cx="12240684" cy="1727200"/>
          </a:xfrm>
          <a:prstGeom prst="rect">
            <a:avLst/>
          </a:prstGeom>
          <a:solidFill>
            <a:srgbClr val="5C5C5C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08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rgbClr val="FFFFFF"/>
              </a:solidFill>
            </a:endParaRPr>
          </a:p>
        </p:txBody>
      </p:sp>
      <p:pic>
        <p:nvPicPr>
          <p:cNvPr id="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18" y="1125538"/>
            <a:ext cx="5759449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360" y="3916776"/>
            <a:ext cx="10081120" cy="59822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noProof="0" dirty="0" smtClean="0"/>
              <a:t>Click to edit Master subtitle style</a:t>
            </a:r>
            <a:endParaRPr lang="pt-B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12405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B74475-1A43-46A1-97DE-388ABB8DCB5B}" type="datetimeFigureOut">
              <a:rPr lang="pt-BR" smtClean="0"/>
              <a:pPr/>
              <a:t>29/06/2016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E1846A-C301-4941-BF02-664E198B45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01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B74475-1A43-46A1-97DE-388ABB8DCB5B}" type="datetimeFigureOut">
              <a:rPr lang="pt-BR" smtClean="0"/>
              <a:pPr/>
              <a:t>29/06/2016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E1846A-C301-4941-BF02-664E198B45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62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B74475-1A43-46A1-97DE-388ABB8DCB5B}" type="datetimeFigureOut">
              <a:rPr lang="pt-BR" smtClean="0"/>
              <a:pPr/>
              <a:t>29/06/2016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E1846A-C301-4941-BF02-664E198B45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56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B74475-1A43-46A1-97DE-388ABB8DCB5B}" type="datetimeFigureOut">
              <a:rPr lang="pt-BR" smtClean="0"/>
              <a:pPr/>
              <a:t>29/06/2016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E1846A-C301-4941-BF02-664E198B45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03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B74475-1A43-46A1-97DE-388ABB8DCB5B}" type="datetimeFigureOut">
              <a:rPr lang="pt-BR" smtClean="0"/>
              <a:pPr/>
              <a:t>29/06/2016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E1846A-C301-4941-BF02-664E198B45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22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B74475-1A43-46A1-97DE-388ABB8DCB5B}" type="datetimeFigureOut">
              <a:rPr lang="pt-BR" smtClean="0"/>
              <a:pPr/>
              <a:t>29/06/2016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E1846A-C301-4941-BF02-664E198B45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39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B74475-1A43-46A1-97DE-388ABB8DCB5B}" type="datetimeFigureOut">
              <a:rPr lang="pt-BR" smtClean="0"/>
              <a:pPr/>
              <a:t>29/06/2016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E1846A-C301-4941-BF02-664E198B45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22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B74475-1A43-46A1-97DE-388ABB8DCB5B}" type="datetimeFigureOut">
              <a:rPr lang="pt-BR" smtClean="0"/>
              <a:pPr/>
              <a:t>29/06/2016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E1846A-C301-4941-BF02-664E198B45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36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53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1553261" y="5949950"/>
            <a:ext cx="8713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Campo Grande, 30 de </a:t>
            </a:r>
            <a:r>
              <a:rPr lang="pt-BR" altLang="pt-BR" sz="2000" dirty="0" smtClean="0">
                <a:solidFill>
                  <a:schemeClr val="tx1"/>
                </a:solidFill>
              </a:rPr>
              <a:t>junho</a:t>
            </a:r>
            <a:endParaRPr lang="pt-BR" altLang="pt-BR" sz="2000" dirty="0">
              <a:solidFill>
                <a:schemeClr val="tx1"/>
              </a:solidFill>
            </a:endParaRPr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0" y="4174372"/>
            <a:ext cx="12192000" cy="1290749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/>
          <a:p>
            <a:pPr algn="ctr" fontAlgn="base">
              <a:spcAft>
                <a:spcPct val="0"/>
              </a:spcAft>
            </a:pPr>
            <a:r>
              <a:rPr lang="pt-BR" altLang="pt-BR" sz="2600" dirty="0" smtClean="0"/>
              <a:t>Aperfeiçoar os instrumentos de Transparência no Estado de Mato Grosso do Sul</a:t>
            </a:r>
          </a:p>
          <a:p>
            <a:pPr algn="ctr" fontAlgn="base">
              <a:spcAft>
                <a:spcPct val="0"/>
              </a:spcAft>
            </a:pPr>
            <a:r>
              <a:rPr lang="pt-BR" altLang="pt-BR" sz="2600" dirty="0" smtClean="0"/>
              <a:t>Ana Carolina Araújo </a:t>
            </a:r>
            <a:r>
              <a:rPr lang="pt-BR" altLang="pt-BR" sz="2600" dirty="0" err="1" smtClean="0"/>
              <a:t>Nardes</a:t>
            </a:r>
            <a:endParaRPr lang="pt-BR" altLang="pt-BR" sz="2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46" y="276296"/>
            <a:ext cx="3319279" cy="2731014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582837" y="3603548"/>
            <a:ext cx="8713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Caso de Sucesso</a:t>
            </a:r>
            <a:endParaRPr lang="pt-BR" altLang="pt-BR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623447" y="371169"/>
            <a:ext cx="783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cap="small" dirty="0" smtClean="0"/>
              <a:t>Relacionamento com a equipe</a:t>
            </a:r>
            <a:endParaRPr lang="pt-BR" sz="2400" b="1" cap="small" dirty="0"/>
          </a:p>
        </p:txBody>
      </p:sp>
      <p:cxnSp>
        <p:nvCxnSpPr>
          <p:cNvPr id="20" name="Conector reto 19"/>
          <p:cNvCxnSpPr/>
          <p:nvPr/>
        </p:nvCxnSpPr>
        <p:spPr>
          <a:xfrm flipH="1">
            <a:off x="595743" y="290131"/>
            <a:ext cx="1636" cy="582706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623447" y="1428332"/>
            <a:ext cx="11100536" cy="470898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Entender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competências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 de cada membro da equipe</a:t>
            </a:r>
          </a:p>
          <a:p>
            <a:pPr marL="800100" lvl="1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cap="small" dirty="0" smtClean="0">
                <a:latin typeface="Arial" pitchFamily="34" charset="0"/>
                <a:cs typeface="Arial" pitchFamily="34" charset="0"/>
              </a:rPr>
              <a:t>Como cada um pode contribuir melhor?</a:t>
            </a:r>
          </a:p>
          <a:p>
            <a:pPr marL="800100" lvl="1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cap="small" dirty="0" smtClean="0">
                <a:latin typeface="Arial" pitchFamily="34" charset="0"/>
                <a:cs typeface="Arial" pitchFamily="34" charset="0"/>
              </a:rPr>
              <a:t>Subgrupos de trabalho</a:t>
            </a: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cap="small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Ouvir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 e estar aberto a novas ideias</a:t>
            </a: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cap="small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Encorajar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motivar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 a equipe a superar os desafios</a:t>
            </a: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cap="small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Dar o </a:t>
            </a: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exemplo</a:t>
            </a:r>
            <a:endParaRPr lang="pt-BR" sz="2000" b="1" cap="small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b="1" cap="sm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" y="5867285"/>
            <a:ext cx="995081" cy="8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815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623447" y="371169"/>
            <a:ext cx="783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cap="small" dirty="0" smtClean="0"/>
              <a:t>Entregas</a:t>
            </a:r>
            <a:endParaRPr lang="pt-BR" sz="2400" b="1" cap="small" dirty="0"/>
          </a:p>
        </p:txBody>
      </p:sp>
      <p:cxnSp>
        <p:nvCxnSpPr>
          <p:cNvPr id="20" name="Conector reto 19"/>
          <p:cNvCxnSpPr/>
          <p:nvPr/>
        </p:nvCxnSpPr>
        <p:spPr>
          <a:xfrm flipH="1">
            <a:off x="595743" y="290131"/>
            <a:ext cx="1636" cy="582706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623447" y="1428332"/>
            <a:ext cx="11100536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b="1" cap="small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b="1" cap="sm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" y="5867285"/>
            <a:ext cx="995081" cy="820506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643101"/>
              </p:ext>
            </p:extLst>
          </p:nvPr>
        </p:nvGraphicFramePr>
        <p:xfrm>
          <a:off x="1937471" y="1014903"/>
          <a:ext cx="8472490" cy="5485910"/>
        </p:xfrm>
        <a:graphic>
          <a:graphicData uri="http://schemas.openxmlformats.org/drawingml/2006/table">
            <a:tbl>
              <a:tblPr firstRow="1" bandRow="1" bandCol="1">
                <a:tableStyleId>{F2DE63D5-997A-4646-A377-4702673A728D}</a:tableStyleId>
              </a:tblPr>
              <a:tblGrid>
                <a:gridCol w="4326851"/>
                <a:gridCol w="4145639"/>
              </a:tblGrid>
              <a:tr h="37293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MACRO</a:t>
                      </a:r>
                      <a:r>
                        <a:rPr lang="pt-B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ENTREGAS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800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8000">
                        <a:alpha val="64000"/>
                      </a:srgbClr>
                    </a:solidFill>
                  </a:tcPr>
                </a:tc>
              </a:tr>
              <a:tr h="652634">
                <a:tc>
                  <a:txBody>
                    <a:bodyPr/>
                    <a:lstStyle/>
                    <a:p>
                      <a:pPr lvl="1" algn="l"/>
                      <a:r>
                        <a:rPr lang="pt-B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Planejamento</a:t>
                      </a:r>
                      <a:endParaRPr lang="pt-B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pt-BR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áreas de projetos atendidas</a:t>
                      </a:r>
                      <a:r>
                        <a:rPr lang="pt-BR" sz="1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(escopo, custo, tempo e risco)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52634">
                <a:tc>
                  <a:txBody>
                    <a:bodyPr/>
                    <a:lstStyle/>
                    <a:p>
                      <a:pPr lvl="1" algn="l"/>
                      <a:r>
                        <a:rPr lang="pt-BR" sz="14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Normatização</a:t>
                      </a:r>
                      <a:endParaRPr lang="pt-B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pt-BR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Normas</a:t>
                      </a:r>
                      <a:r>
                        <a:rPr lang="pt-BR" sz="1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estaduais 100% aderentes à Lei Federal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21608">
                <a:tc>
                  <a:txBody>
                    <a:bodyPr/>
                    <a:lstStyle/>
                    <a:p>
                      <a:pPr lvl="1" algn="l"/>
                      <a:r>
                        <a:rPr lang="pt-B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 Físico</a:t>
                      </a:r>
                      <a:endParaRPr lang="pt-B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</a:t>
                      </a:r>
                      <a:r>
                        <a:rPr lang="pt-B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Físico em operação até maio/2016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2937">
                <a:tc>
                  <a:txBody>
                    <a:bodyPr/>
                    <a:lstStyle/>
                    <a:p>
                      <a:pPr lvl="1" algn="l"/>
                      <a:r>
                        <a:rPr lang="pt-BR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e-SIC</a:t>
                      </a:r>
                      <a:endParaRPr lang="pt-B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pt-BR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 virtual</a:t>
                      </a:r>
                      <a:r>
                        <a:rPr lang="pt-BR" sz="1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 operação até maio/2016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57238">
                <a:tc>
                  <a:txBody>
                    <a:bodyPr/>
                    <a:lstStyle/>
                    <a:p>
                      <a:pPr lvl="1" algn="l"/>
                      <a:r>
                        <a:rPr lang="pt-BR" sz="14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Integrações de Sistemas</a:t>
                      </a:r>
                      <a:endParaRPr lang="pt-B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Disponibilização</a:t>
                      </a:r>
                      <a:r>
                        <a:rPr lang="pt-B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 totalidade das informações no Portal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32334">
                <a:tc>
                  <a:txBody>
                    <a:bodyPr/>
                    <a:lstStyle/>
                    <a:p>
                      <a:pPr lvl="1" algn="l"/>
                      <a:r>
                        <a:rPr lang="pt-BR" sz="14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Classificação de sigilo</a:t>
                      </a:r>
                      <a:endParaRPr lang="pt-B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pt-BR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Possibilitar</a:t>
                      </a:r>
                      <a:r>
                        <a:rPr lang="pt-BR" sz="1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as respostas sejam repassadas à população, preservando as informações sigilosas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53591">
                <a:tc>
                  <a:txBody>
                    <a:bodyPr/>
                    <a:lstStyle/>
                    <a:p>
                      <a:pPr lvl="1" algn="l"/>
                      <a:r>
                        <a:rPr lang="pt-B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</a:t>
                      </a:r>
                      <a:r>
                        <a:rPr lang="pt-BR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comunicação</a:t>
                      </a:r>
                      <a:endParaRPr lang="pt-B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Mudar a cultura dos servidores dos servidores do Estado quanto à</a:t>
                      </a:r>
                      <a:r>
                        <a:rPr lang="pt-B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informação</a:t>
                      </a:r>
                      <a:r>
                        <a:rPr lang="pt-B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transparência e esclarecimento à população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8000">
                <a:tint val="45000"/>
                <a:satMod val="400000"/>
              </a:srgbClr>
            </a:duotone>
            <a:lum bright="-21000"/>
          </a:blip>
          <a:stretch>
            <a:fillRect/>
          </a:stretch>
        </p:blipFill>
        <p:spPr>
          <a:xfrm>
            <a:off x="3843338" y="2070707"/>
            <a:ext cx="726474" cy="62067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 rot="21084897">
            <a:off x="4405393" y="2085207"/>
            <a:ext cx="1120456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cap="small" dirty="0" smtClean="0">
                <a:solidFill>
                  <a:srgbClr val="003300">
                    <a:alpha val="68000"/>
                  </a:srgbClr>
                </a:solidFill>
                <a:latin typeface="Arial" pitchFamily="34" charset="0"/>
                <a:cs typeface="Arial" pitchFamily="34" charset="0"/>
              </a:rPr>
              <a:t>Finalizado</a:t>
            </a:r>
            <a:endParaRPr lang="pt-BR" b="1" cap="small" dirty="0">
              <a:solidFill>
                <a:srgbClr val="003300">
                  <a:alpha val="68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8000">
                <a:tint val="45000"/>
                <a:satMod val="400000"/>
              </a:srgbClr>
            </a:duotone>
            <a:lum bright="-21000"/>
          </a:blip>
          <a:stretch>
            <a:fillRect/>
          </a:stretch>
        </p:blipFill>
        <p:spPr>
          <a:xfrm>
            <a:off x="3843338" y="1383225"/>
            <a:ext cx="726474" cy="620679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 rot="21084897">
            <a:off x="4405393" y="1397725"/>
            <a:ext cx="1120456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cap="small" dirty="0" smtClean="0">
                <a:solidFill>
                  <a:srgbClr val="003300">
                    <a:alpha val="68000"/>
                  </a:srgbClr>
                </a:solidFill>
                <a:latin typeface="Arial" pitchFamily="34" charset="0"/>
                <a:cs typeface="Arial" pitchFamily="34" charset="0"/>
              </a:rPr>
              <a:t>Finalizado</a:t>
            </a:r>
            <a:endParaRPr lang="pt-BR" b="1" cap="small" dirty="0">
              <a:solidFill>
                <a:srgbClr val="003300">
                  <a:alpha val="68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8000">
                <a:tint val="45000"/>
                <a:satMod val="400000"/>
              </a:srgbClr>
            </a:duotone>
            <a:lum bright="-21000"/>
          </a:blip>
          <a:stretch>
            <a:fillRect/>
          </a:stretch>
        </p:blipFill>
        <p:spPr>
          <a:xfrm>
            <a:off x="3843338" y="2759194"/>
            <a:ext cx="726474" cy="620679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 rot="21084897">
            <a:off x="4405393" y="2773694"/>
            <a:ext cx="1120456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cap="small" dirty="0" smtClean="0">
                <a:solidFill>
                  <a:srgbClr val="003300">
                    <a:alpha val="68000"/>
                  </a:srgbClr>
                </a:solidFill>
                <a:latin typeface="Arial" pitchFamily="34" charset="0"/>
                <a:cs typeface="Arial" pitchFamily="34" charset="0"/>
              </a:rPr>
              <a:t>Finalizado</a:t>
            </a:r>
            <a:endParaRPr lang="pt-BR" b="1" cap="small" dirty="0">
              <a:solidFill>
                <a:srgbClr val="003300">
                  <a:alpha val="68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8000">
                <a:tint val="45000"/>
                <a:satMod val="400000"/>
              </a:srgbClr>
            </a:duotone>
            <a:lum bright="-21000"/>
          </a:blip>
          <a:stretch>
            <a:fillRect/>
          </a:stretch>
        </p:blipFill>
        <p:spPr>
          <a:xfrm>
            <a:off x="3843338" y="3446675"/>
            <a:ext cx="726474" cy="620679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 rot="21084897">
            <a:off x="4405393" y="3461175"/>
            <a:ext cx="1120456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cap="small" dirty="0" smtClean="0">
                <a:solidFill>
                  <a:srgbClr val="003300">
                    <a:alpha val="68000"/>
                  </a:srgbClr>
                </a:solidFill>
                <a:latin typeface="Arial" pitchFamily="34" charset="0"/>
                <a:cs typeface="Arial" pitchFamily="34" charset="0"/>
              </a:rPr>
              <a:t>Finalizado</a:t>
            </a:r>
            <a:endParaRPr lang="pt-BR" b="1" cap="small" dirty="0">
              <a:solidFill>
                <a:srgbClr val="003300">
                  <a:alpha val="68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8000">
                <a:tint val="45000"/>
                <a:satMod val="400000"/>
              </a:srgbClr>
            </a:duotone>
            <a:lum bright="-21000"/>
          </a:blip>
          <a:stretch>
            <a:fillRect/>
          </a:stretch>
        </p:blipFill>
        <p:spPr>
          <a:xfrm>
            <a:off x="4569812" y="4128663"/>
            <a:ext cx="726474" cy="620679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 rot="21084897">
            <a:off x="5131867" y="4143163"/>
            <a:ext cx="1120456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cap="small" dirty="0" smtClean="0">
                <a:solidFill>
                  <a:srgbClr val="003300">
                    <a:alpha val="68000"/>
                  </a:srgbClr>
                </a:solidFill>
                <a:latin typeface="Arial" pitchFamily="34" charset="0"/>
                <a:cs typeface="Arial" pitchFamily="34" charset="0"/>
              </a:rPr>
              <a:t>Finalizado</a:t>
            </a:r>
            <a:endParaRPr lang="pt-BR" b="1" cap="small" dirty="0">
              <a:solidFill>
                <a:srgbClr val="003300">
                  <a:alpha val="68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2BEA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634458" y="5083994"/>
            <a:ext cx="553770" cy="553772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 rot="21084897">
            <a:off x="5127093" y="5013952"/>
            <a:ext cx="1440242" cy="3351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b="1" cap="small" dirty="0" smtClean="0">
                <a:solidFill>
                  <a:srgbClr val="0070C0">
                    <a:alpha val="68000"/>
                  </a:srgbClr>
                </a:solidFill>
                <a:latin typeface="Arial" pitchFamily="34" charset="0"/>
                <a:cs typeface="Arial" pitchFamily="34" charset="0"/>
              </a:rPr>
              <a:t>Em andamento</a:t>
            </a:r>
            <a:endParaRPr lang="pt-BR" sz="1600" b="1" cap="small" dirty="0">
              <a:solidFill>
                <a:srgbClr val="0070C0">
                  <a:alpha val="68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2BEA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644052" y="5889741"/>
            <a:ext cx="553770" cy="553772"/>
          </a:xfrm>
          <a:prstGeom prst="rect">
            <a:avLst/>
          </a:prstGeom>
        </p:spPr>
      </p:pic>
      <p:sp>
        <p:nvSpPr>
          <p:cNvPr id="30" name="CaixaDeTexto 29"/>
          <p:cNvSpPr txBox="1"/>
          <p:nvPr/>
        </p:nvSpPr>
        <p:spPr>
          <a:xfrm rot="21084897">
            <a:off x="5136687" y="5819699"/>
            <a:ext cx="1440242" cy="3351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b="1" cap="small" dirty="0" smtClean="0">
                <a:solidFill>
                  <a:srgbClr val="0070C0">
                    <a:alpha val="68000"/>
                  </a:srgbClr>
                </a:solidFill>
                <a:latin typeface="Arial" pitchFamily="34" charset="0"/>
                <a:cs typeface="Arial" pitchFamily="34" charset="0"/>
              </a:rPr>
              <a:t>Em andamento</a:t>
            </a:r>
            <a:endParaRPr lang="pt-BR" sz="1600" b="1" cap="small" dirty="0">
              <a:solidFill>
                <a:srgbClr val="0070C0">
                  <a:alpha val="68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375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8" grpId="0"/>
      <p:bldP spid="22" grpId="1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623" y="3822811"/>
            <a:ext cx="1182112" cy="11208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098539" y="4917941"/>
            <a:ext cx="6751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ln w="3175">
                  <a:noFill/>
                </a:ln>
                <a:solidFill>
                  <a:schemeClr val="bg1"/>
                </a:solidFill>
              </a:rPr>
              <a:t>1,4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05365" y="5979924"/>
            <a:ext cx="154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Pior nota entre as </a:t>
            </a:r>
            <a:r>
              <a:rPr lang="pt-BR" b="1" dirty="0" err="1" smtClean="0"/>
              <a:t>UFs</a:t>
            </a:r>
            <a:endParaRPr lang="pt-BR" b="1" dirty="0" smtClean="0"/>
          </a:p>
        </p:txBody>
      </p:sp>
      <p:cxnSp>
        <p:nvCxnSpPr>
          <p:cNvPr id="13" name="Conector reto 12"/>
          <p:cNvCxnSpPr/>
          <p:nvPr/>
        </p:nvCxnSpPr>
        <p:spPr>
          <a:xfrm>
            <a:off x="6049108" y="390957"/>
            <a:ext cx="14067" cy="61194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610343" y="691316"/>
            <a:ext cx="1862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cap="small" dirty="0" smtClean="0"/>
              <a:t>Janeiro/2016</a:t>
            </a:r>
            <a:endParaRPr lang="pt-BR" sz="2400" b="1" cap="small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75" y="1073264"/>
            <a:ext cx="5772150" cy="505777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/>
          <a:srcRect l="39501" t="55433" r="43002" b="24599"/>
          <a:stretch/>
        </p:blipFill>
        <p:spPr>
          <a:xfrm>
            <a:off x="8447963" y="3875968"/>
            <a:ext cx="1009934" cy="1009934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6973687" y="4904293"/>
            <a:ext cx="6751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3000" b="1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9,1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678085" y="6118423"/>
            <a:ext cx="129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11ª posição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8488907" y="691316"/>
            <a:ext cx="1862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cap="small" dirty="0" smtClean="0"/>
              <a:t>Maio/2016</a:t>
            </a:r>
            <a:endParaRPr lang="pt-BR" sz="2400" b="1" cap="small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23447" y="371169"/>
            <a:ext cx="783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cap="small" dirty="0" smtClean="0"/>
              <a:t>O resultado</a:t>
            </a:r>
            <a:endParaRPr lang="pt-BR" sz="2400" b="1" cap="small" dirty="0"/>
          </a:p>
        </p:txBody>
      </p:sp>
      <p:cxnSp>
        <p:nvCxnSpPr>
          <p:cNvPr id="23" name="Conector reto 22"/>
          <p:cNvCxnSpPr/>
          <p:nvPr/>
        </p:nvCxnSpPr>
        <p:spPr>
          <a:xfrm flipH="1">
            <a:off x="595743" y="290131"/>
            <a:ext cx="1636" cy="582706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9761940" y="6354364"/>
            <a:ext cx="2406356" cy="3047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050" cap="small" dirty="0" smtClean="0">
                <a:latin typeface="Arial" pitchFamily="34" charset="0"/>
                <a:cs typeface="Arial" pitchFamily="34" charset="0"/>
              </a:rPr>
              <a:t>Fonte: Ministério Público Federal</a:t>
            </a:r>
            <a:endParaRPr lang="pt-BR" sz="1050" cap="sm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99" y="1054214"/>
            <a:ext cx="64293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0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15221 0.1219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13659 0.1192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594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623447" y="371169"/>
            <a:ext cx="783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cap="small" dirty="0" smtClean="0"/>
              <a:t>Fim do projeto, só o início para a transparência</a:t>
            </a:r>
            <a:endParaRPr lang="pt-BR" sz="2400" b="1" cap="small" dirty="0"/>
          </a:p>
        </p:txBody>
      </p:sp>
      <p:cxnSp>
        <p:nvCxnSpPr>
          <p:cNvPr id="20" name="Conector reto 19"/>
          <p:cNvCxnSpPr/>
          <p:nvPr/>
        </p:nvCxnSpPr>
        <p:spPr>
          <a:xfrm flipH="1">
            <a:off x="595743" y="290131"/>
            <a:ext cx="1636" cy="582706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623447" y="1428332"/>
            <a:ext cx="11100536" cy="406265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O projeto atingiu suas </a:t>
            </a: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metas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objetivos</a:t>
            </a:r>
            <a:endParaRPr lang="pt-BR" sz="2000" cap="small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cap="small" dirty="0" smtClean="0">
                <a:latin typeface="Arial" pitchFamily="34" charset="0"/>
                <a:cs typeface="Arial" pitchFamily="34" charset="0"/>
              </a:rPr>
              <a:t>Portal da Transparência com mais</a:t>
            </a: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cap="small" dirty="0" smtClean="0">
                <a:latin typeface="Arial" pitchFamily="34" charset="0"/>
                <a:cs typeface="Arial" pitchFamily="34" charset="0"/>
              </a:rPr>
              <a:t>     informações e funcionalidades</a:t>
            </a:r>
          </a:p>
          <a:p>
            <a:pPr marL="800100" lvl="1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cap="small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b="1" cap="small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é possível </a:t>
            </a: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avançar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 para alcançar a </a:t>
            </a: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nota máxima</a:t>
            </a:r>
            <a:endParaRPr lang="pt-BR" sz="2000" cap="small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cap="small" dirty="0" smtClean="0">
                <a:latin typeface="Arial" pitchFamily="34" charset="0"/>
                <a:cs typeface="Arial" pitchFamily="34" charset="0"/>
              </a:rPr>
              <a:t>Relatórios financeiros</a:t>
            </a:r>
          </a:p>
          <a:p>
            <a:pPr marL="800100" lvl="1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cap="small" dirty="0" smtClean="0">
                <a:latin typeface="Arial" pitchFamily="34" charset="0"/>
                <a:cs typeface="Arial" pitchFamily="34" charset="0"/>
              </a:rPr>
              <a:t>Contratos </a:t>
            </a:r>
            <a:r>
              <a:rPr lang="pt-BR" cap="small" dirty="0" err="1" smtClean="0">
                <a:latin typeface="Arial" pitchFamily="34" charset="0"/>
                <a:cs typeface="Arial" pitchFamily="34" charset="0"/>
              </a:rPr>
              <a:t>escaneados</a:t>
            </a:r>
            <a:endParaRPr lang="pt-BR" cap="small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cap="sm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" y="5867285"/>
            <a:ext cx="995081" cy="82050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176" y="1428332"/>
            <a:ext cx="5229763" cy="386151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16" y="1660682"/>
            <a:ext cx="5350482" cy="33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187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623447" y="371169"/>
            <a:ext cx="783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cap="small" dirty="0" smtClean="0"/>
              <a:t>Foco no cidadão</a:t>
            </a:r>
            <a:endParaRPr lang="pt-BR" sz="2400" b="1" cap="small" dirty="0"/>
          </a:p>
        </p:txBody>
      </p:sp>
      <p:cxnSp>
        <p:nvCxnSpPr>
          <p:cNvPr id="20" name="Conector reto 19"/>
          <p:cNvCxnSpPr/>
          <p:nvPr/>
        </p:nvCxnSpPr>
        <p:spPr>
          <a:xfrm flipH="1">
            <a:off x="595743" y="290131"/>
            <a:ext cx="1636" cy="582706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623447" y="1428332"/>
            <a:ext cx="11100536" cy="470898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Transparência deve ser uma </a:t>
            </a: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política de Estado</a:t>
            </a:r>
            <a:endParaRPr lang="pt-BR" sz="2000" cap="small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cap="small" dirty="0" smtClean="0">
                <a:latin typeface="Arial" pitchFamily="34" charset="0"/>
                <a:cs typeface="Arial" pitchFamily="34" charset="0"/>
              </a:rPr>
              <a:t>Não se limita ao Portal</a:t>
            </a:r>
          </a:p>
          <a:p>
            <a:pPr marL="800100" lvl="1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cap="small" dirty="0" smtClean="0">
                <a:latin typeface="Arial" pitchFamily="34" charset="0"/>
                <a:cs typeface="Arial" pitchFamily="34" charset="0"/>
              </a:rPr>
              <a:t>Como agir perante às demandas da sociedade</a:t>
            </a:r>
          </a:p>
          <a:p>
            <a:pPr marL="800100" lvl="1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cap="small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A transparência permite o </a:t>
            </a: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controle social</a:t>
            </a:r>
            <a:endParaRPr lang="pt-BR" sz="2000" cap="small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cap="small" dirty="0" smtClean="0">
                <a:latin typeface="Arial" pitchFamily="34" charset="0"/>
                <a:cs typeface="Arial" pitchFamily="34" charset="0"/>
              </a:rPr>
              <a:t>Um Estado transparente é um Estado melhor</a:t>
            </a:r>
          </a:p>
          <a:p>
            <a:pPr marL="800100" lvl="1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cap="small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cap="small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b="1" cap="small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cap="sm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" y="5867285"/>
            <a:ext cx="995081" cy="8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860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19367" y="3052476"/>
            <a:ext cx="975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3600" b="1" cap="small" dirty="0" smtClean="0"/>
              <a:t>OBRIGADA!</a:t>
            </a:r>
            <a:endParaRPr lang="pt-BR" sz="2800" b="1" cap="small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11376218" y="941294"/>
            <a:ext cx="0" cy="5015753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471733" y="3480499"/>
            <a:ext cx="7315200" cy="566738"/>
          </a:xfrm>
        </p:spPr>
        <p:txBody>
          <a:bodyPr/>
          <a:lstStyle/>
          <a:p>
            <a:pPr algn="ctr"/>
            <a:r>
              <a:rPr lang="pt-BR" sz="2400" cap="small" dirty="0" smtClean="0">
                <a:latin typeface="Arial Black" panose="020B0A04020102020204" pitchFamily="34" charset="0"/>
              </a:rPr>
              <a:t>Objetivos</a:t>
            </a:r>
            <a:endParaRPr lang="pt-BR" sz="2400" cap="small" dirty="0">
              <a:latin typeface="Arial Black" panose="020B0A04020102020204" pitchFamily="34" charset="0"/>
            </a:endParaRP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half" idx="2"/>
          </p:nvPr>
        </p:nvSpPr>
        <p:spPr>
          <a:xfrm>
            <a:off x="371471" y="4019844"/>
            <a:ext cx="11515725" cy="2625655"/>
          </a:xfrm>
          <a:prstGeom prst="roundRect">
            <a:avLst>
              <a:gd name="adj" fmla="val 58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/>
          <a:lstStyle/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sz="2400" cap="small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Demonstrar o papel da gerente ao longo do projeto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sz="2400" cap="small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Prática de gestão de trabalh</a:t>
            </a:r>
            <a:r>
              <a:rPr lang="pt-BR" sz="2400" cap="small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 em equipe</a:t>
            </a:r>
            <a:endParaRPr lang="pt-BR" sz="2400" cap="small" dirty="0" smtClean="0"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sz="2400" cap="small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Importância da motivação e integração da equipe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sz="2400" cap="small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Apresentação dos resultados</a:t>
            </a:r>
            <a:endParaRPr lang="pt-BR" sz="2400" cap="small" dirty="0" smtClean="0"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endParaRPr lang="pt-BR" sz="1600" cap="small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46" y="276296"/>
            <a:ext cx="3319279" cy="273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39441" y="3052476"/>
            <a:ext cx="8035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3600" b="1" cap="small" dirty="0" smtClean="0"/>
              <a:t>A transparência no Estado de Mato Grosso do Sul</a:t>
            </a:r>
            <a:endParaRPr lang="pt-BR" sz="3600" b="1" cap="small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11376218" y="941294"/>
            <a:ext cx="0" cy="5015753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8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623447" y="371169"/>
            <a:ext cx="783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cap="small" dirty="0" smtClean="0"/>
              <a:t>Ponto de partida</a:t>
            </a:r>
            <a:endParaRPr lang="pt-BR" sz="2400" b="1" cap="small" dirty="0"/>
          </a:p>
        </p:txBody>
      </p:sp>
      <p:cxnSp>
        <p:nvCxnSpPr>
          <p:cNvPr id="20" name="Conector reto 19"/>
          <p:cNvCxnSpPr/>
          <p:nvPr/>
        </p:nvCxnSpPr>
        <p:spPr>
          <a:xfrm flipH="1">
            <a:off x="595743" y="290131"/>
            <a:ext cx="1636" cy="582706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623447" y="1851415"/>
            <a:ext cx="11100536" cy="45012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1900" b="1" cap="small" dirty="0" smtClean="0">
                <a:latin typeface="Arial" pitchFamily="34" charset="0"/>
                <a:cs typeface="Arial" pitchFamily="34" charset="0"/>
              </a:rPr>
              <a:t>Portal da Transparência</a:t>
            </a:r>
            <a:r>
              <a:rPr lang="pt-BR" sz="1900" cap="small" dirty="0" smtClean="0">
                <a:latin typeface="Arial" pitchFamily="34" charset="0"/>
                <a:cs typeface="Arial" pitchFamily="34" charset="0"/>
              </a:rPr>
              <a:t> em funcionamento</a:t>
            </a: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1900" cap="small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1900" b="1" cap="small" dirty="0" smtClean="0">
                <a:latin typeface="Arial" pitchFamily="34" charset="0"/>
                <a:cs typeface="Arial" pitchFamily="34" charset="0"/>
              </a:rPr>
              <a:t>Não</a:t>
            </a:r>
            <a:r>
              <a:rPr lang="pt-BR" sz="1900" cap="small" dirty="0" smtClean="0">
                <a:latin typeface="Arial" pitchFamily="34" charset="0"/>
                <a:cs typeface="Arial" pitchFamily="34" charset="0"/>
              </a:rPr>
              <a:t> atendia às exigências do </a:t>
            </a:r>
            <a:r>
              <a:rPr lang="pt-BR" sz="1900" b="1" cap="small" dirty="0" smtClean="0">
                <a:latin typeface="Arial" pitchFamily="34" charset="0"/>
                <a:cs typeface="Arial" pitchFamily="34" charset="0"/>
              </a:rPr>
              <a:t>Ministério Público Federal</a:t>
            </a:r>
            <a:r>
              <a:rPr lang="pt-BR" sz="1900" cap="small" dirty="0" smtClean="0">
                <a:latin typeface="Arial" pitchFamily="34" charset="0"/>
                <a:cs typeface="Arial" pitchFamily="34" charset="0"/>
              </a:rPr>
              <a:t> e da </a:t>
            </a:r>
            <a:r>
              <a:rPr lang="pt-BR" sz="1900" b="1" cap="small" dirty="0" smtClean="0">
                <a:latin typeface="Arial" pitchFamily="34" charset="0"/>
                <a:cs typeface="Arial" pitchFamily="34" charset="0"/>
              </a:rPr>
              <a:t>Lei de Acesso à Informação</a:t>
            </a:r>
            <a:r>
              <a:rPr lang="pt-BR" sz="1900" cap="small" dirty="0" smtClean="0">
                <a:latin typeface="Arial" pitchFamily="34" charset="0"/>
                <a:cs typeface="Arial" pitchFamily="34" charset="0"/>
              </a:rPr>
              <a:t>¹</a:t>
            </a:r>
          </a:p>
          <a:p>
            <a:pPr marL="800100" lvl="1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1700" cap="small" dirty="0" smtClean="0">
                <a:latin typeface="Arial" pitchFamily="34" charset="0"/>
                <a:cs typeface="Arial" pitchFamily="34" charset="0"/>
              </a:rPr>
              <a:t>1ª avaliação: nota de </a:t>
            </a:r>
            <a:r>
              <a:rPr lang="pt-BR" sz="1700" b="1" cap="small" dirty="0" smtClean="0">
                <a:latin typeface="Arial" pitchFamily="34" charset="0"/>
                <a:cs typeface="Arial" pitchFamily="34" charset="0"/>
              </a:rPr>
              <a:t>1,4 </a:t>
            </a:r>
            <a:r>
              <a:rPr lang="pt-BR" sz="1700" cap="small" dirty="0" smtClean="0">
                <a:latin typeface="Arial" pitchFamily="34" charset="0"/>
                <a:cs typeface="Arial" pitchFamily="34" charset="0"/>
              </a:rPr>
              <a:t>(máximo de 10,0)</a:t>
            </a:r>
          </a:p>
          <a:p>
            <a:pPr marL="800100" lvl="1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1700" b="1" cap="small" dirty="0" smtClean="0">
                <a:latin typeface="Arial" pitchFamily="34" charset="0"/>
                <a:cs typeface="Arial" pitchFamily="34" charset="0"/>
              </a:rPr>
              <a:t>Pior</a:t>
            </a:r>
            <a:r>
              <a:rPr lang="pt-BR" sz="1700" cap="small" dirty="0" smtClean="0">
                <a:latin typeface="Arial" pitchFamily="34" charset="0"/>
                <a:cs typeface="Arial" pitchFamily="34" charset="0"/>
              </a:rPr>
              <a:t> nota entre as </a:t>
            </a:r>
            <a:r>
              <a:rPr lang="pt-BR" sz="1700" cap="small" dirty="0" err="1" smtClean="0">
                <a:latin typeface="Arial" pitchFamily="34" charset="0"/>
                <a:cs typeface="Arial" pitchFamily="34" charset="0"/>
              </a:rPr>
              <a:t>UFs</a:t>
            </a:r>
            <a:endParaRPr lang="pt-BR" sz="1700" cap="small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1700" cap="small" dirty="0" smtClean="0">
                <a:latin typeface="Arial" pitchFamily="34" charset="0"/>
                <a:cs typeface="Arial" pitchFamily="34" charset="0"/>
              </a:rPr>
              <a:t>Notificação em janeiro de 2016: prazo de </a:t>
            </a:r>
            <a:r>
              <a:rPr lang="pt-BR" sz="1700" b="1" cap="small" dirty="0" smtClean="0">
                <a:latin typeface="Arial" pitchFamily="34" charset="0"/>
                <a:cs typeface="Arial" pitchFamily="34" charset="0"/>
              </a:rPr>
              <a:t>120 dias</a:t>
            </a:r>
          </a:p>
          <a:p>
            <a:pPr marL="800100" lvl="1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1900" b="1" cap="small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1900" cap="small" dirty="0" smtClean="0">
                <a:latin typeface="Arial" pitchFamily="34" charset="0"/>
                <a:cs typeface="Arial" pitchFamily="34" charset="0"/>
              </a:rPr>
              <a:t>Transparência como </a:t>
            </a:r>
            <a:r>
              <a:rPr lang="pt-BR" sz="1900" b="1" cap="small" dirty="0" smtClean="0">
                <a:latin typeface="Arial" pitchFamily="34" charset="0"/>
                <a:cs typeface="Arial" pitchFamily="34" charset="0"/>
              </a:rPr>
              <a:t>prioridade</a:t>
            </a:r>
            <a:r>
              <a:rPr lang="pt-BR" sz="1900" cap="small" dirty="0" smtClean="0">
                <a:latin typeface="Arial" pitchFamily="34" charset="0"/>
                <a:cs typeface="Arial" pitchFamily="34" charset="0"/>
              </a:rPr>
              <a:t> de governo</a:t>
            </a:r>
          </a:p>
          <a:p>
            <a:pPr marL="800100" lvl="1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1900" cap="small" dirty="0" smtClean="0">
                <a:latin typeface="Arial" pitchFamily="34" charset="0"/>
                <a:cs typeface="Arial" pitchFamily="34" charset="0"/>
              </a:rPr>
              <a:t>Contrato de gestão</a:t>
            </a: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cap="small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" y="5867285"/>
            <a:ext cx="995081" cy="82050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867331" y="6368012"/>
            <a:ext cx="2300966" cy="33342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050" cap="small" dirty="0" smtClean="0">
                <a:latin typeface="Arial" pitchFamily="34" charset="0"/>
                <a:cs typeface="Arial" pitchFamily="34" charset="0"/>
              </a:rPr>
              <a:t>¹ Lei federal nº 12.527 de 2011</a:t>
            </a:r>
            <a:endParaRPr lang="pt-BR" sz="1050" cap="smal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08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623447" y="371169"/>
            <a:ext cx="783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cap="small" dirty="0"/>
              <a:t>D</a:t>
            </a:r>
            <a:r>
              <a:rPr lang="pt-BR" sz="2400" b="1" cap="small" dirty="0" smtClean="0"/>
              <a:t>emandas do MPF</a:t>
            </a:r>
            <a:endParaRPr lang="pt-BR" sz="2400" b="1" cap="small" dirty="0"/>
          </a:p>
        </p:txBody>
      </p:sp>
      <p:cxnSp>
        <p:nvCxnSpPr>
          <p:cNvPr id="20" name="Conector reto 19"/>
          <p:cNvCxnSpPr/>
          <p:nvPr/>
        </p:nvCxnSpPr>
        <p:spPr>
          <a:xfrm flipH="1">
            <a:off x="595743" y="290131"/>
            <a:ext cx="1636" cy="582706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" y="5867285"/>
            <a:ext cx="995081" cy="82050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23447" y="1857092"/>
            <a:ext cx="11100536" cy="5539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Faltavam </a:t>
            </a: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funcionalidades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informações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631" y="1890100"/>
            <a:ext cx="5350482" cy="3396809"/>
          </a:xfrm>
          <a:prstGeom prst="rect">
            <a:avLst/>
          </a:prstGeom>
        </p:spPr>
      </p:pic>
      <p:cxnSp>
        <p:nvCxnSpPr>
          <p:cNvPr id="17" name="Conector de seta reta 119"/>
          <p:cNvCxnSpPr/>
          <p:nvPr/>
        </p:nvCxnSpPr>
        <p:spPr>
          <a:xfrm>
            <a:off x="5611534" y="3827880"/>
            <a:ext cx="78537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60601" y="2617998"/>
            <a:ext cx="5214923" cy="2582644"/>
            <a:chOff x="702047" y="2617998"/>
            <a:chExt cx="5214923" cy="2582644"/>
          </a:xfrm>
        </p:grpSpPr>
        <p:sp>
          <p:nvSpPr>
            <p:cNvPr id="21" name="CaixaDeTexto 20"/>
            <p:cNvSpPr txBox="1"/>
            <p:nvPr/>
          </p:nvSpPr>
          <p:spPr>
            <a:xfrm>
              <a:off x="1093283" y="2685652"/>
              <a:ext cx="1196953" cy="738664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r"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pt-BR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e-SIC</a:t>
              </a:r>
              <a:endParaRPr lang="pt-B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pt-BR" sz="1400" b="1" cap="sm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SIC físico</a:t>
              </a:r>
            </a:p>
          </p:txBody>
        </p:sp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lumMod val="20000"/>
                  <a:lumOff val="8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094944" y="3536816"/>
              <a:ext cx="1067402" cy="822022"/>
            </a:xfrm>
            <a:prstGeom prst="rect">
              <a:avLst/>
            </a:prstGeom>
          </p:spPr>
        </p:pic>
        <p:sp>
          <p:nvSpPr>
            <p:cNvPr id="33" name="CaixaDeTexto 32"/>
            <p:cNvSpPr txBox="1"/>
            <p:nvPr/>
          </p:nvSpPr>
          <p:spPr>
            <a:xfrm>
              <a:off x="864420" y="3716994"/>
              <a:ext cx="1326894" cy="416011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r"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pt-BR" sz="1400" b="1" cap="small" dirty="0" smtClean="0">
                  <a:latin typeface="Arial" pitchFamily="34" charset="0"/>
                  <a:cs typeface="Arial" pitchFamily="34" charset="0"/>
                </a:rPr>
                <a:t>legislação</a:t>
              </a:r>
            </a:p>
          </p:txBody>
        </p:sp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14951" y="2617998"/>
              <a:ext cx="752475" cy="676275"/>
            </a:xfrm>
            <a:prstGeom prst="rect">
              <a:avLst/>
            </a:prstGeom>
            <a:noFill/>
          </p:spPr>
        </p:pic>
        <p:sp>
          <p:nvSpPr>
            <p:cNvPr id="42" name="CaixaDeTexto 41"/>
            <p:cNvSpPr txBox="1"/>
            <p:nvPr/>
          </p:nvSpPr>
          <p:spPr>
            <a:xfrm>
              <a:off x="3617730" y="2748129"/>
              <a:ext cx="1473123" cy="375552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r"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pt-BR" sz="1400" b="1" cap="small" dirty="0" smtClean="0">
                  <a:latin typeface="Arial" pitchFamily="34" charset="0"/>
                  <a:cs typeface="Arial" pitchFamily="34" charset="0"/>
                </a:rPr>
                <a:t>institucional</a:t>
              </a:r>
            </a:p>
          </p:txBody>
        </p:sp>
        <p:pic>
          <p:nvPicPr>
            <p:cNvPr id="43" name="Imagem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0237" y="2745464"/>
              <a:ext cx="699474" cy="651234"/>
            </a:xfrm>
            <a:prstGeom prst="rect">
              <a:avLst/>
            </a:prstGeom>
          </p:spPr>
        </p:pic>
        <p:pic>
          <p:nvPicPr>
            <p:cNvPr id="46" name="Imagem 45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tx2">
                  <a:tint val="45000"/>
                  <a:satMod val="400000"/>
                </a:schemeClr>
              </a:duotone>
              <a:lum contrast="-86000"/>
            </a:blip>
            <a:stretch>
              <a:fillRect/>
            </a:stretch>
          </p:blipFill>
          <p:spPr>
            <a:xfrm>
              <a:off x="5090853" y="3465930"/>
              <a:ext cx="771525" cy="723900"/>
            </a:xfrm>
            <a:prstGeom prst="rect">
              <a:avLst/>
            </a:prstGeom>
          </p:spPr>
        </p:pic>
        <p:sp>
          <p:nvSpPr>
            <p:cNvPr id="47" name="CaixaDeTexto 46"/>
            <p:cNvSpPr txBox="1"/>
            <p:nvPr/>
          </p:nvSpPr>
          <p:spPr>
            <a:xfrm>
              <a:off x="3250701" y="3410810"/>
              <a:ext cx="1862919" cy="698717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r"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pt-BR" sz="1400" b="1" cap="small" dirty="0" smtClean="0">
                  <a:latin typeface="Arial" pitchFamily="34" charset="0"/>
                  <a:cs typeface="Arial" pitchFamily="34" charset="0"/>
                </a:rPr>
                <a:t>responsabilidade fiscal</a:t>
              </a:r>
            </a:p>
          </p:txBody>
        </p:sp>
        <p:pic>
          <p:nvPicPr>
            <p:cNvPr id="51" name="Imagem 50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000000">
                    <a:alpha val="78824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3359" r="3523"/>
            <a:stretch/>
          </p:blipFill>
          <p:spPr>
            <a:xfrm>
              <a:off x="5168829" y="4358838"/>
              <a:ext cx="748141" cy="785450"/>
            </a:xfrm>
            <a:prstGeom prst="rect">
              <a:avLst/>
            </a:prstGeom>
          </p:spPr>
        </p:pic>
        <p:sp>
          <p:nvSpPr>
            <p:cNvPr id="52" name="CaixaDeTexto 51"/>
            <p:cNvSpPr txBox="1"/>
            <p:nvPr/>
          </p:nvSpPr>
          <p:spPr>
            <a:xfrm>
              <a:off x="3634214" y="4382231"/>
              <a:ext cx="1456639" cy="738664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r"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pt-BR" sz="1400" b="1" cap="small" dirty="0">
                  <a:latin typeface="Arial" pitchFamily="34" charset="0"/>
                  <a:cs typeface="Arial" pitchFamily="34" charset="0"/>
                </a:rPr>
                <a:t>l</a:t>
              </a:r>
              <a:r>
                <a:rPr lang="pt-BR" sz="1400" b="1" cap="small" dirty="0" smtClean="0">
                  <a:latin typeface="Arial" pitchFamily="34" charset="0"/>
                  <a:cs typeface="Arial" pitchFamily="34" charset="0"/>
                </a:rPr>
                <a:t>icitações e contratos</a:t>
              </a:r>
            </a:p>
          </p:txBody>
        </p:sp>
        <p:pic>
          <p:nvPicPr>
            <p:cNvPr id="58" name="Imagem 57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184908" y="4498956"/>
              <a:ext cx="941046" cy="664708"/>
            </a:xfrm>
            <a:prstGeom prst="rect">
              <a:avLst/>
            </a:prstGeom>
          </p:spPr>
        </p:pic>
        <p:sp>
          <p:nvSpPr>
            <p:cNvPr id="59" name="CaixaDeTexto 58"/>
            <p:cNvSpPr txBox="1"/>
            <p:nvPr/>
          </p:nvSpPr>
          <p:spPr>
            <a:xfrm>
              <a:off x="702047" y="4461978"/>
              <a:ext cx="1456639" cy="738664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r"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pt-BR" sz="1400" b="1" cap="small" dirty="0" smtClean="0">
                  <a:latin typeface="Arial" pitchFamily="34" charset="0"/>
                  <a:cs typeface="Arial" pitchFamily="34" charset="0"/>
                </a:rPr>
                <a:t>receitas e despesas</a:t>
              </a:r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5611534" y="3380756"/>
            <a:ext cx="785370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cap="small" dirty="0">
                <a:latin typeface="Arial" pitchFamily="34" charset="0"/>
                <a:cs typeface="Arial" pitchFamily="34" charset="0"/>
              </a:rPr>
              <a:t>I</a:t>
            </a:r>
            <a:r>
              <a:rPr lang="pt-BR" sz="1400" cap="small" dirty="0" smtClean="0">
                <a:latin typeface="Arial" pitchFamily="34" charset="0"/>
                <a:cs typeface="Arial" pitchFamily="34" charset="0"/>
              </a:rPr>
              <a:t>ncluir</a:t>
            </a:r>
          </a:p>
        </p:txBody>
      </p:sp>
    </p:spTree>
    <p:extLst>
      <p:ext uri="{BB962C8B-B14F-4D97-AF65-F5344CB8AC3E}">
        <p14:creationId xmlns:p14="http://schemas.microsoft.com/office/powerpoint/2010/main" val="2576804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623447" y="371169"/>
            <a:ext cx="783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cap="small" dirty="0"/>
              <a:t>C</a:t>
            </a:r>
            <a:r>
              <a:rPr lang="pt-BR" sz="2400" b="1" cap="small" dirty="0" smtClean="0"/>
              <a:t>omplexidade do projeto</a:t>
            </a:r>
            <a:endParaRPr lang="pt-BR" sz="2400" b="1" cap="small" dirty="0"/>
          </a:p>
        </p:txBody>
      </p:sp>
      <p:cxnSp>
        <p:nvCxnSpPr>
          <p:cNvPr id="20" name="Conector reto 19"/>
          <p:cNvCxnSpPr/>
          <p:nvPr/>
        </p:nvCxnSpPr>
        <p:spPr>
          <a:xfrm flipH="1">
            <a:off x="595743" y="290131"/>
            <a:ext cx="1636" cy="582706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623447" y="1824119"/>
            <a:ext cx="11100536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ransversalidade: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 diversos atores envolvidos</a:t>
            </a:r>
          </a:p>
          <a:p>
            <a:pPr marL="800100" lvl="1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b="1" cap="small" dirty="0" smtClean="0">
                <a:latin typeface="Arial" pitchFamily="34" charset="0"/>
                <a:cs typeface="Arial" pitchFamily="34" charset="0"/>
              </a:rPr>
              <a:t>Secretarias:</a:t>
            </a:r>
            <a:r>
              <a:rPr lang="pt-BR" cap="small" dirty="0" smtClean="0">
                <a:latin typeface="Arial" pitchFamily="34" charset="0"/>
                <a:cs typeface="Arial" pitchFamily="34" charset="0"/>
              </a:rPr>
              <a:t> SAD; SEGOV; CASA CIVIL e SEFAZ</a:t>
            </a:r>
          </a:p>
          <a:p>
            <a:pPr marL="800100" lvl="1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b="1" cap="small" dirty="0" smtClean="0">
                <a:latin typeface="Arial" pitchFamily="34" charset="0"/>
                <a:cs typeface="Arial" pitchFamily="34" charset="0"/>
              </a:rPr>
              <a:t>Demandas diversas: </a:t>
            </a:r>
            <a:r>
              <a:rPr lang="pt-BR" cap="small" dirty="0" smtClean="0">
                <a:latin typeface="Arial" pitchFamily="34" charset="0"/>
                <a:cs typeface="Arial" pitchFamily="34" charset="0"/>
              </a:rPr>
              <a:t>tecnologia, administrativo, financeiro</a:t>
            </a:r>
            <a:r>
              <a:rPr lang="pt-BR" cap="small" dirty="0">
                <a:latin typeface="Arial" pitchFamily="34" charset="0"/>
                <a:cs typeface="Arial" pitchFamily="34" charset="0"/>
              </a:rPr>
              <a:t> </a:t>
            </a:r>
            <a:r>
              <a:rPr lang="pt-BR" cap="small" dirty="0" smtClean="0">
                <a:latin typeface="Arial" pitchFamily="34" charset="0"/>
                <a:cs typeface="Arial" pitchFamily="34" charset="0"/>
              </a:rPr>
              <a:t>e jurídico</a:t>
            </a: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b="1" cap="small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Prazo curto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: 120 dias</a:t>
            </a:r>
          </a:p>
          <a:p>
            <a:pPr marL="800100" lvl="1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2ª avaliação do MPF em maio</a:t>
            </a: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cap="small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cap="small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" y="5867285"/>
            <a:ext cx="995081" cy="8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93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623447" y="371169"/>
            <a:ext cx="783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cap="small" dirty="0" err="1" smtClean="0"/>
              <a:t>Empoderamento</a:t>
            </a:r>
            <a:endParaRPr lang="pt-BR" sz="2400" b="1" cap="small" dirty="0"/>
          </a:p>
        </p:txBody>
      </p:sp>
      <p:cxnSp>
        <p:nvCxnSpPr>
          <p:cNvPr id="20" name="Conector reto 19"/>
          <p:cNvCxnSpPr/>
          <p:nvPr/>
        </p:nvCxnSpPr>
        <p:spPr>
          <a:xfrm flipH="1">
            <a:off x="595743" y="290131"/>
            <a:ext cx="1636" cy="582706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623447" y="1428332"/>
            <a:ext cx="11100536" cy="240065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Delegação: 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patrocínio do Secretário de Governo e Gestão Estratégica</a:t>
            </a: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b="1" cap="small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Equipe: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 Comitê da Transparência formalmente instituído em decreto do Governador </a:t>
            </a: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cap="small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      (8 pessoas)</a:t>
            </a:r>
          </a:p>
          <a:p>
            <a:pPr marL="800100" lvl="1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cap="small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" y="5867285"/>
            <a:ext cx="995081" cy="820506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39927263"/>
              </p:ext>
            </p:extLst>
          </p:nvPr>
        </p:nvGraphicFramePr>
        <p:xfrm>
          <a:off x="2099859" y="3599367"/>
          <a:ext cx="8147712" cy="249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8652681" y="6354364"/>
            <a:ext cx="3515616" cy="3347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050" cap="small" dirty="0" smtClean="0">
                <a:latin typeface="Arial" pitchFamily="34" charset="0"/>
                <a:cs typeface="Arial" pitchFamily="34" charset="0"/>
              </a:rPr>
              <a:t>Fonte: Decreto nº 14.392 de 18 de fevereiro de 2016</a:t>
            </a:r>
            <a:endParaRPr lang="pt-BR" sz="1050" cap="smal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2617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23447" y="1428332"/>
            <a:ext cx="11100536" cy="455509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Estudar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 as necessidades do projeto e </a:t>
            </a: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planejar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000" cap="small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000" cap="small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000" cap="small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Envolver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 os diferentes atores na solução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cap="small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cap="small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cap="small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Delegação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 de tarefas e controle do </a:t>
            </a: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cronograma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cap="small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cap="small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cap="small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Monitoramento intensivo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 da execução</a:t>
            </a:r>
            <a:endParaRPr lang="pt-BR" sz="2000" cap="small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endParaRPr lang="pt-BR" sz="2000" b="1" cap="sm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23447" y="371169"/>
            <a:ext cx="783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cap="small" dirty="0"/>
              <a:t>P</a:t>
            </a:r>
            <a:r>
              <a:rPr lang="pt-BR" sz="2400" b="1" cap="small" dirty="0" smtClean="0"/>
              <a:t>apel da gerente</a:t>
            </a:r>
            <a:endParaRPr lang="pt-BR" sz="2400" b="1" cap="small" dirty="0"/>
          </a:p>
        </p:txBody>
      </p:sp>
      <p:cxnSp>
        <p:nvCxnSpPr>
          <p:cNvPr id="20" name="Conector reto 19"/>
          <p:cNvCxnSpPr/>
          <p:nvPr/>
        </p:nvCxnSpPr>
        <p:spPr>
          <a:xfrm flipH="1">
            <a:off x="595743" y="290131"/>
            <a:ext cx="1636" cy="582706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" y="5867285"/>
            <a:ext cx="995081" cy="82050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354" y="1064456"/>
            <a:ext cx="691294" cy="1061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167" y="1248424"/>
            <a:ext cx="713050" cy="1057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lum contrast="-69000"/>
          </a:blip>
          <a:stretch>
            <a:fillRect/>
          </a:stretch>
        </p:blipFill>
        <p:spPr>
          <a:xfrm>
            <a:off x="6376873" y="2547772"/>
            <a:ext cx="859194" cy="6834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995" y="3473206"/>
            <a:ext cx="1190006" cy="11900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lum contrast="-87000"/>
          </a:blip>
          <a:stretch>
            <a:fillRect/>
          </a:stretch>
        </p:blipFill>
        <p:spPr>
          <a:xfrm>
            <a:off x="5874561" y="4756152"/>
            <a:ext cx="925345" cy="86795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8381" y="5624111"/>
            <a:ext cx="521928" cy="514252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7233" y="5655974"/>
            <a:ext cx="527902" cy="49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476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623447" y="371169"/>
            <a:ext cx="783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cap="small" dirty="0" smtClean="0"/>
              <a:t>Modelo de gestão</a:t>
            </a:r>
            <a:endParaRPr lang="pt-BR" sz="2400" b="1" cap="small" dirty="0"/>
          </a:p>
        </p:txBody>
      </p:sp>
      <p:cxnSp>
        <p:nvCxnSpPr>
          <p:cNvPr id="20" name="Conector reto 19"/>
          <p:cNvCxnSpPr/>
          <p:nvPr/>
        </p:nvCxnSpPr>
        <p:spPr>
          <a:xfrm flipH="1">
            <a:off x="595743" y="290131"/>
            <a:ext cx="1636" cy="582706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" y="5867285"/>
            <a:ext cx="995081" cy="82050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4571077" y="471185"/>
            <a:ext cx="3938427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Ciclos: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janeiro a março: quinzenais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Abril a maio: semanais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64637" y="2081506"/>
            <a:ext cx="812813" cy="80962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2667496" y="1867223"/>
            <a:ext cx="7029455" cy="4466187"/>
            <a:chOff x="2271712" y="1839927"/>
            <a:chExt cx="7029455" cy="4466187"/>
          </a:xfrm>
        </p:grpSpPr>
        <p:cxnSp>
          <p:nvCxnSpPr>
            <p:cNvPr id="7" name="Conector de seta reta 119"/>
            <p:cNvCxnSpPr>
              <a:stCxn id="11" idx="3"/>
              <a:endCxn id="18" idx="1"/>
            </p:cNvCxnSpPr>
            <p:nvPr/>
          </p:nvCxnSpPr>
          <p:spPr>
            <a:xfrm flipV="1">
              <a:off x="3698622" y="2459023"/>
              <a:ext cx="4483879" cy="320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lum contrast="-87000"/>
            </a:blip>
            <a:stretch>
              <a:fillRect/>
            </a:stretch>
          </p:blipFill>
          <p:spPr>
            <a:xfrm>
              <a:off x="2371728" y="1839927"/>
              <a:ext cx="1326894" cy="1244602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2371728" y="3023144"/>
              <a:ext cx="1326894" cy="738664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pt-BR" sz="1400" b="1" cap="small" dirty="0" smtClean="0">
                  <a:latin typeface="Arial" pitchFamily="34" charset="0"/>
                  <a:cs typeface="Arial" pitchFamily="34" charset="0"/>
                </a:rPr>
                <a:t>Reuniões de alinhamento</a:t>
              </a:r>
            </a:p>
          </p:txBody>
        </p:sp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2684" y="2456808"/>
              <a:ext cx="814055" cy="81405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CaixaDeTexto 15"/>
            <p:cNvSpPr txBox="1"/>
            <p:nvPr/>
          </p:nvSpPr>
          <p:spPr>
            <a:xfrm>
              <a:off x="5396739" y="2532199"/>
              <a:ext cx="1714327" cy="738664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pt-BR" sz="1400" cap="small" dirty="0" smtClean="0">
                  <a:latin typeface="Arial" pitchFamily="34" charset="0"/>
                  <a:cs typeface="Arial" pitchFamily="34" charset="0"/>
                </a:rPr>
                <a:t>Tarefas e prazos definidos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7786691" y="2841160"/>
              <a:ext cx="1514476" cy="375552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pt-BR" sz="1400" b="1" cap="small" dirty="0" smtClean="0">
                  <a:latin typeface="Arial" pitchFamily="34" charset="0"/>
                  <a:cs typeface="Arial" pitchFamily="34" charset="0"/>
                </a:rPr>
                <a:t>Execução</a:t>
              </a:r>
            </a:p>
          </p:txBody>
        </p:sp>
        <p:cxnSp>
          <p:nvCxnSpPr>
            <p:cNvPr id="25" name="Conector de seta reta 119"/>
            <p:cNvCxnSpPr>
              <a:stCxn id="21" idx="2"/>
              <a:endCxn id="44" idx="0"/>
            </p:cNvCxnSpPr>
            <p:nvPr/>
          </p:nvCxnSpPr>
          <p:spPr>
            <a:xfrm flipH="1">
              <a:off x="8542581" y="3216712"/>
              <a:ext cx="1348" cy="152258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Imagem 32"/>
            <p:cNvPicPr>
              <a:picLocks noChangeAspect="1"/>
            </p:cNvPicPr>
            <p:nvPr/>
          </p:nvPicPr>
          <p:blipFill rotWithShape="1">
            <a:blip r:embed="rId6">
              <a:lum bright="32000"/>
            </a:blip>
            <a:srcRect b="10271"/>
            <a:stretch/>
          </p:blipFill>
          <p:spPr>
            <a:xfrm>
              <a:off x="2548274" y="4710718"/>
              <a:ext cx="961352" cy="869197"/>
            </a:xfrm>
            <a:prstGeom prst="rect">
              <a:avLst/>
            </a:prstGeom>
          </p:spPr>
        </p:pic>
        <p:sp>
          <p:nvSpPr>
            <p:cNvPr id="39" name="CaixaDeTexto 38"/>
            <p:cNvSpPr txBox="1"/>
            <p:nvPr/>
          </p:nvSpPr>
          <p:spPr>
            <a:xfrm>
              <a:off x="2271712" y="5494187"/>
              <a:ext cx="1514476" cy="698717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pt-BR" sz="1400" b="1" cap="small" dirty="0" smtClean="0">
                  <a:latin typeface="Arial" pitchFamily="34" charset="0"/>
                  <a:cs typeface="Arial" pitchFamily="34" charset="0"/>
                </a:rPr>
                <a:t>Validação das entregas</a:t>
              </a:r>
            </a:p>
          </p:txBody>
        </p:sp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20653" y="5493967"/>
              <a:ext cx="521928" cy="514252"/>
            </a:xfrm>
            <a:prstGeom prst="rect">
              <a:avLst/>
            </a:prstGeom>
          </p:spPr>
        </p:pic>
        <p:pic>
          <p:nvPicPr>
            <p:cNvPr id="43" name="Imagem 4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09505" y="5525830"/>
              <a:ext cx="527902" cy="497934"/>
            </a:xfrm>
            <a:prstGeom prst="rect">
              <a:avLst/>
            </a:prstGeom>
          </p:spPr>
        </p:pic>
        <p:pic>
          <p:nvPicPr>
            <p:cNvPr id="44" name="Imagem 43"/>
            <p:cNvPicPr>
              <a:picLocks noChangeAspect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lum contrast="-11000"/>
            </a:blip>
            <a:stretch>
              <a:fillRect/>
            </a:stretch>
          </p:blipFill>
          <p:spPr>
            <a:xfrm>
              <a:off x="8135560" y="4739294"/>
              <a:ext cx="814041" cy="762650"/>
            </a:xfrm>
            <a:prstGeom prst="rect">
              <a:avLst/>
            </a:prstGeom>
          </p:spPr>
        </p:pic>
        <p:sp>
          <p:nvSpPr>
            <p:cNvPr id="50" name="CaixaDeTexto 49"/>
            <p:cNvSpPr txBox="1"/>
            <p:nvPr/>
          </p:nvSpPr>
          <p:spPr>
            <a:xfrm>
              <a:off x="7785342" y="5930562"/>
              <a:ext cx="1514476" cy="375552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pt-BR" sz="1400" b="1" cap="small" dirty="0" smtClean="0">
                  <a:latin typeface="Arial" pitchFamily="34" charset="0"/>
                  <a:cs typeface="Arial" pitchFamily="34" charset="0"/>
                </a:rPr>
                <a:t>Monitoramento</a:t>
              </a:r>
            </a:p>
          </p:txBody>
        </p:sp>
        <p:cxnSp>
          <p:nvCxnSpPr>
            <p:cNvPr id="51" name="Conector de seta reta 119"/>
            <p:cNvCxnSpPr>
              <a:stCxn id="44" idx="1"/>
              <a:endCxn id="33" idx="3"/>
            </p:cNvCxnSpPr>
            <p:nvPr/>
          </p:nvCxnSpPr>
          <p:spPr>
            <a:xfrm flipH="1">
              <a:off x="3509626" y="5120619"/>
              <a:ext cx="4625934" cy="2469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de seta reta 119"/>
            <p:cNvCxnSpPr>
              <a:stCxn id="33" idx="0"/>
              <a:endCxn id="12" idx="2"/>
            </p:cNvCxnSpPr>
            <p:nvPr/>
          </p:nvCxnSpPr>
          <p:spPr>
            <a:xfrm flipV="1">
              <a:off x="3028950" y="3761808"/>
              <a:ext cx="6225" cy="94891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8663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7861</TotalTime>
  <Words>536</Words>
  <Application>Microsoft Office PowerPoint</Application>
  <PresentationFormat>Widescreen</PresentationFormat>
  <Paragraphs>144</Paragraphs>
  <Slides>15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Arial Black</vt:lpstr>
      <vt:lpstr>Calibri</vt:lpstr>
      <vt:lpstr>Times New Roman</vt:lpstr>
      <vt:lpstr>Wingdings</vt:lpstr>
      <vt:lpstr>Office Theme</vt:lpstr>
      <vt:lpstr>Apresentação do PowerPoint</vt:lpstr>
      <vt:lpstr>Objetivos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Adriane Ricieri</dc:creator>
  <cp:lastModifiedBy>Vitor Moneo</cp:lastModifiedBy>
  <cp:revision>433</cp:revision>
  <cp:lastPrinted>2016-05-02T13:07:27Z</cp:lastPrinted>
  <dcterms:created xsi:type="dcterms:W3CDTF">2016-03-15T18:09:53Z</dcterms:created>
  <dcterms:modified xsi:type="dcterms:W3CDTF">2016-06-29T21:51:59Z</dcterms:modified>
</cp:coreProperties>
</file>