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450" r:id="rId3"/>
    <p:sldId id="469" r:id="rId4"/>
    <p:sldId id="466" r:id="rId5"/>
    <p:sldId id="468" r:id="rId6"/>
    <p:sldId id="455" r:id="rId7"/>
  </p:sldIdLst>
  <p:sldSz cx="12192000" cy="6858000"/>
  <p:notesSz cx="6735763" cy="98663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B050"/>
    <a:srgbClr val="FDEADA"/>
    <a:srgbClr val="00CC99"/>
    <a:srgbClr val="66FFCC"/>
    <a:srgbClr val="00FFCC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36" autoAdjust="0"/>
    <p:restoredTop sz="94280" autoAdjust="0"/>
  </p:normalViewPr>
  <p:slideViewPr>
    <p:cSldViewPr snapToGrid="0">
      <p:cViewPr varScale="1">
        <p:scale>
          <a:sx n="95" d="100"/>
          <a:sy n="95" d="100"/>
        </p:scale>
        <p:origin x="114" y="4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1943656C-D33E-4DC0-B10F-039A64BE787A}" type="datetimeFigureOut">
              <a:rPr lang="pt-BR" smtClean="0"/>
              <a:t>05/10/2016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5A643197-D046-479D-80CA-2BACD89E2F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7514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643197-D046-479D-80CA-2BACD89E2F5D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494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EB74475-1A43-46A1-97DE-388ABB8DCB5B}" type="datetimeFigureOut">
              <a:rPr lang="pt-BR" smtClean="0"/>
              <a:pPr/>
              <a:t>05/10/2016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0E1846A-C301-4941-BF02-664E198B45C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75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EB74475-1A43-46A1-97DE-388ABB8DCB5B}" type="datetimeFigureOut">
              <a:rPr lang="pt-BR" smtClean="0"/>
              <a:pPr/>
              <a:t>05/10/2016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0E1846A-C301-4941-BF02-664E198B45C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896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EB74475-1A43-46A1-97DE-388ABB8DCB5B}" type="datetimeFigureOut">
              <a:rPr lang="pt-BR" smtClean="0"/>
              <a:pPr/>
              <a:t>05/10/2016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0E1846A-C301-4941-BF02-664E198B45C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72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EB74475-1A43-46A1-97DE-388ABB8DCB5B}" type="datetimeFigureOut">
              <a:rPr lang="pt-BR" smtClean="0"/>
              <a:pPr/>
              <a:t>05/10/2016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0E1846A-C301-4941-BF02-664E198B45C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1012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EB74475-1A43-46A1-97DE-388ABB8DCB5B}" type="datetimeFigureOut">
              <a:rPr lang="pt-BR" smtClean="0"/>
              <a:pPr/>
              <a:t>05/10/2016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0E1846A-C301-4941-BF02-664E198B45C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622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EB74475-1A43-46A1-97DE-388ABB8DCB5B}" type="datetimeFigureOut">
              <a:rPr lang="pt-BR" smtClean="0"/>
              <a:pPr/>
              <a:t>05/10/2016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0E1846A-C301-4941-BF02-664E198B45C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3569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EB74475-1A43-46A1-97DE-388ABB8DCB5B}" type="datetimeFigureOut">
              <a:rPr lang="pt-BR" smtClean="0"/>
              <a:pPr/>
              <a:t>05/10/2016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0E1846A-C301-4941-BF02-664E198B45C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8035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EB74475-1A43-46A1-97DE-388ABB8DCB5B}" type="datetimeFigureOut">
              <a:rPr lang="pt-BR" smtClean="0"/>
              <a:pPr/>
              <a:t>05/10/2016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0E1846A-C301-4941-BF02-664E198B45C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9228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EB74475-1A43-46A1-97DE-388ABB8DCB5B}" type="datetimeFigureOut">
              <a:rPr lang="pt-BR" smtClean="0"/>
              <a:pPr/>
              <a:t>05/10/2016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0E1846A-C301-4941-BF02-664E198B45C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8390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EB74475-1A43-46A1-97DE-388ABB8DCB5B}" type="datetimeFigureOut">
              <a:rPr lang="pt-BR" smtClean="0"/>
              <a:pPr/>
              <a:t>05/10/2016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0E1846A-C301-4941-BF02-664E198B45C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8221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EB74475-1A43-46A1-97DE-388ABB8DCB5B}" type="datetimeFigureOut">
              <a:rPr lang="pt-BR" smtClean="0"/>
              <a:pPr/>
              <a:t>05/10/2016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0E1846A-C301-4941-BF02-664E198B45C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4367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453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Mensagem do Governador </a:t>
            </a:r>
            <a:br>
              <a:rPr lang="pt-B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à Assembleia Legislativa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pt-BR" sz="2000" b="1" dirty="0">
                <a:solidFill>
                  <a:schemeClr val="tx1"/>
                </a:solidFill>
              </a:rPr>
              <a:t>Secretaria de Estado de </a:t>
            </a:r>
            <a:r>
              <a:rPr lang="pt-BR" sz="2000" b="1" dirty="0" smtClean="0">
                <a:solidFill>
                  <a:schemeClr val="tx1"/>
                </a:solidFill>
              </a:rPr>
              <a:t>Governo e Gestão Estratégica</a:t>
            </a:r>
            <a:endParaRPr lang="pt-BR" sz="2000" b="1" dirty="0">
              <a:solidFill>
                <a:schemeClr val="tx1"/>
              </a:solidFill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523997" y="6082027"/>
            <a:ext cx="9144000" cy="45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000" b="1" dirty="0" smtClean="0"/>
              <a:t>Outubro/2016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357672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aixaDeTexto 18"/>
          <p:cNvSpPr txBox="1"/>
          <p:nvPr/>
        </p:nvSpPr>
        <p:spPr>
          <a:xfrm>
            <a:off x="595743" y="320391"/>
            <a:ext cx="7833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cap="small" dirty="0" smtClean="0"/>
              <a:t>O que é a mensagem? </a:t>
            </a:r>
            <a:endParaRPr lang="pt-BR" sz="3200" b="1" cap="small" dirty="0"/>
          </a:p>
        </p:txBody>
      </p:sp>
      <p:cxnSp>
        <p:nvCxnSpPr>
          <p:cNvPr id="20" name="Conector reto 19"/>
          <p:cNvCxnSpPr/>
          <p:nvPr/>
        </p:nvCxnSpPr>
        <p:spPr>
          <a:xfrm flipH="1">
            <a:off x="595743" y="321425"/>
            <a:ext cx="1636" cy="582706"/>
          </a:xfrm>
          <a:prstGeom prst="line">
            <a:avLst/>
          </a:prstGeom>
          <a:ln w="28575">
            <a:solidFill>
              <a:srgbClr val="00CC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595742" y="1437546"/>
            <a:ext cx="1129145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pt-BR" sz="2400" b="1" cap="small" dirty="0"/>
          </a:p>
          <a:p>
            <a:r>
              <a:rPr lang="pt-BR" sz="2400" b="1" cap="small" dirty="0" smtClean="0"/>
              <a:t>Prestação de </a:t>
            </a:r>
            <a:r>
              <a:rPr lang="pt-BR" sz="2400" b="1" cap="small" dirty="0"/>
              <a:t>contas </a:t>
            </a:r>
            <a:r>
              <a:rPr lang="pt-BR" sz="2400" b="1" cap="small" dirty="0" smtClean="0"/>
              <a:t>anual ao Poder Legislativo das </a:t>
            </a:r>
            <a:r>
              <a:rPr lang="pt-BR" sz="2400" b="1" cap="small" dirty="0"/>
              <a:t>ações </a:t>
            </a:r>
            <a:r>
              <a:rPr lang="pt-BR" sz="2400" b="1" cap="small" dirty="0" smtClean="0"/>
              <a:t>executadas pela </a:t>
            </a:r>
            <a:r>
              <a:rPr lang="pt-BR" sz="2400" b="1" cap="small" dirty="0"/>
              <a:t>administração pública </a:t>
            </a:r>
            <a:r>
              <a:rPr lang="pt-BR" sz="2400" b="1" cap="small" dirty="0" smtClean="0"/>
              <a:t>estadual</a:t>
            </a:r>
            <a:endParaRPr lang="pt-BR" sz="2400" b="1" cap="small" dirty="0"/>
          </a:p>
          <a:p>
            <a:endParaRPr lang="pt-BR" sz="2400" b="1" cap="small" dirty="0"/>
          </a:p>
          <a:p>
            <a:r>
              <a:rPr lang="pt-BR" sz="2400" b="1" cap="small" dirty="0" smtClean="0"/>
              <a:t>Retratar as principais entregas e resultados do governo do estado</a:t>
            </a:r>
          </a:p>
          <a:p>
            <a:endParaRPr lang="pt-BR" sz="2400" b="1" cap="small" dirty="0"/>
          </a:p>
          <a:p>
            <a:r>
              <a:rPr lang="pt-BR" sz="2400" b="1" cap="small" dirty="0"/>
              <a:t>art. 89 da Constituição do Estado do Mato Grosso do </a:t>
            </a:r>
            <a:r>
              <a:rPr lang="pt-BR" sz="2400" b="1" cap="small" dirty="0" smtClean="0"/>
              <a:t>Sul</a:t>
            </a:r>
            <a:endParaRPr lang="pt-BR" sz="2400" b="1" cap="small" dirty="0"/>
          </a:p>
          <a:p>
            <a:endParaRPr lang="pt-BR" sz="2400" b="1" cap="small" dirty="0"/>
          </a:p>
        </p:txBody>
      </p:sp>
    </p:spTree>
    <p:extLst>
      <p:ext uri="{BB962C8B-B14F-4D97-AF65-F5344CB8AC3E}">
        <p14:creationId xmlns:p14="http://schemas.microsoft.com/office/powerpoint/2010/main" val="301783195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aixaDeTexto 18"/>
          <p:cNvSpPr txBox="1"/>
          <p:nvPr/>
        </p:nvSpPr>
        <p:spPr>
          <a:xfrm>
            <a:off x="595743" y="320391"/>
            <a:ext cx="7833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cap="small" dirty="0" smtClean="0"/>
              <a:t>Estrutura – Mensagem 2017 </a:t>
            </a:r>
            <a:endParaRPr lang="pt-BR" sz="3200" b="1" cap="small" dirty="0"/>
          </a:p>
        </p:txBody>
      </p:sp>
      <p:cxnSp>
        <p:nvCxnSpPr>
          <p:cNvPr id="20" name="Conector reto 19"/>
          <p:cNvCxnSpPr/>
          <p:nvPr/>
        </p:nvCxnSpPr>
        <p:spPr>
          <a:xfrm flipH="1">
            <a:off x="595743" y="321425"/>
            <a:ext cx="1636" cy="582706"/>
          </a:xfrm>
          <a:prstGeom prst="line">
            <a:avLst/>
          </a:prstGeom>
          <a:ln w="28575">
            <a:solidFill>
              <a:srgbClr val="00CC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595743" y="1437548"/>
            <a:ext cx="783340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pt-BR" sz="2400" b="1" cap="small" dirty="0" smtClean="0"/>
              <a:t>Cenário macroeconômico</a:t>
            </a:r>
          </a:p>
          <a:p>
            <a:pPr marL="457200" indent="-457200">
              <a:buAutoNum type="arabicParenR"/>
            </a:pPr>
            <a:endParaRPr lang="pt-BR" sz="2400" b="1" cap="small" dirty="0"/>
          </a:p>
          <a:p>
            <a:pPr marL="457200" indent="-457200">
              <a:buAutoNum type="arabicParenR"/>
            </a:pPr>
            <a:r>
              <a:rPr lang="pt-BR" sz="2400" b="1" cap="small" dirty="0" smtClean="0"/>
              <a:t>Cenário fiscal</a:t>
            </a:r>
          </a:p>
          <a:p>
            <a:pPr marL="457200" indent="-457200">
              <a:buAutoNum type="arabicParenR"/>
            </a:pPr>
            <a:endParaRPr lang="pt-BR" sz="2400" b="1" cap="small" dirty="0" smtClean="0"/>
          </a:p>
          <a:p>
            <a:pPr marL="457200" indent="-457200">
              <a:buAutoNum type="arabicParenR"/>
            </a:pPr>
            <a:r>
              <a:rPr lang="pt-BR" sz="2400" b="1" cap="small" dirty="0" smtClean="0"/>
              <a:t>Modelo </a:t>
            </a:r>
            <a:r>
              <a:rPr lang="pt-BR" sz="2400" b="1" cap="small" dirty="0"/>
              <a:t>de </a:t>
            </a:r>
            <a:r>
              <a:rPr lang="pt-BR" sz="2400" b="1" cap="small" dirty="0" smtClean="0"/>
              <a:t>gestão</a:t>
            </a:r>
          </a:p>
          <a:p>
            <a:pPr marL="457200" indent="-457200">
              <a:buAutoNum type="arabicParenR"/>
            </a:pPr>
            <a:endParaRPr lang="pt-BR" sz="2400" b="1" cap="small" dirty="0" smtClean="0"/>
          </a:p>
          <a:p>
            <a:pPr marL="457200" indent="-457200">
              <a:buAutoNum type="arabicParenR"/>
            </a:pPr>
            <a:r>
              <a:rPr lang="pt-BR" sz="2400" b="1" cap="small" dirty="0" smtClean="0"/>
              <a:t>Realizações 2016</a:t>
            </a:r>
            <a:endParaRPr lang="pt-BR" sz="2400" b="1" cap="small" dirty="0"/>
          </a:p>
        </p:txBody>
      </p:sp>
    </p:spTree>
    <p:extLst>
      <p:ext uri="{BB962C8B-B14F-4D97-AF65-F5344CB8AC3E}">
        <p14:creationId xmlns:p14="http://schemas.microsoft.com/office/powerpoint/2010/main" val="12150174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aixaDeTexto 18"/>
          <p:cNvSpPr txBox="1"/>
          <p:nvPr/>
        </p:nvSpPr>
        <p:spPr>
          <a:xfrm>
            <a:off x="595743" y="320391"/>
            <a:ext cx="7833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cap="small" dirty="0" smtClean="0"/>
              <a:t>Realizações 2016</a:t>
            </a:r>
            <a:endParaRPr lang="pt-BR" sz="3200" b="1" cap="small" dirty="0"/>
          </a:p>
        </p:txBody>
      </p:sp>
      <p:cxnSp>
        <p:nvCxnSpPr>
          <p:cNvPr id="20" name="Conector reto 19"/>
          <p:cNvCxnSpPr/>
          <p:nvPr/>
        </p:nvCxnSpPr>
        <p:spPr>
          <a:xfrm flipH="1">
            <a:off x="595743" y="321425"/>
            <a:ext cx="1636" cy="582706"/>
          </a:xfrm>
          <a:prstGeom prst="line">
            <a:avLst/>
          </a:prstGeom>
          <a:ln w="28575">
            <a:solidFill>
              <a:srgbClr val="00CC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1775" y="1245775"/>
            <a:ext cx="3945701" cy="47028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CaixaDeTexto 5"/>
          <p:cNvSpPr txBox="1"/>
          <p:nvPr/>
        </p:nvSpPr>
        <p:spPr>
          <a:xfrm>
            <a:off x="595743" y="1437548"/>
            <a:ext cx="78334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pt-BR" sz="2400" b="1" cap="small" dirty="0" smtClean="0"/>
              <a:t>Estrutura das Secretarias – Ponto Focal</a:t>
            </a:r>
          </a:p>
          <a:p>
            <a:pPr marL="457200" indent="-457200">
              <a:buFont typeface="+mj-lt"/>
              <a:buAutoNum type="alphaLcParenR"/>
            </a:pPr>
            <a:endParaRPr lang="pt-BR" sz="2400" b="1" cap="small" dirty="0" smtClean="0"/>
          </a:p>
          <a:p>
            <a:pPr marL="457200" indent="-457200">
              <a:buFont typeface="+mj-lt"/>
              <a:buAutoNum type="alphaLcParenR"/>
            </a:pPr>
            <a:r>
              <a:rPr lang="pt-BR" sz="2400" b="1" cap="small" dirty="0" smtClean="0"/>
              <a:t>Contrato de Gestão – Gerentes</a:t>
            </a:r>
          </a:p>
          <a:p>
            <a:pPr marL="457200" indent="-457200">
              <a:buFont typeface="+mj-lt"/>
              <a:buAutoNum type="alphaLcParenR"/>
            </a:pPr>
            <a:endParaRPr lang="pt-BR" sz="2400" b="1" cap="small" dirty="0" smtClean="0"/>
          </a:p>
          <a:p>
            <a:pPr marL="457200" indent="-457200">
              <a:buFont typeface="+mj-lt"/>
              <a:buAutoNum type="alphaLcParenR"/>
            </a:pPr>
            <a:r>
              <a:rPr lang="pt-BR" sz="2400" b="1" cap="small" dirty="0" smtClean="0"/>
              <a:t>Principais atividades – Responsáveis de cada setor </a:t>
            </a:r>
            <a:endParaRPr lang="pt-BR" sz="2400" b="1" cap="small" dirty="0"/>
          </a:p>
        </p:txBody>
      </p:sp>
    </p:spTree>
    <p:extLst>
      <p:ext uri="{BB962C8B-B14F-4D97-AF65-F5344CB8AC3E}">
        <p14:creationId xmlns:p14="http://schemas.microsoft.com/office/powerpoint/2010/main" val="19785560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aixaDeTexto 18"/>
          <p:cNvSpPr txBox="1"/>
          <p:nvPr/>
        </p:nvSpPr>
        <p:spPr>
          <a:xfrm>
            <a:off x="595743" y="320391"/>
            <a:ext cx="7833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cap="small" dirty="0" smtClean="0"/>
              <a:t>Prazos</a:t>
            </a:r>
            <a:endParaRPr lang="pt-BR" sz="3200" b="1" cap="small" dirty="0"/>
          </a:p>
        </p:txBody>
      </p:sp>
      <p:cxnSp>
        <p:nvCxnSpPr>
          <p:cNvPr id="20" name="Conector reto 19"/>
          <p:cNvCxnSpPr/>
          <p:nvPr/>
        </p:nvCxnSpPr>
        <p:spPr>
          <a:xfrm flipH="1">
            <a:off x="595743" y="321425"/>
            <a:ext cx="1636" cy="582706"/>
          </a:xfrm>
          <a:prstGeom prst="line">
            <a:avLst/>
          </a:prstGeom>
          <a:ln w="28575">
            <a:solidFill>
              <a:srgbClr val="00CC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>
            <a:off x="595743" y="1437548"/>
            <a:ext cx="78334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cap="small" dirty="0" smtClean="0"/>
              <a:t>05/10 </a:t>
            </a:r>
            <a:r>
              <a:rPr lang="pt-BR" sz="2400" b="1" cap="small" dirty="0" smtClean="0"/>
              <a:t>– envio dos Formulário online</a:t>
            </a:r>
          </a:p>
          <a:p>
            <a:endParaRPr lang="pt-BR" sz="2400" b="1" cap="small" dirty="0"/>
          </a:p>
          <a:p>
            <a:r>
              <a:rPr lang="pt-BR" sz="2400" b="1" cap="small" dirty="0" smtClean="0"/>
              <a:t>31/10 – data limite para preenchimento</a:t>
            </a:r>
            <a:endParaRPr lang="pt-BR" sz="2400" b="1" cap="small" dirty="0"/>
          </a:p>
        </p:txBody>
      </p:sp>
    </p:spTree>
    <p:extLst>
      <p:ext uri="{BB962C8B-B14F-4D97-AF65-F5344CB8AC3E}">
        <p14:creationId xmlns:p14="http://schemas.microsoft.com/office/powerpoint/2010/main" val="245667713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419367" y="3052476"/>
            <a:ext cx="9755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Clr>
                <a:schemeClr val="tx1">
                  <a:lumMod val="50000"/>
                  <a:lumOff val="50000"/>
                </a:schemeClr>
              </a:buClr>
            </a:pPr>
            <a:r>
              <a:rPr lang="pt-BR" sz="3600" b="1" cap="small" dirty="0" smtClean="0"/>
              <a:t>OBRIGADO</a:t>
            </a:r>
            <a:endParaRPr lang="pt-BR" sz="2800" b="1" cap="small" dirty="0"/>
          </a:p>
        </p:txBody>
      </p:sp>
      <p:cxnSp>
        <p:nvCxnSpPr>
          <p:cNvPr id="4" name="Conector reto 3"/>
          <p:cNvCxnSpPr/>
          <p:nvPr/>
        </p:nvCxnSpPr>
        <p:spPr>
          <a:xfrm>
            <a:off x="11376218" y="941294"/>
            <a:ext cx="0" cy="5015753"/>
          </a:xfrm>
          <a:prstGeom prst="line">
            <a:avLst/>
          </a:prstGeom>
          <a:ln w="28575">
            <a:solidFill>
              <a:srgbClr val="00CC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83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3826</TotalTime>
  <Words>102</Words>
  <Application>Microsoft Office PowerPoint</Application>
  <PresentationFormat>Widescreen</PresentationFormat>
  <Paragraphs>30</Paragraphs>
  <Slides>6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Mensagem do Governador  à Assembleia Legislativa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Adriane Ricieri</dc:creator>
  <cp:lastModifiedBy>Breno Resende Coelho</cp:lastModifiedBy>
  <cp:revision>126</cp:revision>
  <cp:lastPrinted>2016-05-02T13:07:27Z</cp:lastPrinted>
  <dcterms:created xsi:type="dcterms:W3CDTF">2016-03-15T18:09:53Z</dcterms:created>
  <dcterms:modified xsi:type="dcterms:W3CDTF">2016-10-05T12:02:43Z</dcterms:modified>
</cp:coreProperties>
</file>