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78" r:id="rId2"/>
    <p:sldId id="287" r:id="rId3"/>
    <p:sldId id="291" r:id="rId4"/>
    <p:sldId id="314" r:id="rId5"/>
    <p:sldId id="279" r:id="rId6"/>
    <p:sldId id="281" r:id="rId7"/>
    <p:sldId id="289" r:id="rId8"/>
    <p:sldId id="283" r:id="rId9"/>
    <p:sldId id="290" r:id="rId10"/>
    <p:sldId id="315" r:id="rId11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13"/>
      <p:bold r:id="rId14"/>
      <p:italic r:id="rId15"/>
      <p:boldItalic r:id="rId16"/>
    </p:embeddedFont>
    <p:embeddedFont>
      <p:font typeface="Nirmala UI" panose="020B0502040204020203" pitchFamily="34" charset="0"/>
      <p:regular r:id="rId17"/>
      <p:bold r:id="rId18"/>
    </p:embeddedFont>
    <p:embeddedFont>
      <p:font typeface="Proxima Nova" panose="020B0604020202020204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E87C"/>
    <a:srgbClr val="117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6" autoAdjust="0"/>
    <p:restoredTop sz="92372" autoAdjust="0"/>
  </p:normalViewPr>
  <p:slideViewPr>
    <p:cSldViewPr snapToGrid="0">
      <p:cViewPr varScale="1">
        <p:scale>
          <a:sx n="117" d="100"/>
          <a:sy n="117" d="100"/>
        </p:scale>
        <p:origin x="114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5199825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0437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426435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385242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019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0603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56721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510450" y="3182312"/>
            <a:ext cx="8123100" cy="630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>
                <a:solidFill>
                  <a:schemeClr val="lt1"/>
                </a:solidFill>
              </a:rPr>
              <a:t>‹nº›</a:t>
            </a:fld>
            <a:endParaRPr lang="pt-BR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  <p:sp>
        <p:nvSpPr>
          <p:cNvPr id="6" name="Shape 49"/>
          <p:cNvSpPr/>
          <p:nvPr userDrawn="1"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rgbClr val="117A2A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 userDrawn="1"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>
                <a:solidFill>
                  <a:schemeClr val="lt1"/>
                </a:solidFill>
              </a:rPr>
              <a:t>‹nº›</a:t>
            </a:fld>
            <a:endParaRPr lang="pt-BR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14000" b="1"/>
            </a:lvl1pPr>
            <a:lvl2pPr lvl="1" algn="ctr">
              <a:spcBef>
                <a:spcPts val="0"/>
              </a:spcBef>
              <a:buSzPct val="100000"/>
              <a:defRPr sz="14000" b="1"/>
            </a:lvl2pPr>
            <a:lvl3pPr lvl="2" algn="ctr">
              <a:spcBef>
                <a:spcPts val="0"/>
              </a:spcBef>
              <a:buSzPct val="100000"/>
              <a:defRPr sz="14000" b="1"/>
            </a:lvl3pPr>
            <a:lvl4pPr lvl="3" algn="ctr">
              <a:spcBef>
                <a:spcPts val="0"/>
              </a:spcBef>
              <a:buSzPct val="100000"/>
              <a:defRPr sz="14000" b="1"/>
            </a:lvl4pPr>
            <a:lvl5pPr lvl="4" algn="ctr">
              <a:spcBef>
                <a:spcPts val="0"/>
              </a:spcBef>
              <a:buSzPct val="100000"/>
              <a:defRPr sz="14000" b="1"/>
            </a:lvl5pPr>
            <a:lvl6pPr lvl="5" algn="ctr">
              <a:spcBef>
                <a:spcPts val="0"/>
              </a:spcBef>
              <a:buSzPct val="100000"/>
              <a:defRPr sz="14000" b="1"/>
            </a:lvl6pPr>
            <a:lvl7pPr lvl="6" algn="ctr">
              <a:spcBef>
                <a:spcPts val="0"/>
              </a:spcBef>
              <a:buSzPct val="100000"/>
              <a:defRPr sz="14000" b="1"/>
            </a:lvl7pPr>
            <a:lvl8pPr lvl="7" algn="ctr">
              <a:spcBef>
                <a:spcPts val="0"/>
              </a:spcBef>
              <a:buSzPct val="100000"/>
              <a:defRPr sz="14000" b="1"/>
            </a:lvl8pPr>
            <a:lvl9pPr lvl="8" algn="ctr">
              <a:spcBef>
                <a:spcPts val="0"/>
              </a:spcBef>
              <a:buSzPct val="100000"/>
              <a:defRPr sz="14000" b="1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49"/>
          <p:cNvSpPr/>
          <p:nvPr userDrawn="1"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20394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SzPct val="100000"/>
              <a:buFont typeface="Proxima Nova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pt-BR"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‹nº›</a:t>
            </a:fld>
            <a:endParaRPr lang="pt-BR" sz="10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61" r:id="rId9"/>
  </p:sldLayoutIdLst>
  <p:timing>
    <p:tnLst>
      <p:par>
        <p:cTn id="1" dur="indefinite" restart="never" nodeType="tmRoot"/>
      </p:par>
    </p:tnLst>
  </p:timing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0450" y="426128"/>
            <a:ext cx="8123100" cy="2521251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PROCESSOS:</a:t>
            </a:r>
            <a:br>
              <a:rPr lang="pt-BR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Transformação </a:t>
            </a:r>
            <a:r>
              <a:rPr lang="pt-BR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</a:t>
            </a:r>
            <a:r>
              <a:rPr lang="pt-BR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Desenvolvimento</a:t>
            </a:r>
            <a:br>
              <a:rPr lang="pt-BR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</a:t>
            </a:r>
            <a:r>
              <a:rPr lang="pt-BR" sz="2800" b="1" i="1" dirty="0" smtClean="0">
                <a:solidFill>
                  <a:srgbClr val="00B050"/>
                </a:solidFill>
              </a:rPr>
              <a:t>fórum </a:t>
            </a:r>
            <a:r>
              <a:rPr lang="pt-BR" sz="2800" b="1" i="1" dirty="0">
                <a:solidFill>
                  <a:srgbClr val="00B050"/>
                </a:solidFill>
              </a:rPr>
              <a:t>permanente</a:t>
            </a:r>
            <a:endParaRPr lang="pt-BR" sz="4400" b="1" i="1" dirty="0">
              <a:solidFill>
                <a:srgbClr val="00B05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10450" y="3089429"/>
            <a:ext cx="8123100" cy="882681"/>
          </a:xfrm>
        </p:spPr>
        <p:txBody>
          <a:bodyPr>
            <a:noAutofit/>
          </a:bodyPr>
          <a:lstStyle/>
          <a:p>
            <a:pPr algn="ctr"/>
            <a:r>
              <a:rPr lang="pt-BR" sz="1400" dirty="0">
                <a:solidFill>
                  <a:schemeClr val="tx1"/>
                </a:solidFill>
              </a:rPr>
              <a:t>Escritório Central de </a:t>
            </a:r>
            <a:r>
              <a:rPr lang="pt-BR" sz="1400" dirty="0" smtClean="0">
                <a:solidFill>
                  <a:schemeClr val="tx1"/>
                </a:solidFill>
              </a:rPr>
              <a:t>Processos</a:t>
            </a:r>
          </a:p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Secretaria de Administração e Desburocratização</a:t>
            </a:r>
            <a:endParaRPr lang="pt-BR" sz="1400" dirty="0">
              <a:solidFill>
                <a:schemeClr val="tx1"/>
              </a:solidFill>
            </a:endParaRPr>
          </a:p>
          <a:p>
            <a:pPr algn="ctr"/>
            <a:endParaRPr lang="pt-BR" sz="1400" dirty="0" smtClean="0">
              <a:solidFill>
                <a:schemeClr val="tx1"/>
              </a:solidFill>
            </a:endParaRPr>
          </a:p>
          <a:p>
            <a:pPr algn="ctr"/>
            <a:endParaRPr lang="pt-BR" sz="1400" dirty="0">
              <a:solidFill>
                <a:schemeClr val="tx1"/>
              </a:solidFill>
            </a:endParaRPr>
          </a:p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Campo Grande, 05 de outubro de 2016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67635" y="4489123"/>
            <a:ext cx="2745655" cy="513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74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277410" y="2476605"/>
            <a:ext cx="8455110" cy="598800"/>
          </a:xfrm>
        </p:spPr>
        <p:txBody>
          <a:bodyPr/>
          <a:lstStyle/>
          <a:p>
            <a:pPr algn="ctr"/>
            <a:r>
              <a:rPr lang="pt-BR" dirty="0" smtClean="0"/>
              <a:t>Obrigada!</a:t>
            </a:r>
          </a:p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algn="ctr"/>
            <a:r>
              <a:rPr lang="pt-BR" dirty="0" smtClean="0"/>
              <a:t>Escritório Central de Processos</a:t>
            </a:r>
            <a:endParaRPr lang="pt-BR" dirty="0"/>
          </a:p>
          <a:p>
            <a:pPr algn="ctr"/>
            <a:r>
              <a:rPr lang="pt-BR" b="1" dirty="0" smtClean="0"/>
              <a:t>escritoriodeprocessos@sad.ms.gov.br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628421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tângulo 8"/>
          <p:cNvSpPr>
            <a:spLocks noChangeArrowheads="1"/>
          </p:cNvSpPr>
          <p:nvPr/>
        </p:nvSpPr>
        <p:spPr bwMode="auto">
          <a:xfrm>
            <a:off x="640932" y="1431788"/>
            <a:ext cx="3782478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just" eaLnBrk="0" hangingPunct="0">
              <a:spcBef>
                <a:spcPts val="900"/>
              </a:spcBef>
              <a:buClr>
                <a:schemeClr val="tx2"/>
              </a:buClr>
            </a:pPr>
            <a:r>
              <a:rPr lang="pt-BR" sz="1650" dirty="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A Gestão por Processos é simplesmente um melhor caminho para que os servidores </a:t>
            </a:r>
            <a:r>
              <a:rPr lang="pt-BR" sz="1650" b="1" dirty="0" smtClean="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transformem a realidade</a:t>
            </a:r>
            <a:r>
              <a:rPr lang="pt-BR" sz="1650" dirty="0" smtClean="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lang="pt-BR" sz="1650" dirty="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em que vivem, </a:t>
            </a:r>
            <a:r>
              <a:rPr lang="pt-BR" sz="1650" b="1" dirty="0" smtClean="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alavancando ideias</a:t>
            </a:r>
            <a:r>
              <a:rPr lang="pt-BR" sz="1650" dirty="0" smtClean="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, </a:t>
            </a:r>
            <a:r>
              <a:rPr lang="pt-BR" sz="1650" b="1" dirty="0" smtClean="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solucionando problemas</a:t>
            </a:r>
            <a:r>
              <a:rPr lang="pt-BR" sz="1650" dirty="0" smtClean="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lang="pt-BR" sz="1650" dirty="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e </a:t>
            </a:r>
            <a:r>
              <a:rPr lang="pt-BR" sz="1650" b="1" dirty="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comprovando os resultados </a:t>
            </a:r>
            <a:r>
              <a:rPr lang="pt-BR" sz="1650" dirty="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obtidos.</a:t>
            </a:r>
          </a:p>
        </p:txBody>
      </p:sp>
      <p:sp>
        <p:nvSpPr>
          <p:cNvPr id="9" name="Arredondar Retângulo em um Canto Diagonal 8"/>
          <p:cNvSpPr/>
          <p:nvPr/>
        </p:nvSpPr>
        <p:spPr>
          <a:xfrm>
            <a:off x="4770227" y="3241673"/>
            <a:ext cx="3371850" cy="1225868"/>
          </a:xfrm>
          <a:prstGeom prst="round2Diag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1650" dirty="0">
                <a:solidFill>
                  <a:schemeClr val="accent3"/>
                </a:solidFill>
                <a:latin typeface="Proxima Nova"/>
                <a:ea typeface="Proxima Nova"/>
                <a:cs typeface="Proxima Nova"/>
              </a:rPr>
              <a:t>Se queremos </a:t>
            </a:r>
            <a:r>
              <a:rPr lang="pt-BR" sz="1650" b="1" dirty="0">
                <a:solidFill>
                  <a:schemeClr val="accent3"/>
                </a:solidFill>
                <a:latin typeface="Proxima Nova"/>
                <a:ea typeface="Proxima Nova"/>
                <a:cs typeface="Proxima Nova"/>
              </a:rPr>
              <a:t>mais  qualidade, melhores resultados e melhoria contínua</a:t>
            </a:r>
            <a:r>
              <a:rPr lang="pt-BR" sz="1650" dirty="0">
                <a:solidFill>
                  <a:schemeClr val="accent3"/>
                </a:solidFill>
                <a:latin typeface="Proxima Nova"/>
                <a:ea typeface="Proxima Nova"/>
                <a:cs typeface="Proxima Nova"/>
              </a:rPr>
              <a:t>,  temos que nos comportar de maneira diferente.</a:t>
            </a:r>
          </a:p>
        </p:txBody>
      </p:sp>
      <p:cxnSp>
        <p:nvCxnSpPr>
          <p:cNvPr id="6" name="Conector reto 5"/>
          <p:cNvCxnSpPr/>
          <p:nvPr/>
        </p:nvCxnSpPr>
        <p:spPr>
          <a:xfrm flipH="1">
            <a:off x="323130" y="512860"/>
            <a:ext cx="1227" cy="43703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O caminho da transformação</a:t>
            </a:r>
            <a:endParaRPr lang="pt-BR" b="1" dirty="0"/>
          </a:p>
        </p:txBody>
      </p:sp>
      <p:grpSp>
        <p:nvGrpSpPr>
          <p:cNvPr id="11" name="Group 1104"/>
          <p:cNvGrpSpPr>
            <a:grpSpLocks noChangeAspect="1"/>
          </p:cNvGrpSpPr>
          <p:nvPr/>
        </p:nvGrpSpPr>
        <p:grpSpPr>
          <a:xfrm>
            <a:off x="6115050" y="1543561"/>
            <a:ext cx="840857" cy="943982"/>
            <a:chOff x="1804988" y="5734050"/>
            <a:chExt cx="1009650" cy="1133475"/>
          </a:xfrm>
          <a:solidFill>
            <a:schemeClr val="tx2"/>
          </a:solidFill>
        </p:grpSpPr>
        <p:sp>
          <p:nvSpPr>
            <p:cNvPr id="12" name="Freeform 6983"/>
            <p:cNvSpPr>
              <a:spLocks/>
            </p:cNvSpPr>
            <p:nvPr/>
          </p:nvSpPr>
          <p:spPr bwMode="auto">
            <a:xfrm>
              <a:off x="1995488" y="5915025"/>
              <a:ext cx="676275" cy="733425"/>
            </a:xfrm>
            <a:custGeom>
              <a:avLst/>
              <a:gdLst>
                <a:gd name="T0" fmla="*/ 38 w 71"/>
                <a:gd name="T1" fmla="*/ 72 h 77"/>
                <a:gd name="T2" fmla="*/ 25 w 71"/>
                <a:gd name="T3" fmla="*/ 65 h 77"/>
                <a:gd name="T4" fmla="*/ 22 w 71"/>
                <a:gd name="T5" fmla="*/ 61 h 77"/>
                <a:gd name="T6" fmla="*/ 7 w 71"/>
                <a:gd name="T7" fmla="*/ 41 h 77"/>
                <a:gd name="T8" fmla="*/ 40 w 71"/>
                <a:gd name="T9" fmla="*/ 7 h 77"/>
                <a:gd name="T10" fmla="*/ 56 w 71"/>
                <a:gd name="T11" fmla="*/ 51 h 77"/>
                <a:gd name="T12" fmla="*/ 49 w 71"/>
                <a:gd name="T13" fmla="*/ 59 h 77"/>
                <a:gd name="T14" fmla="*/ 37 w 71"/>
                <a:gd name="T15" fmla="*/ 71 h 77"/>
                <a:gd name="T16" fmla="*/ 38 w 71"/>
                <a:gd name="T17" fmla="*/ 75 h 77"/>
                <a:gd name="T18" fmla="*/ 51 w 71"/>
                <a:gd name="T19" fmla="*/ 66 h 77"/>
                <a:gd name="T20" fmla="*/ 57 w 71"/>
                <a:gd name="T21" fmla="*/ 56 h 77"/>
                <a:gd name="T22" fmla="*/ 63 w 71"/>
                <a:gd name="T23" fmla="*/ 45 h 77"/>
                <a:gd name="T24" fmla="*/ 38 w 71"/>
                <a:gd name="T25" fmla="*/ 2 h 77"/>
                <a:gd name="T26" fmla="*/ 2 w 71"/>
                <a:gd name="T27" fmla="*/ 38 h 77"/>
                <a:gd name="T28" fmla="*/ 18 w 71"/>
                <a:gd name="T29" fmla="*/ 63 h 77"/>
                <a:gd name="T30" fmla="*/ 27 w 71"/>
                <a:gd name="T31" fmla="*/ 74 h 77"/>
                <a:gd name="T32" fmla="*/ 38 w 71"/>
                <a:gd name="T33" fmla="*/ 75 h 77"/>
                <a:gd name="T34" fmla="*/ 38 w 71"/>
                <a:gd name="T35" fmla="*/ 72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1" h="77">
                  <a:moveTo>
                    <a:pt x="38" y="72"/>
                  </a:moveTo>
                  <a:cubicBezTo>
                    <a:pt x="32" y="72"/>
                    <a:pt x="27" y="71"/>
                    <a:pt x="25" y="65"/>
                  </a:cubicBezTo>
                  <a:cubicBezTo>
                    <a:pt x="24" y="63"/>
                    <a:pt x="23" y="62"/>
                    <a:pt x="22" y="61"/>
                  </a:cubicBezTo>
                  <a:cubicBezTo>
                    <a:pt x="15" y="55"/>
                    <a:pt x="9" y="50"/>
                    <a:pt x="7" y="41"/>
                  </a:cubicBezTo>
                  <a:cubicBezTo>
                    <a:pt x="0" y="19"/>
                    <a:pt x="19" y="4"/>
                    <a:pt x="40" y="7"/>
                  </a:cubicBezTo>
                  <a:cubicBezTo>
                    <a:pt x="61" y="9"/>
                    <a:pt x="66" y="37"/>
                    <a:pt x="56" y="51"/>
                  </a:cubicBezTo>
                  <a:cubicBezTo>
                    <a:pt x="54" y="54"/>
                    <a:pt x="51" y="56"/>
                    <a:pt x="49" y="59"/>
                  </a:cubicBezTo>
                  <a:cubicBezTo>
                    <a:pt x="45" y="67"/>
                    <a:pt x="47" y="70"/>
                    <a:pt x="37" y="71"/>
                  </a:cubicBezTo>
                  <a:cubicBezTo>
                    <a:pt x="35" y="72"/>
                    <a:pt x="35" y="75"/>
                    <a:pt x="38" y="75"/>
                  </a:cubicBezTo>
                  <a:cubicBezTo>
                    <a:pt x="46" y="74"/>
                    <a:pt x="48" y="74"/>
                    <a:pt x="51" y="66"/>
                  </a:cubicBezTo>
                  <a:cubicBezTo>
                    <a:pt x="53" y="62"/>
                    <a:pt x="54" y="60"/>
                    <a:pt x="57" y="56"/>
                  </a:cubicBezTo>
                  <a:cubicBezTo>
                    <a:pt x="60" y="53"/>
                    <a:pt x="62" y="49"/>
                    <a:pt x="63" y="45"/>
                  </a:cubicBezTo>
                  <a:cubicBezTo>
                    <a:pt x="71" y="26"/>
                    <a:pt x="58" y="5"/>
                    <a:pt x="38" y="2"/>
                  </a:cubicBezTo>
                  <a:cubicBezTo>
                    <a:pt x="15" y="0"/>
                    <a:pt x="0" y="17"/>
                    <a:pt x="2" y="38"/>
                  </a:cubicBezTo>
                  <a:cubicBezTo>
                    <a:pt x="3" y="49"/>
                    <a:pt x="10" y="56"/>
                    <a:pt x="18" y="63"/>
                  </a:cubicBezTo>
                  <a:cubicBezTo>
                    <a:pt x="22" y="66"/>
                    <a:pt x="22" y="71"/>
                    <a:pt x="27" y="74"/>
                  </a:cubicBezTo>
                  <a:cubicBezTo>
                    <a:pt x="30" y="77"/>
                    <a:pt x="35" y="76"/>
                    <a:pt x="38" y="75"/>
                  </a:cubicBezTo>
                  <a:cubicBezTo>
                    <a:pt x="39" y="74"/>
                    <a:pt x="39" y="72"/>
                    <a:pt x="38" y="72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984"/>
            <p:cNvSpPr>
              <a:spLocks/>
            </p:cNvSpPr>
            <p:nvPr/>
          </p:nvSpPr>
          <p:spPr bwMode="auto">
            <a:xfrm>
              <a:off x="2157413" y="6172200"/>
              <a:ext cx="304800" cy="133350"/>
            </a:xfrm>
            <a:custGeom>
              <a:avLst/>
              <a:gdLst>
                <a:gd name="T0" fmla="*/ 1 w 32"/>
                <a:gd name="T1" fmla="*/ 9 h 14"/>
                <a:gd name="T2" fmla="*/ 9 w 32"/>
                <a:gd name="T3" fmla="*/ 14 h 14"/>
                <a:gd name="T4" fmla="*/ 13 w 32"/>
                <a:gd name="T5" fmla="*/ 4 h 14"/>
                <a:gd name="T6" fmla="*/ 10 w 32"/>
                <a:gd name="T7" fmla="*/ 4 h 14"/>
                <a:gd name="T8" fmla="*/ 16 w 32"/>
                <a:gd name="T9" fmla="*/ 11 h 14"/>
                <a:gd name="T10" fmla="*/ 22 w 32"/>
                <a:gd name="T11" fmla="*/ 2 h 14"/>
                <a:gd name="T12" fmla="*/ 19 w 32"/>
                <a:gd name="T13" fmla="*/ 3 h 14"/>
                <a:gd name="T14" fmla="*/ 22 w 32"/>
                <a:gd name="T15" fmla="*/ 11 h 14"/>
                <a:gd name="T16" fmla="*/ 25 w 32"/>
                <a:gd name="T17" fmla="*/ 11 h 14"/>
                <a:gd name="T18" fmla="*/ 31 w 32"/>
                <a:gd name="T19" fmla="*/ 4 h 14"/>
                <a:gd name="T20" fmla="*/ 28 w 32"/>
                <a:gd name="T21" fmla="*/ 3 h 14"/>
                <a:gd name="T22" fmla="*/ 23 w 32"/>
                <a:gd name="T23" fmla="*/ 9 h 14"/>
                <a:gd name="T24" fmla="*/ 26 w 32"/>
                <a:gd name="T25" fmla="*/ 9 h 14"/>
                <a:gd name="T26" fmla="*/ 22 w 32"/>
                <a:gd name="T27" fmla="*/ 1 h 14"/>
                <a:gd name="T28" fmla="*/ 18 w 32"/>
                <a:gd name="T29" fmla="*/ 1 h 14"/>
                <a:gd name="T30" fmla="*/ 16 w 32"/>
                <a:gd name="T31" fmla="*/ 7 h 14"/>
                <a:gd name="T32" fmla="*/ 13 w 32"/>
                <a:gd name="T33" fmla="*/ 2 h 14"/>
                <a:gd name="T34" fmla="*/ 10 w 32"/>
                <a:gd name="T35" fmla="*/ 2 h 14"/>
                <a:gd name="T36" fmla="*/ 9 w 32"/>
                <a:gd name="T37" fmla="*/ 7 h 14"/>
                <a:gd name="T38" fmla="*/ 8 w 32"/>
                <a:gd name="T39" fmla="*/ 11 h 14"/>
                <a:gd name="T40" fmla="*/ 4 w 32"/>
                <a:gd name="T41" fmla="*/ 8 h 14"/>
                <a:gd name="T42" fmla="*/ 1 w 32"/>
                <a:gd name="T43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" h="14">
                  <a:moveTo>
                    <a:pt x="1" y="9"/>
                  </a:moveTo>
                  <a:cubicBezTo>
                    <a:pt x="2" y="12"/>
                    <a:pt x="6" y="14"/>
                    <a:pt x="9" y="14"/>
                  </a:cubicBezTo>
                  <a:cubicBezTo>
                    <a:pt x="13" y="13"/>
                    <a:pt x="12" y="7"/>
                    <a:pt x="13" y="4"/>
                  </a:cubicBezTo>
                  <a:cubicBezTo>
                    <a:pt x="12" y="4"/>
                    <a:pt x="11" y="4"/>
                    <a:pt x="10" y="4"/>
                  </a:cubicBezTo>
                  <a:cubicBezTo>
                    <a:pt x="12" y="7"/>
                    <a:pt x="12" y="12"/>
                    <a:pt x="16" y="11"/>
                  </a:cubicBezTo>
                  <a:cubicBezTo>
                    <a:pt x="19" y="11"/>
                    <a:pt x="21" y="5"/>
                    <a:pt x="22" y="2"/>
                  </a:cubicBezTo>
                  <a:cubicBezTo>
                    <a:pt x="21" y="3"/>
                    <a:pt x="20" y="3"/>
                    <a:pt x="19" y="3"/>
                  </a:cubicBezTo>
                  <a:cubicBezTo>
                    <a:pt x="21" y="5"/>
                    <a:pt x="21" y="8"/>
                    <a:pt x="22" y="11"/>
                  </a:cubicBezTo>
                  <a:cubicBezTo>
                    <a:pt x="23" y="12"/>
                    <a:pt x="24" y="12"/>
                    <a:pt x="25" y="11"/>
                  </a:cubicBezTo>
                  <a:cubicBezTo>
                    <a:pt x="28" y="9"/>
                    <a:pt x="30" y="8"/>
                    <a:pt x="31" y="4"/>
                  </a:cubicBezTo>
                  <a:cubicBezTo>
                    <a:pt x="32" y="2"/>
                    <a:pt x="29" y="1"/>
                    <a:pt x="28" y="3"/>
                  </a:cubicBezTo>
                  <a:cubicBezTo>
                    <a:pt x="27" y="6"/>
                    <a:pt x="25" y="7"/>
                    <a:pt x="23" y="9"/>
                  </a:cubicBezTo>
                  <a:cubicBezTo>
                    <a:pt x="24" y="9"/>
                    <a:pt x="25" y="9"/>
                    <a:pt x="26" y="9"/>
                  </a:cubicBezTo>
                  <a:cubicBezTo>
                    <a:pt x="24" y="6"/>
                    <a:pt x="24" y="3"/>
                    <a:pt x="22" y="1"/>
                  </a:cubicBezTo>
                  <a:cubicBezTo>
                    <a:pt x="21" y="0"/>
                    <a:pt x="19" y="0"/>
                    <a:pt x="18" y="1"/>
                  </a:cubicBezTo>
                  <a:cubicBezTo>
                    <a:pt x="18" y="3"/>
                    <a:pt x="17" y="5"/>
                    <a:pt x="16" y="7"/>
                  </a:cubicBezTo>
                  <a:cubicBezTo>
                    <a:pt x="16" y="7"/>
                    <a:pt x="13" y="3"/>
                    <a:pt x="13" y="2"/>
                  </a:cubicBezTo>
                  <a:cubicBezTo>
                    <a:pt x="12" y="1"/>
                    <a:pt x="11" y="1"/>
                    <a:pt x="10" y="2"/>
                  </a:cubicBezTo>
                  <a:cubicBezTo>
                    <a:pt x="9" y="4"/>
                    <a:pt x="9" y="5"/>
                    <a:pt x="9" y="7"/>
                  </a:cubicBezTo>
                  <a:cubicBezTo>
                    <a:pt x="8" y="8"/>
                    <a:pt x="8" y="9"/>
                    <a:pt x="8" y="11"/>
                  </a:cubicBezTo>
                  <a:cubicBezTo>
                    <a:pt x="8" y="11"/>
                    <a:pt x="4" y="8"/>
                    <a:pt x="4" y="8"/>
                  </a:cubicBezTo>
                  <a:cubicBezTo>
                    <a:pt x="3" y="6"/>
                    <a:pt x="0" y="7"/>
                    <a:pt x="1" y="9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985"/>
            <p:cNvSpPr>
              <a:spLocks/>
            </p:cNvSpPr>
            <p:nvPr/>
          </p:nvSpPr>
          <p:spPr bwMode="auto">
            <a:xfrm>
              <a:off x="2195513" y="6505575"/>
              <a:ext cx="333375" cy="361950"/>
            </a:xfrm>
            <a:custGeom>
              <a:avLst/>
              <a:gdLst>
                <a:gd name="T0" fmla="*/ 2 w 35"/>
                <a:gd name="T1" fmla="*/ 5 h 38"/>
                <a:gd name="T2" fmla="*/ 2 w 35"/>
                <a:gd name="T3" fmla="*/ 25 h 38"/>
                <a:gd name="T4" fmla="*/ 14 w 35"/>
                <a:gd name="T5" fmla="*/ 37 h 38"/>
                <a:gd name="T6" fmla="*/ 31 w 35"/>
                <a:gd name="T7" fmla="*/ 30 h 38"/>
                <a:gd name="T8" fmla="*/ 31 w 35"/>
                <a:gd name="T9" fmla="*/ 2 h 38"/>
                <a:gd name="T10" fmla="*/ 28 w 35"/>
                <a:gd name="T11" fmla="*/ 2 h 38"/>
                <a:gd name="T12" fmla="*/ 29 w 35"/>
                <a:gd name="T13" fmla="*/ 23 h 38"/>
                <a:gd name="T14" fmla="*/ 14 w 35"/>
                <a:gd name="T15" fmla="*/ 33 h 38"/>
                <a:gd name="T16" fmla="*/ 5 w 35"/>
                <a:gd name="T17" fmla="*/ 20 h 38"/>
                <a:gd name="T18" fmla="*/ 4 w 35"/>
                <a:gd name="T19" fmla="*/ 5 h 38"/>
                <a:gd name="T20" fmla="*/ 2 w 35"/>
                <a:gd name="T21" fmla="*/ 5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5" h="38">
                  <a:moveTo>
                    <a:pt x="2" y="5"/>
                  </a:moveTo>
                  <a:cubicBezTo>
                    <a:pt x="0" y="11"/>
                    <a:pt x="1" y="19"/>
                    <a:pt x="2" y="25"/>
                  </a:cubicBezTo>
                  <a:cubicBezTo>
                    <a:pt x="4" y="32"/>
                    <a:pt x="7" y="35"/>
                    <a:pt x="14" y="37"/>
                  </a:cubicBezTo>
                  <a:cubicBezTo>
                    <a:pt x="20" y="38"/>
                    <a:pt x="28" y="36"/>
                    <a:pt x="31" y="30"/>
                  </a:cubicBezTo>
                  <a:cubicBezTo>
                    <a:pt x="35" y="22"/>
                    <a:pt x="32" y="10"/>
                    <a:pt x="31" y="2"/>
                  </a:cubicBezTo>
                  <a:cubicBezTo>
                    <a:pt x="30" y="0"/>
                    <a:pt x="28" y="0"/>
                    <a:pt x="28" y="2"/>
                  </a:cubicBezTo>
                  <a:cubicBezTo>
                    <a:pt x="28" y="9"/>
                    <a:pt x="30" y="16"/>
                    <a:pt x="29" y="23"/>
                  </a:cubicBezTo>
                  <a:cubicBezTo>
                    <a:pt x="29" y="31"/>
                    <a:pt x="22" y="34"/>
                    <a:pt x="14" y="33"/>
                  </a:cubicBezTo>
                  <a:cubicBezTo>
                    <a:pt x="7" y="32"/>
                    <a:pt x="6" y="26"/>
                    <a:pt x="5" y="20"/>
                  </a:cubicBezTo>
                  <a:cubicBezTo>
                    <a:pt x="4" y="15"/>
                    <a:pt x="4" y="10"/>
                    <a:pt x="4" y="5"/>
                  </a:cubicBezTo>
                  <a:cubicBezTo>
                    <a:pt x="4" y="4"/>
                    <a:pt x="2" y="4"/>
                    <a:pt x="2" y="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6986"/>
            <p:cNvSpPr>
              <a:spLocks/>
            </p:cNvSpPr>
            <p:nvPr/>
          </p:nvSpPr>
          <p:spPr bwMode="auto">
            <a:xfrm>
              <a:off x="2214563" y="6696075"/>
              <a:ext cx="285750" cy="104775"/>
            </a:xfrm>
            <a:custGeom>
              <a:avLst/>
              <a:gdLst>
                <a:gd name="T0" fmla="*/ 1 w 30"/>
                <a:gd name="T1" fmla="*/ 7 h 11"/>
                <a:gd name="T2" fmla="*/ 14 w 30"/>
                <a:gd name="T3" fmla="*/ 11 h 11"/>
                <a:gd name="T4" fmla="*/ 29 w 30"/>
                <a:gd name="T5" fmla="*/ 4 h 11"/>
                <a:gd name="T6" fmla="*/ 26 w 30"/>
                <a:gd name="T7" fmla="*/ 1 h 11"/>
                <a:gd name="T8" fmla="*/ 15 w 30"/>
                <a:gd name="T9" fmla="*/ 7 h 11"/>
                <a:gd name="T10" fmla="*/ 2 w 30"/>
                <a:gd name="T11" fmla="*/ 5 h 11"/>
                <a:gd name="T12" fmla="*/ 1 w 30"/>
                <a:gd name="T13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" h="11">
                  <a:moveTo>
                    <a:pt x="1" y="7"/>
                  </a:moveTo>
                  <a:cubicBezTo>
                    <a:pt x="4" y="10"/>
                    <a:pt x="10" y="11"/>
                    <a:pt x="14" y="11"/>
                  </a:cubicBezTo>
                  <a:cubicBezTo>
                    <a:pt x="20" y="10"/>
                    <a:pt x="25" y="8"/>
                    <a:pt x="29" y="4"/>
                  </a:cubicBezTo>
                  <a:cubicBezTo>
                    <a:pt x="30" y="2"/>
                    <a:pt x="27" y="0"/>
                    <a:pt x="26" y="1"/>
                  </a:cubicBezTo>
                  <a:cubicBezTo>
                    <a:pt x="23" y="4"/>
                    <a:pt x="19" y="6"/>
                    <a:pt x="15" y="7"/>
                  </a:cubicBezTo>
                  <a:cubicBezTo>
                    <a:pt x="10" y="8"/>
                    <a:pt x="6" y="5"/>
                    <a:pt x="2" y="5"/>
                  </a:cubicBezTo>
                  <a:cubicBezTo>
                    <a:pt x="1" y="5"/>
                    <a:pt x="0" y="6"/>
                    <a:pt x="1" y="7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6987"/>
            <p:cNvSpPr>
              <a:spLocks/>
            </p:cNvSpPr>
            <p:nvPr/>
          </p:nvSpPr>
          <p:spPr bwMode="auto">
            <a:xfrm>
              <a:off x="2214563" y="6619875"/>
              <a:ext cx="285750" cy="104775"/>
            </a:xfrm>
            <a:custGeom>
              <a:avLst/>
              <a:gdLst>
                <a:gd name="T0" fmla="*/ 1 w 30"/>
                <a:gd name="T1" fmla="*/ 7 h 11"/>
                <a:gd name="T2" fmla="*/ 14 w 30"/>
                <a:gd name="T3" fmla="*/ 11 h 11"/>
                <a:gd name="T4" fmla="*/ 29 w 30"/>
                <a:gd name="T5" fmla="*/ 4 h 11"/>
                <a:gd name="T6" fmla="*/ 26 w 30"/>
                <a:gd name="T7" fmla="*/ 1 h 11"/>
                <a:gd name="T8" fmla="*/ 15 w 30"/>
                <a:gd name="T9" fmla="*/ 7 h 11"/>
                <a:gd name="T10" fmla="*/ 2 w 30"/>
                <a:gd name="T11" fmla="*/ 5 h 11"/>
                <a:gd name="T12" fmla="*/ 1 w 30"/>
                <a:gd name="T13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" h="11">
                  <a:moveTo>
                    <a:pt x="1" y="7"/>
                  </a:moveTo>
                  <a:cubicBezTo>
                    <a:pt x="4" y="10"/>
                    <a:pt x="10" y="11"/>
                    <a:pt x="14" y="11"/>
                  </a:cubicBezTo>
                  <a:cubicBezTo>
                    <a:pt x="20" y="11"/>
                    <a:pt x="25" y="8"/>
                    <a:pt x="29" y="4"/>
                  </a:cubicBezTo>
                  <a:cubicBezTo>
                    <a:pt x="30" y="2"/>
                    <a:pt x="27" y="0"/>
                    <a:pt x="26" y="1"/>
                  </a:cubicBezTo>
                  <a:cubicBezTo>
                    <a:pt x="23" y="5"/>
                    <a:pt x="19" y="7"/>
                    <a:pt x="15" y="7"/>
                  </a:cubicBezTo>
                  <a:cubicBezTo>
                    <a:pt x="10" y="8"/>
                    <a:pt x="6" y="5"/>
                    <a:pt x="2" y="5"/>
                  </a:cubicBezTo>
                  <a:cubicBezTo>
                    <a:pt x="1" y="5"/>
                    <a:pt x="0" y="6"/>
                    <a:pt x="1" y="7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6988"/>
            <p:cNvSpPr>
              <a:spLocks/>
            </p:cNvSpPr>
            <p:nvPr/>
          </p:nvSpPr>
          <p:spPr bwMode="auto">
            <a:xfrm>
              <a:off x="2157413" y="6229350"/>
              <a:ext cx="161925" cy="333375"/>
            </a:xfrm>
            <a:custGeom>
              <a:avLst/>
              <a:gdLst>
                <a:gd name="T0" fmla="*/ 1 w 17"/>
                <a:gd name="T1" fmla="*/ 3 h 35"/>
                <a:gd name="T2" fmla="*/ 14 w 17"/>
                <a:gd name="T3" fmla="*/ 33 h 35"/>
                <a:gd name="T4" fmla="*/ 17 w 17"/>
                <a:gd name="T5" fmla="*/ 32 h 35"/>
                <a:gd name="T6" fmla="*/ 3 w 17"/>
                <a:gd name="T7" fmla="*/ 1 h 35"/>
                <a:gd name="T8" fmla="*/ 1 w 17"/>
                <a:gd name="T9" fmla="*/ 3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35">
                  <a:moveTo>
                    <a:pt x="1" y="3"/>
                  </a:moveTo>
                  <a:cubicBezTo>
                    <a:pt x="7" y="12"/>
                    <a:pt x="10" y="23"/>
                    <a:pt x="14" y="33"/>
                  </a:cubicBezTo>
                  <a:cubicBezTo>
                    <a:pt x="15" y="35"/>
                    <a:pt x="17" y="34"/>
                    <a:pt x="17" y="32"/>
                  </a:cubicBezTo>
                  <a:cubicBezTo>
                    <a:pt x="13" y="22"/>
                    <a:pt x="10" y="10"/>
                    <a:pt x="3" y="1"/>
                  </a:cubicBezTo>
                  <a:cubicBezTo>
                    <a:pt x="2" y="0"/>
                    <a:pt x="0" y="2"/>
                    <a:pt x="1" y="3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6989"/>
            <p:cNvSpPr>
              <a:spLocks/>
            </p:cNvSpPr>
            <p:nvPr/>
          </p:nvSpPr>
          <p:spPr bwMode="auto">
            <a:xfrm>
              <a:off x="2357438" y="6191250"/>
              <a:ext cx="104775" cy="361950"/>
            </a:xfrm>
            <a:custGeom>
              <a:avLst/>
              <a:gdLst>
                <a:gd name="T0" fmla="*/ 8 w 11"/>
                <a:gd name="T1" fmla="*/ 1 h 38"/>
                <a:gd name="T2" fmla="*/ 0 w 11"/>
                <a:gd name="T3" fmla="*/ 36 h 38"/>
                <a:gd name="T4" fmla="*/ 3 w 11"/>
                <a:gd name="T5" fmla="*/ 37 h 38"/>
                <a:gd name="T6" fmla="*/ 11 w 11"/>
                <a:gd name="T7" fmla="*/ 2 h 38"/>
                <a:gd name="T8" fmla="*/ 8 w 11"/>
                <a:gd name="T9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38">
                  <a:moveTo>
                    <a:pt x="8" y="1"/>
                  </a:moveTo>
                  <a:cubicBezTo>
                    <a:pt x="5" y="12"/>
                    <a:pt x="1" y="24"/>
                    <a:pt x="0" y="36"/>
                  </a:cubicBezTo>
                  <a:cubicBezTo>
                    <a:pt x="0" y="38"/>
                    <a:pt x="2" y="38"/>
                    <a:pt x="3" y="37"/>
                  </a:cubicBezTo>
                  <a:cubicBezTo>
                    <a:pt x="6" y="25"/>
                    <a:pt x="9" y="13"/>
                    <a:pt x="11" y="2"/>
                  </a:cubicBezTo>
                  <a:cubicBezTo>
                    <a:pt x="11" y="0"/>
                    <a:pt x="9" y="0"/>
                    <a:pt x="8" y="1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6990"/>
            <p:cNvSpPr>
              <a:spLocks/>
            </p:cNvSpPr>
            <p:nvPr/>
          </p:nvSpPr>
          <p:spPr bwMode="auto">
            <a:xfrm>
              <a:off x="2233613" y="5734050"/>
              <a:ext cx="57150" cy="133350"/>
            </a:xfrm>
            <a:custGeom>
              <a:avLst/>
              <a:gdLst>
                <a:gd name="T0" fmla="*/ 6 w 6"/>
                <a:gd name="T1" fmla="*/ 12 h 14"/>
                <a:gd name="T2" fmla="*/ 4 w 6"/>
                <a:gd name="T3" fmla="*/ 2 h 14"/>
                <a:gd name="T4" fmla="*/ 1 w 6"/>
                <a:gd name="T5" fmla="*/ 3 h 14"/>
                <a:gd name="T6" fmla="*/ 2 w 6"/>
                <a:gd name="T7" fmla="*/ 13 h 14"/>
                <a:gd name="T8" fmla="*/ 6 w 6"/>
                <a:gd name="T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4">
                  <a:moveTo>
                    <a:pt x="6" y="12"/>
                  </a:moveTo>
                  <a:cubicBezTo>
                    <a:pt x="6" y="9"/>
                    <a:pt x="5" y="5"/>
                    <a:pt x="4" y="2"/>
                  </a:cubicBezTo>
                  <a:cubicBezTo>
                    <a:pt x="4" y="0"/>
                    <a:pt x="0" y="1"/>
                    <a:pt x="1" y="3"/>
                  </a:cubicBezTo>
                  <a:cubicBezTo>
                    <a:pt x="1" y="6"/>
                    <a:pt x="2" y="9"/>
                    <a:pt x="2" y="13"/>
                  </a:cubicBezTo>
                  <a:cubicBezTo>
                    <a:pt x="3" y="14"/>
                    <a:pt x="5" y="14"/>
                    <a:pt x="6" y="12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6991"/>
            <p:cNvSpPr>
              <a:spLocks/>
            </p:cNvSpPr>
            <p:nvPr/>
          </p:nvSpPr>
          <p:spPr bwMode="auto">
            <a:xfrm>
              <a:off x="2452688" y="5781675"/>
              <a:ext cx="95250" cy="133350"/>
            </a:xfrm>
            <a:custGeom>
              <a:avLst/>
              <a:gdLst>
                <a:gd name="T0" fmla="*/ 3 w 10"/>
                <a:gd name="T1" fmla="*/ 13 h 14"/>
                <a:gd name="T2" fmla="*/ 6 w 10"/>
                <a:gd name="T3" fmla="*/ 8 h 14"/>
                <a:gd name="T4" fmla="*/ 9 w 10"/>
                <a:gd name="T5" fmla="*/ 3 h 14"/>
                <a:gd name="T6" fmla="*/ 6 w 10"/>
                <a:gd name="T7" fmla="*/ 1 h 14"/>
                <a:gd name="T8" fmla="*/ 4 w 10"/>
                <a:gd name="T9" fmla="*/ 6 h 14"/>
                <a:gd name="T10" fmla="*/ 1 w 10"/>
                <a:gd name="T11" fmla="*/ 11 h 14"/>
                <a:gd name="T12" fmla="*/ 3 w 10"/>
                <a:gd name="T13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4">
                  <a:moveTo>
                    <a:pt x="3" y="13"/>
                  </a:moveTo>
                  <a:cubicBezTo>
                    <a:pt x="5" y="12"/>
                    <a:pt x="6" y="10"/>
                    <a:pt x="6" y="8"/>
                  </a:cubicBezTo>
                  <a:cubicBezTo>
                    <a:pt x="7" y="7"/>
                    <a:pt x="8" y="5"/>
                    <a:pt x="9" y="3"/>
                  </a:cubicBezTo>
                  <a:cubicBezTo>
                    <a:pt x="10" y="2"/>
                    <a:pt x="8" y="0"/>
                    <a:pt x="6" y="1"/>
                  </a:cubicBezTo>
                  <a:cubicBezTo>
                    <a:pt x="5" y="3"/>
                    <a:pt x="4" y="5"/>
                    <a:pt x="4" y="6"/>
                  </a:cubicBezTo>
                  <a:cubicBezTo>
                    <a:pt x="3" y="8"/>
                    <a:pt x="2" y="10"/>
                    <a:pt x="1" y="11"/>
                  </a:cubicBezTo>
                  <a:cubicBezTo>
                    <a:pt x="0" y="13"/>
                    <a:pt x="2" y="14"/>
                    <a:pt x="3" y="13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6992"/>
            <p:cNvSpPr>
              <a:spLocks/>
            </p:cNvSpPr>
            <p:nvPr/>
          </p:nvSpPr>
          <p:spPr bwMode="auto">
            <a:xfrm>
              <a:off x="2614613" y="5943600"/>
              <a:ext cx="133350" cy="114300"/>
            </a:xfrm>
            <a:custGeom>
              <a:avLst/>
              <a:gdLst>
                <a:gd name="T0" fmla="*/ 4 w 14"/>
                <a:gd name="T1" fmla="*/ 10 h 12"/>
                <a:gd name="T2" fmla="*/ 12 w 14"/>
                <a:gd name="T3" fmla="*/ 4 h 12"/>
                <a:gd name="T4" fmla="*/ 11 w 14"/>
                <a:gd name="T5" fmla="*/ 1 h 12"/>
                <a:gd name="T6" fmla="*/ 2 w 14"/>
                <a:gd name="T7" fmla="*/ 7 h 12"/>
                <a:gd name="T8" fmla="*/ 4 w 14"/>
                <a:gd name="T9" fmla="*/ 1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2">
                  <a:moveTo>
                    <a:pt x="4" y="10"/>
                  </a:moveTo>
                  <a:cubicBezTo>
                    <a:pt x="7" y="8"/>
                    <a:pt x="9" y="5"/>
                    <a:pt x="12" y="4"/>
                  </a:cubicBezTo>
                  <a:cubicBezTo>
                    <a:pt x="14" y="3"/>
                    <a:pt x="13" y="0"/>
                    <a:pt x="11" y="1"/>
                  </a:cubicBezTo>
                  <a:cubicBezTo>
                    <a:pt x="7" y="2"/>
                    <a:pt x="5" y="5"/>
                    <a:pt x="2" y="7"/>
                  </a:cubicBezTo>
                  <a:cubicBezTo>
                    <a:pt x="0" y="9"/>
                    <a:pt x="3" y="12"/>
                    <a:pt x="4" y="1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6993"/>
            <p:cNvSpPr>
              <a:spLocks/>
            </p:cNvSpPr>
            <p:nvPr/>
          </p:nvSpPr>
          <p:spPr bwMode="auto">
            <a:xfrm>
              <a:off x="2681288" y="6238875"/>
              <a:ext cx="133350" cy="57150"/>
            </a:xfrm>
            <a:custGeom>
              <a:avLst/>
              <a:gdLst>
                <a:gd name="T0" fmla="*/ 2 w 14"/>
                <a:gd name="T1" fmla="*/ 4 h 6"/>
                <a:gd name="T2" fmla="*/ 11 w 14"/>
                <a:gd name="T3" fmla="*/ 6 h 6"/>
                <a:gd name="T4" fmla="*/ 12 w 14"/>
                <a:gd name="T5" fmla="*/ 3 h 6"/>
                <a:gd name="T6" fmla="*/ 4 w 14"/>
                <a:gd name="T7" fmla="*/ 0 h 6"/>
                <a:gd name="T8" fmla="*/ 2 w 14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6">
                  <a:moveTo>
                    <a:pt x="2" y="4"/>
                  </a:moveTo>
                  <a:cubicBezTo>
                    <a:pt x="5" y="4"/>
                    <a:pt x="8" y="6"/>
                    <a:pt x="11" y="6"/>
                  </a:cubicBezTo>
                  <a:cubicBezTo>
                    <a:pt x="13" y="6"/>
                    <a:pt x="14" y="3"/>
                    <a:pt x="12" y="3"/>
                  </a:cubicBezTo>
                  <a:cubicBezTo>
                    <a:pt x="9" y="2"/>
                    <a:pt x="6" y="1"/>
                    <a:pt x="4" y="0"/>
                  </a:cubicBezTo>
                  <a:cubicBezTo>
                    <a:pt x="1" y="0"/>
                    <a:pt x="0" y="3"/>
                    <a:pt x="2" y="4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6994"/>
            <p:cNvSpPr>
              <a:spLocks/>
            </p:cNvSpPr>
            <p:nvPr/>
          </p:nvSpPr>
          <p:spPr bwMode="auto">
            <a:xfrm>
              <a:off x="2595563" y="6457950"/>
              <a:ext cx="104775" cy="85725"/>
            </a:xfrm>
            <a:custGeom>
              <a:avLst/>
              <a:gdLst>
                <a:gd name="T0" fmla="*/ 1 w 11"/>
                <a:gd name="T1" fmla="*/ 3 h 9"/>
                <a:gd name="T2" fmla="*/ 4 w 11"/>
                <a:gd name="T3" fmla="*/ 6 h 9"/>
                <a:gd name="T4" fmla="*/ 7 w 11"/>
                <a:gd name="T5" fmla="*/ 8 h 9"/>
                <a:gd name="T6" fmla="*/ 9 w 11"/>
                <a:gd name="T7" fmla="*/ 5 h 9"/>
                <a:gd name="T8" fmla="*/ 6 w 11"/>
                <a:gd name="T9" fmla="*/ 3 h 9"/>
                <a:gd name="T10" fmla="*/ 3 w 11"/>
                <a:gd name="T11" fmla="*/ 0 h 9"/>
                <a:gd name="T12" fmla="*/ 1 w 11"/>
                <a:gd name="T13" fmla="*/ 1 h 9"/>
                <a:gd name="T14" fmla="*/ 1 w 11"/>
                <a:gd name="T15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9">
                  <a:moveTo>
                    <a:pt x="1" y="3"/>
                  </a:moveTo>
                  <a:cubicBezTo>
                    <a:pt x="2" y="4"/>
                    <a:pt x="3" y="5"/>
                    <a:pt x="4" y="6"/>
                  </a:cubicBezTo>
                  <a:cubicBezTo>
                    <a:pt x="5" y="7"/>
                    <a:pt x="6" y="7"/>
                    <a:pt x="7" y="8"/>
                  </a:cubicBezTo>
                  <a:cubicBezTo>
                    <a:pt x="9" y="9"/>
                    <a:pt x="11" y="6"/>
                    <a:pt x="9" y="5"/>
                  </a:cubicBezTo>
                  <a:cubicBezTo>
                    <a:pt x="8" y="4"/>
                    <a:pt x="7" y="3"/>
                    <a:pt x="6" y="3"/>
                  </a:cubicBezTo>
                  <a:cubicBezTo>
                    <a:pt x="5" y="2"/>
                    <a:pt x="4" y="1"/>
                    <a:pt x="3" y="0"/>
                  </a:cubicBezTo>
                  <a:cubicBezTo>
                    <a:pt x="2" y="0"/>
                    <a:pt x="1" y="0"/>
                    <a:pt x="1" y="1"/>
                  </a:cubicBezTo>
                  <a:cubicBezTo>
                    <a:pt x="0" y="2"/>
                    <a:pt x="0" y="3"/>
                    <a:pt x="1" y="3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6995"/>
            <p:cNvSpPr>
              <a:spLocks/>
            </p:cNvSpPr>
            <p:nvPr/>
          </p:nvSpPr>
          <p:spPr bwMode="auto">
            <a:xfrm>
              <a:off x="1938338" y="5848350"/>
              <a:ext cx="104775" cy="123825"/>
            </a:xfrm>
            <a:custGeom>
              <a:avLst/>
              <a:gdLst>
                <a:gd name="T0" fmla="*/ 10 w 11"/>
                <a:gd name="T1" fmla="*/ 9 h 13"/>
                <a:gd name="T2" fmla="*/ 4 w 11"/>
                <a:gd name="T3" fmla="*/ 2 h 13"/>
                <a:gd name="T4" fmla="*/ 1 w 11"/>
                <a:gd name="T5" fmla="*/ 4 h 13"/>
                <a:gd name="T6" fmla="*/ 8 w 11"/>
                <a:gd name="T7" fmla="*/ 12 h 13"/>
                <a:gd name="T8" fmla="*/ 10 w 11"/>
                <a:gd name="T9" fmla="*/ 9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3">
                  <a:moveTo>
                    <a:pt x="10" y="9"/>
                  </a:moveTo>
                  <a:cubicBezTo>
                    <a:pt x="8" y="7"/>
                    <a:pt x="6" y="5"/>
                    <a:pt x="4" y="2"/>
                  </a:cubicBezTo>
                  <a:cubicBezTo>
                    <a:pt x="3" y="0"/>
                    <a:pt x="0" y="2"/>
                    <a:pt x="1" y="4"/>
                  </a:cubicBezTo>
                  <a:cubicBezTo>
                    <a:pt x="3" y="7"/>
                    <a:pt x="5" y="10"/>
                    <a:pt x="8" y="12"/>
                  </a:cubicBezTo>
                  <a:cubicBezTo>
                    <a:pt x="9" y="13"/>
                    <a:pt x="11" y="11"/>
                    <a:pt x="10" y="9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6996"/>
            <p:cNvSpPr>
              <a:spLocks/>
            </p:cNvSpPr>
            <p:nvPr/>
          </p:nvSpPr>
          <p:spPr bwMode="auto">
            <a:xfrm>
              <a:off x="1804988" y="6105525"/>
              <a:ext cx="133350" cy="66675"/>
            </a:xfrm>
            <a:custGeom>
              <a:avLst/>
              <a:gdLst>
                <a:gd name="T0" fmla="*/ 11 w 14"/>
                <a:gd name="T1" fmla="*/ 3 h 7"/>
                <a:gd name="T2" fmla="*/ 4 w 14"/>
                <a:gd name="T3" fmla="*/ 1 h 7"/>
                <a:gd name="T4" fmla="*/ 2 w 14"/>
                <a:gd name="T5" fmla="*/ 4 h 7"/>
                <a:gd name="T6" fmla="*/ 11 w 14"/>
                <a:gd name="T7" fmla="*/ 7 h 7"/>
                <a:gd name="T8" fmla="*/ 11 w 14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7">
                  <a:moveTo>
                    <a:pt x="11" y="3"/>
                  </a:moveTo>
                  <a:cubicBezTo>
                    <a:pt x="8" y="3"/>
                    <a:pt x="6" y="2"/>
                    <a:pt x="4" y="1"/>
                  </a:cubicBezTo>
                  <a:cubicBezTo>
                    <a:pt x="1" y="0"/>
                    <a:pt x="0" y="4"/>
                    <a:pt x="2" y="4"/>
                  </a:cubicBezTo>
                  <a:cubicBezTo>
                    <a:pt x="5" y="6"/>
                    <a:pt x="8" y="7"/>
                    <a:pt x="11" y="7"/>
                  </a:cubicBezTo>
                  <a:cubicBezTo>
                    <a:pt x="13" y="7"/>
                    <a:pt x="14" y="3"/>
                    <a:pt x="11" y="3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6997"/>
            <p:cNvSpPr>
              <a:spLocks/>
            </p:cNvSpPr>
            <p:nvPr/>
          </p:nvSpPr>
          <p:spPr bwMode="auto">
            <a:xfrm>
              <a:off x="1833563" y="6362700"/>
              <a:ext cx="123825" cy="66675"/>
            </a:xfrm>
            <a:custGeom>
              <a:avLst/>
              <a:gdLst>
                <a:gd name="T0" fmla="*/ 11 w 13"/>
                <a:gd name="T1" fmla="*/ 0 h 7"/>
                <a:gd name="T2" fmla="*/ 3 w 13"/>
                <a:gd name="T3" fmla="*/ 3 h 7"/>
                <a:gd name="T4" fmla="*/ 3 w 13"/>
                <a:gd name="T5" fmla="*/ 6 h 7"/>
                <a:gd name="T6" fmla="*/ 12 w 13"/>
                <a:gd name="T7" fmla="*/ 3 h 7"/>
                <a:gd name="T8" fmla="*/ 11 w 13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7">
                  <a:moveTo>
                    <a:pt x="11" y="0"/>
                  </a:moveTo>
                  <a:cubicBezTo>
                    <a:pt x="8" y="0"/>
                    <a:pt x="5" y="2"/>
                    <a:pt x="3" y="3"/>
                  </a:cubicBezTo>
                  <a:cubicBezTo>
                    <a:pt x="0" y="3"/>
                    <a:pt x="1" y="7"/>
                    <a:pt x="3" y="6"/>
                  </a:cubicBezTo>
                  <a:cubicBezTo>
                    <a:pt x="6" y="5"/>
                    <a:pt x="9" y="4"/>
                    <a:pt x="12" y="3"/>
                  </a:cubicBezTo>
                  <a:cubicBezTo>
                    <a:pt x="13" y="2"/>
                    <a:pt x="12" y="0"/>
                    <a:pt x="11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6998"/>
            <p:cNvSpPr>
              <a:spLocks/>
            </p:cNvSpPr>
            <p:nvPr/>
          </p:nvSpPr>
          <p:spPr bwMode="auto">
            <a:xfrm>
              <a:off x="1995488" y="6534150"/>
              <a:ext cx="76200" cy="95250"/>
            </a:xfrm>
            <a:custGeom>
              <a:avLst/>
              <a:gdLst>
                <a:gd name="T0" fmla="*/ 5 w 8"/>
                <a:gd name="T1" fmla="*/ 1 h 10"/>
                <a:gd name="T2" fmla="*/ 1 w 8"/>
                <a:gd name="T3" fmla="*/ 6 h 10"/>
                <a:gd name="T4" fmla="*/ 4 w 8"/>
                <a:gd name="T5" fmla="*/ 8 h 10"/>
                <a:gd name="T6" fmla="*/ 7 w 8"/>
                <a:gd name="T7" fmla="*/ 3 h 10"/>
                <a:gd name="T8" fmla="*/ 5 w 8"/>
                <a:gd name="T9" fmla="*/ 1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0">
                  <a:moveTo>
                    <a:pt x="5" y="1"/>
                  </a:moveTo>
                  <a:cubicBezTo>
                    <a:pt x="3" y="3"/>
                    <a:pt x="2" y="4"/>
                    <a:pt x="1" y="6"/>
                  </a:cubicBezTo>
                  <a:cubicBezTo>
                    <a:pt x="0" y="8"/>
                    <a:pt x="3" y="10"/>
                    <a:pt x="4" y="8"/>
                  </a:cubicBezTo>
                  <a:cubicBezTo>
                    <a:pt x="5" y="6"/>
                    <a:pt x="6" y="5"/>
                    <a:pt x="7" y="3"/>
                  </a:cubicBezTo>
                  <a:cubicBezTo>
                    <a:pt x="8" y="1"/>
                    <a:pt x="6" y="0"/>
                    <a:pt x="5" y="1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28" name="Picture 2" descr="\\Cagmasrv1\sso$\Gestion_Deloitte\Global_Brand\- Templates\Icons\Iconography Deloitte\Icon_People_group_Blu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50" y="3232692"/>
            <a:ext cx="1287977" cy="1160987"/>
          </a:xfrm>
          <a:prstGeom prst="rect">
            <a:avLst/>
          </a:prstGeom>
          <a:solidFill>
            <a:schemeClr val="lt1"/>
          </a:solidFill>
          <a:extLst/>
        </p:spPr>
      </p:pic>
    </p:spTree>
    <p:extLst>
      <p:ext uri="{BB962C8B-B14F-4D97-AF65-F5344CB8AC3E}">
        <p14:creationId xmlns:p14="http://schemas.microsoft.com/office/powerpoint/2010/main" val="419926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7A2A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 smtClean="0">
                <a:solidFill>
                  <a:srgbClr val="FFFFFF"/>
                </a:solidFill>
              </a:rPr>
              <a:t>Toda evolução pressupõe mudança de comportamento.</a:t>
            </a:r>
            <a:endParaRPr lang="pt-BR" dirty="0">
              <a:solidFill>
                <a:srgbClr val="FFFFFF"/>
              </a:solidFill>
            </a:endParaRPr>
          </a:p>
        </p:txBody>
      </p:sp>
      <p:grpSp>
        <p:nvGrpSpPr>
          <p:cNvPr id="3" name="Group 1104"/>
          <p:cNvGrpSpPr>
            <a:grpSpLocks noChangeAspect="1"/>
          </p:cNvGrpSpPr>
          <p:nvPr/>
        </p:nvGrpSpPr>
        <p:grpSpPr>
          <a:xfrm>
            <a:off x="6115050" y="1543561"/>
            <a:ext cx="840857" cy="943982"/>
            <a:chOff x="1804988" y="5734050"/>
            <a:chExt cx="1009650" cy="1133475"/>
          </a:xfrm>
          <a:solidFill>
            <a:schemeClr val="tx2"/>
          </a:solidFill>
        </p:grpSpPr>
        <p:sp>
          <p:nvSpPr>
            <p:cNvPr id="4" name="Freeform 6983"/>
            <p:cNvSpPr>
              <a:spLocks/>
            </p:cNvSpPr>
            <p:nvPr/>
          </p:nvSpPr>
          <p:spPr bwMode="auto">
            <a:xfrm>
              <a:off x="1995488" y="5915025"/>
              <a:ext cx="676275" cy="733425"/>
            </a:xfrm>
            <a:custGeom>
              <a:avLst/>
              <a:gdLst>
                <a:gd name="T0" fmla="*/ 38 w 71"/>
                <a:gd name="T1" fmla="*/ 72 h 77"/>
                <a:gd name="T2" fmla="*/ 25 w 71"/>
                <a:gd name="T3" fmla="*/ 65 h 77"/>
                <a:gd name="T4" fmla="*/ 22 w 71"/>
                <a:gd name="T5" fmla="*/ 61 h 77"/>
                <a:gd name="T6" fmla="*/ 7 w 71"/>
                <a:gd name="T7" fmla="*/ 41 h 77"/>
                <a:gd name="T8" fmla="*/ 40 w 71"/>
                <a:gd name="T9" fmla="*/ 7 h 77"/>
                <a:gd name="T10" fmla="*/ 56 w 71"/>
                <a:gd name="T11" fmla="*/ 51 h 77"/>
                <a:gd name="T12" fmla="*/ 49 w 71"/>
                <a:gd name="T13" fmla="*/ 59 h 77"/>
                <a:gd name="T14" fmla="*/ 37 w 71"/>
                <a:gd name="T15" fmla="*/ 71 h 77"/>
                <a:gd name="T16" fmla="*/ 38 w 71"/>
                <a:gd name="T17" fmla="*/ 75 h 77"/>
                <a:gd name="T18" fmla="*/ 51 w 71"/>
                <a:gd name="T19" fmla="*/ 66 h 77"/>
                <a:gd name="T20" fmla="*/ 57 w 71"/>
                <a:gd name="T21" fmla="*/ 56 h 77"/>
                <a:gd name="T22" fmla="*/ 63 w 71"/>
                <a:gd name="T23" fmla="*/ 45 h 77"/>
                <a:gd name="T24" fmla="*/ 38 w 71"/>
                <a:gd name="T25" fmla="*/ 2 h 77"/>
                <a:gd name="T26" fmla="*/ 2 w 71"/>
                <a:gd name="T27" fmla="*/ 38 h 77"/>
                <a:gd name="T28" fmla="*/ 18 w 71"/>
                <a:gd name="T29" fmla="*/ 63 h 77"/>
                <a:gd name="T30" fmla="*/ 27 w 71"/>
                <a:gd name="T31" fmla="*/ 74 h 77"/>
                <a:gd name="T32" fmla="*/ 38 w 71"/>
                <a:gd name="T33" fmla="*/ 75 h 77"/>
                <a:gd name="T34" fmla="*/ 38 w 71"/>
                <a:gd name="T35" fmla="*/ 72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1" h="77">
                  <a:moveTo>
                    <a:pt x="38" y="72"/>
                  </a:moveTo>
                  <a:cubicBezTo>
                    <a:pt x="32" y="72"/>
                    <a:pt x="27" y="71"/>
                    <a:pt x="25" y="65"/>
                  </a:cubicBezTo>
                  <a:cubicBezTo>
                    <a:pt x="24" y="63"/>
                    <a:pt x="23" y="62"/>
                    <a:pt x="22" y="61"/>
                  </a:cubicBezTo>
                  <a:cubicBezTo>
                    <a:pt x="15" y="55"/>
                    <a:pt x="9" y="50"/>
                    <a:pt x="7" y="41"/>
                  </a:cubicBezTo>
                  <a:cubicBezTo>
                    <a:pt x="0" y="19"/>
                    <a:pt x="19" y="4"/>
                    <a:pt x="40" y="7"/>
                  </a:cubicBezTo>
                  <a:cubicBezTo>
                    <a:pt x="61" y="9"/>
                    <a:pt x="66" y="37"/>
                    <a:pt x="56" y="51"/>
                  </a:cubicBezTo>
                  <a:cubicBezTo>
                    <a:pt x="54" y="54"/>
                    <a:pt x="51" y="56"/>
                    <a:pt x="49" y="59"/>
                  </a:cubicBezTo>
                  <a:cubicBezTo>
                    <a:pt x="45" y="67"/>
                    <a:pt x="47" y="70"/>
                    <a:pt x="37" y="71"/>
                  </a:cubicBezTo>
                  <a:cubicBezTo>
                    <a:pt x="35" y="72"/>
                    <a:pt x="35" y="75"/>
                    <a:pt x="38" y="75"/>
                  </a:cubicBezTo>
                  <a:cubicBezTo>
                    <a:pt x="46" y="74"/>
                    <a:pt x="48" y="74"/>
                    <a:pt x="51" y="66"/>
                  </a:cubicBezTo>
                  <a:cubicBezTo>
                    <a:pt x="53" y="62"/>
                    <a:pt x="54" y="60"/>
                    <a:pt x="57" y="56"/>
                  </a:cubicBezTo>
                  <a:cubicBezTo>
                    <a:pt x="60" y="53"/>
                    <a:pt x="62" y="49"/>
                    <a:pt x="63" y="45"/>
                  </a:cubicBezTo>
                  <a:cubicBezTo>
                    <a:pt x="71" y="26"/>
                    <a:pt x="58" y="5"/>
                    <a:pt x="38" y="2"/>
                  </a:cubicBezTo>
                  <a:cubicBezTo>
                    <a:pt x="15" y="0"/>
                    <a:pt x="0" y="17"/>
                    <a:pt x="2" y="38"/>
                  </a:cubicBezTo>
                  <a:cubicBezTo>
                    <a:pt x="3" y="49"/>
                    <a:pt x="10" y="56"/>
                    <a:pt x="18" y="63"/>
                  </a:cubicBezTo>
                  <a:cubicBezTo>
                    <a:pt x="22" y="66"/>
                    <a:pt x="22" y="71"/>
                    <a:pt x="27" y="74"/>
                  </a:cubicBezTo>
                  <a:cubicBezTo>
                    <a:pt x="30" y="77"/>
                    <a:pt x="35" y="76"/>
                    <a:pt x="38" y="75"/>
                  </a:cubicBezTo>
                  <a:cubicBezTo>
                    <a:pt x="39" y="74"/>
                    <a:pt x="39" y="72"/>
                    <a:pt x="38" y="72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6984"/>
            <p:cNvSpPr>
              <a:spLocks/>
            </p:cNvSpPr>
            <p:nvPr/>
          </p:nvSpPr>
          <p:spPr bwMode="auto">
            <a:xfrm>
              <a:off x="2157413" y="6172200"/>
              <a:ext cx="304800" cy="133350"/>
            </a:xfrm>
            <a:custGeom>
              <a:avLst/>
              <a:gdLst>
                <a:gd name="T0" fmla="*/ 1 w 32"/>
                <a:gd name="T1" fmla="*/ 9 h 14"/>
                <a:gd name="T2" fmla="*/ 9 w 32"/>
                <a:gd name="T3" fmla="*/ 14 h 14"/>
                <a:gd name="T4" fmla="*/ 13 w 32"/>
                <a:gd name="T5" fmla="*/ 4 h 14"/>
                <a:gd name="T6" fmla="*/ 10 w 32"/>
                <a:gd name="T7" fmla="*/ 4 h 14"/>
                <a:gd name="T8" fmla="*/ 16 w 32"/>
                <a:gd name="T9" fmla="*/ 11 h 14"/>
                <a:gd name="T10" fmla="*/ 22 w 32"/>
                <a:gd name="T11" fmla="*/ 2 h 14"/>
                <a:gd name="T12" fmla="*/ 19 w 32"/>
                <a:gd name="T13" fmla="*/ 3 h 14"/>
                <a:gd name="T14" fmla="*/ 22 w 32"/>
                <a:gd name="T15" fmla="*/ 11 h 14"/>
                <a:gd name="T16" fmla="*/ 25 w 32"/>
                <a:gd name="T17" fmla="*/ 11 h 14"/>
                <a:gd name="T18" fmla="*/ 31 w 32"/>
                <a:gd name="T19" fmla="*/ 4 h 14"/>
                <a:gd name="T20" fmla="*/ 28 w 32"/>
                <a:gd name="T21" fmla="*/ 3 h 14"/>
                <a:gd name="T22" fmla="*/ 23 w 32"/>
                <a:gd name="T23" fmla="*/ 9 h 14"/>
                <a:gd name="T24" fmla="*/ 26 w 32"/>
                <a:gd name="T25" fmla="*/ 9 h 14"/>
                <a:gd name="T26" fmla="*/ 22 w 32"/>
                <a:gd name="T27" fmla="*/ 1 h 14"/>
                <a:gd name="T28" fmla="*/ 18 w 32"/>
                <a:gd name="T29" fmla="*/ 1 h 14"/>
                <a:gd name="T30" fmla="*/ 16 w 32"/>
                <a:gd name="T31" fmla="*/ 7 h 14"/>
                <a:gd name="T32" fmla="*/ 13 w 32"/>
                <a:gd name="T33" fmla="*/ 2 h 14"/>
                <a:gd name="T34" fmla="*/ 10 w 32"/>
                <a:gd name="T35" fmla="*/ 2 h 14"/>
                <a:gd name="T36" fmla="*/ 9 w 32"/>
                <a:gd name="T37" fmla="*/ 7 h 14"/>
                <a:gd name="T38" fmla="*/ 8 w 32"/>
                <a:gd name="T39" fmla="*/ 11 h 14"/>
                <a:gd name="T40" fmla="*/ 4 w 32"/>
                <a:gd name="T41" fmla="*/ 8 h 14"/>
                <a:gd name="T42" fmla="*/ 1 w 32"/>
                <a:gd name="T43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" h="14">
                  <a:moveTo>
                    <a:pt x="1" y="9"/>
                  </a:moveTo>
                  <a:cubicBezTo>
                    <a:pt x="2" y="12"/>
                    <a:pt x="6" y="14"/>
                    <a:pt x="9" y="14"/>
                  </a:cubicBezTo>
                  <a:cubicBezTo>
                    <a:pt x="13" y="13"/>
                    <a:pt x="12" y="7"/>
                    <a:pt x="13" y="4"/>
                  </a:cubicBezTo>
                  <a:cubicBezTo>
                    <a:pt x="12" y="4"/>
                    <a:pt x="11" y="4"/>
                    <a:pt x="10" y="4"/>
                  </a:cubicBezTo>
                  <a:cubicBezTo>
                    <a:pt x="12" y="7"/>
                    <a:pt x="12" y="12"/>
                    <a:pt x="16" y="11"/>
                  </a:cubicBezTo>
                  <a:cubicBezTo>
                    <a:pt x="19" y="11"/>
                    <a:pt x="21" y="5"/>
                    <a:pt x="22" y="2"/>
                  </a:cubicBezTo>
                  <a:cubicBezTo>
                    <a:pt x="21" y="3"/>
                    <a:pt x="20" y="3"/>
                    <a:pt x="19" y="3"/>
                  </a:cubicBezTo>
                  <a:cubicBezTo>
                    <a:pt x="21" y="5"/>
                    <a:pt x="21" y="8"/>
                    <a:pt x="22" y="11"/>
                  </a:cubicBezTo>
                  <a:cubicBezTo>
                    <a:pt x="23" y="12"/>
                    <a:pt x="24" y="12"/>
                    <a:pt x="25" y="11"/>
                  </a:cubicBezTo>
                  <a:cubicBezTo>
                    <a:pt x="28" y="9"/>
                    <a:pt x="30" y="8"/>
                    <a:pt x="31" y="4"/>
                  </a:cubicBezTo>
                  <a:cubicBezTo>
                    <a:pt x="32" y="2"/>
                    <a:pt x="29" y="1"/>
                    <a:pt x="28" y="3"/>
                  </a:cubicBezTo>
                  <a:cubicBezTo>
                    <a:pt x="27" y="6"/>
                    <a:pt x="25" y="7"/>
                    <a:pt x="23" y="9"/>
                  </a:cubicBezTo>
                  <a:cubicBezTo>
                    <a:pt x="24" y="9"/>
                    <a:pt x="25" y="9"/>
                    <a:pt x="26" y="9"/>
                  </a:cubicBezTo>
                  <a:cubicBezTo>
                    <a:pt x="24" y="6"/>
                    <a:pt x="24" y="3"/>
                    <a:pt x="22" y="1"/>
                  </a:cubicBezTo>
                  <a:cubicBezTo>
                    <a:pt x="21" y="0"/>
                    <a:pt x="19" y="0"/>
                    <a:pt x="18" y="1"/>
                  </a:cubicBezTo>
                  <a:cubicBezTo>
                    <a:pt x="18" y="3"/>
                    <a:pt x="17" y="5"/>
                    <a:pt x="16" y="7"/>
                  </a:cubicBezTo>
                  <a:cubicBezTo>
                    <a:pt x="16" y="7"/>
                    <a:pt x="13" y="3"/>
                    <a:pt x="13" y="2"/>
                  </a:cubicBezTo>
                  <a:cubicBezTo>
                    <a:pt x="12" y="1"/>
                    <a:pt x="11" y="1"/>
                    <a:pt x="10" y="2"/>
                  </a:cubicBezTo>
                  <a:cubicBezTo>
                    <a:pt x="9" y="4"/>
                    <a:pt x="9" y="5"/>
                    <a:pt x="9" y="7"/>
                  </a:cubicBezTo>
                  <a:cubicBezTo>
                    <a:pt x="8" y="8"/>
                    <a:pt x="8" y="9"/>
                    <a:pt x="8" y="11"/>
                  </a:cubicBezTo>
                  <a:cubicBezTo>
                    <a:pt x="8" y="11"/>
                    <a:pt x="4" y="8"/>
                    <a:pt x="4" y="8"/>
                  </a:cubicBezTo>
                  <a:cubicBezTo>
                    <a:pt x="3" y="6"/>
                    <a:pt x="0" y="7"/>
                    <a:pt x="1" y="9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6985"/>
            <p:cNvSpPr>
              <a:spLocks/>
            </p:cNvSpPr>
            <p:nvPr/>
          </p:nvSpPr>
          <p:spPr bwMode="auto">
            <a:xfrm>
              <a:off x="2195513" y="6505575"/>
              <a:ext cx="333375" cy="361950"/>
            </a:xfrm>
            <a:custGeom>
              <a:avLst/>
              <a:gdLst>
                <a:gd name="T0" fmla="*/ 2 w 35"/>
                <a:gd name="T1" fmla="*/ 5 h 38"/>
                <a:gd name="T2" fmla="*/ 2 w 35"/>
                <a:gd name="T3" fmla="*/ 25 h 38"/>
                <a:gd name="T4" fmla="*/ 14 w 35"/>
                <a:gd name="T5" fmla="*/ 37 h 38"/>
                <a:gd name="T6" fmla="*/ 31 w 35"/>
                <a:gd name="T7" fmla="*/ 30 h 38"/>
                <a:gd name="T8" fmla="*/ 31 w 35"/>
                <a:gd name="T9" fmla="*/ 2 h 38"/>
                <a:gd name="T10" fmla="*/ 28 w 35"/>
                <a:gd name="T11" fmla="*/ 2 h 38"/>
                <a:gd name="T12" fmla="*/ 29 w 35"/>
                <a:gd name="T13" fmla="*/ 23 h 38"/>
                <a:gd name="T14" fmla="*/ 14 w 35"/>
                <a:gd name="T15" fmla="*/ 33 h 38"/>
                <a:gd name="T16" fmla="*/ 5 w 35"/>
                <a:gd name="T17" fmla="*/ 20 h 38"/>
                <a:gd name="T18" fmla="*/ 4 w 35"/>
                <a:gd name="T19" fmla="*/ 5 h 38"/>
                <a:gd name="T20" fmla="*/ 2 w 35"/>
                <a:gd name="T21" fmla="*/ 5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5" h="38">
                  <a:moveTo>
                    <a:pt x="2" y="5"/>
                  </a:moveTo>
                  <a:cubicBezTo>
                    <a:pt x="0" y="11"/>
                    <a:pt x="1" y="19"/>
                    <a:pt x="2" y="25"/>
                  </a:cubicBezTo>
                  <a:cubicBezTo>
                    <a:pt x="4" y="32"/>
                    <a:pt x="7" y="35"/>
                    <a:pt x="14" y="37"/>
                  </a:cubicBezTo>
                  <a:cubicBezTo>
                    <a:pt x="20" y="38"/>
                    <a:pt x="28" y="36"/>
                    <a:pt x="31" y="30"/>
                  </a:cubicBezTo>
                  <a:cubicBezTo>
                    <a:pt x="35" y="22"/>
                    <a:pt x="32" y="10"/>
                    <a:pt x="31" y="2"/>
                  </a:cubicBezTo>
                  <a:cubicBezTo>
                    <a:pt x="30" y="0"/>
                    <a:pt x="28" y="0"/>
                    <a:pt x="28" y="2"/>
                  </a:cubicBezTo>
                  <a:cubicBezTo>
                    <a:pt x="28" y="9"/>
                    <a:pt x="30" y="16"/>
                    <a:pt x="29" y="23"/>
                  </a:cubicBezTo>
                  <a:cubicBezTo>
                    <a:pt x="29" y="31"/>
                    <a:pt x="22" y="34"/>
                    <a:pt x="14" y="33"/>
                  </a:cubicBezTo>
                  <a:cubicBezTo>
                    <a:pt x="7" y="32"/>
                    <a:pt x="6" y="26"/>
                    <a:pt x="5" y="20"/>
                  </a:cubicBezTo>
                  <a:cubicBezTo>
                    <a:pt x="4" y="15"/>
                    <a:pt x="4" y="10"/>
                    <a:pt x="4" y="5"/>
                  </a:cubicBezTo>
                  <a:cubicBezTo>
                    <a:pt x="4" y="4"/>
                    <a:pt x="2" y="4"/>
                    <a:pt x="2" y="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6986"/>
            <p:cNvSpPr>
              <a:spLocks/>
            </p:cNvSpPr>
            <p:nvPr/>
          </p:nvSpPr>
          <p:spPr bwMode="auto">
            <a:xfrm>
              <a:off x="2214563" y="6696075"/>
              <a:ext cx="285750" cy="104775"/>
            </a:xfrm>
            <a:custGeom>
              <a:avLst/>
              <a:gdLst>
                <a:gd name="T0" fmla="*/ 1 w 30"/>
                <a:gd name="T1" fmla="*/ 7 h 11"/>
                <a:gd name="T2" fmla="*/ 14 w 30"/>
                <a:gd name="T3" fmla="*/ 11 h 11"/>
                <a:gd name="T4" fmla="*/ 29 w 30"/>
                <a:gd name="T5" fmla="*/ 4 h 11"/>
                <a:gd name="T6" fmla="*/ 26 w 30"/>
                <a:gd name="T7" fmla="*/ 1 h 11"/>
                <a:gd name="T8" fmla="*/ 15 w 30"/>
                <a:gd name="T9" fmla="*/ 7 h 11"/>
                <a:gd name="T10" fmla="*/ 2 w 30"/>
                <a:gd name="T11" fmla="*/ 5 h 11"/>
                <a:gd name="T12" fmla="*/ 1 w 30"/>
                <a:gd name="T13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" h="11">
                  <a:moveTo>
                    <a:pt x="1" y="7"/>
                  </a:moveTo>
                  <a:cubicBezTo>
                    <a:pt x="4" y="10"/>
                    <a:pt x="10" y="11"/>
                    <a:pt x="14" y="11"/>
                  </a:cubicBezTo>
                  <a:cubicBezTo>
                    <a:pt x="20" y="10"/>
                    <a:pt x="25" y="8"/>
                    <a:pt x="29" y="4"/>
                  </a:cubicBezTo>
                  <a:cubicBezTo>
                    <a:pt x="30" y="2"/>
                    <a:pt x="27" y="0"/>
                    <a:pt x="26" y="1"/>
                  </a:cubicBezTo>
                  <a:cubicBezTo>
                    <a:pt x="23" y="4"/>
                    <a:pt x="19" y="6"/>
                    <a:pt x="15" y="7"/>
                  </a:cubicBezTo>
                  <a:cubicBezTo>
                    <a:pt x="10" y="8"/>
                    <a:pt x="6" y="5"/>
                    <a:pt x="2" y="5"/>
                  </a:cubicBezTo>
                  <a:cubicBezTo>
                    <a:pt x="1" y="5"/>
                    <a:pt x="0" y="6"/>
                    <a:pt x="1" y="7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6987"/>
            <p:cNvSpPr>
              <a:spLocks/>
            </p:cNvSpPr>
            <p:nvPr/>
          </p:nvSpPr>
          <p:spPr bwMode="auto">
            <a:xfrm>
              <a:off x="2214563" y="6619875"/>
              <a:ext cx="285750" cy="104775"/>
            </a:xfrm>
            <a:custGeom>
              <a:avLst/>
              <a:gdLst>
                <a:gd name="T0" fmla="*/ 1 w 30"/>
                <a:gd name="T1" fmla="*/ 7 h 11"/>
                <a:gd name="T2" fmla="*/ 14 w 30"/>
                <a:gd name="T3" fmla="*/ 11 h 11"/>
                <a:gd name="T4" fmla="*/ 29 w 30"/>
                <a:gd name="T5" fmla="*/ 4 h 11"/>
                <a:gd name="T6" fmla="*/ 26 w 30"/>
                <a:gd name="T7" fmla="*/ 1 h 11"/>
                <a:gd name="T8" fmla="*/ 15 w 30"/>
                <a:gd name="T9" fmla="*/ 7 h 11"/>
                <a:gd name="T10" fmla="*/ 2 w 30"/>
                <a:gd name="T11" fmla="*/ 5 h 11"/>
                <a:gd name="T12" fmla="*/ 1 w 30"/>
                <a:gd name="T13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" h="11">
                  <a:moveTo>
                    <a:pt x="1" y="7"/>
                  </a:moveTo>
                  <a:cubicBezTo>
                    <a:pt x="4" y="10"/>
                    <a:pt x="10" y="11"/>
                    <a:pt x="14" y="11"/>
                  </a:cubicBezTo>
                  <a:cubicBezTo>
                    <a:pt x="20" y="11"/>
                    <a:pt x="25" y="8"/>
                    <a:pt x="29" y="4"/>
                  </a:cubicBezTo>
                  <a:cubicBezTo>
                    <a:pt x="30" y="2"/>
                    <a:pt x="27" y="0"/>
                    <a:pt x="26" y="1"/>
                  </a:cubicBezTo>
                  <a:cubicBezTo>
                    <a:pt x="23" y="5"/>
                    <a:pt x="19" y="7"/>
                    <a:pt x="15" y="7"/>
                  </a:cubicBezTo>
                  <a:cubicBezTo>
                    <a:pt x="10" y="8"/>
                    <a:pt x="6" y="5"/>
                    <a:pt x="2" y="5"/>
                  </a:cubicBezTo>
                  <a:cubicBezTo>
                    <a:pt x="1" y="5"/>
                    <a:pt x="0" y="6"/>
                    <a:pt x="1" y="7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988"/>
            <p:cNvSpPr>
              <a:spLocks/>
            </p:cNvSpPr>
            <p:nvPr/>
          </p:nvSpPr>
          <p:spPr bwMode="auto">
            <a:xfrm>
              <a:off x="2157413" y="6229350"/>
              <a:ext cx="161925" cy="333375"/>
            </a:xfrm>
            <a:custGeom>
              <a:avLst/>
              <a:gdLst>
                <a:gd name="T0" fmla="*/ 1 w 17"/>
                <a:gd name="T1" fmla="*/ 3 h 35"/>
                <a:gd name="T2" fmla="*/ 14 w 17"/>
                <a:gd name="T3" fmla="*/ 33 h 35"/>
                <a:gd name="T4" fmla="*/ 17 w 17"/>
                <a:gd name="T5" fmla="*/ 32 h 35"/>
                <a:gd name="T6" fmla="*/ 3 w 17"/>
                <a:gd name="T7" fmla="*/ 1 h 35"/>
                <a:gd name="T8" fmla="*/ 1 w 17"/>
                <a:gd name="T9" fmla="*/ 3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35">
                  <a:moveTo>
                    <a:pt x="1" y="3"/>
                  </a:moveTo>
                  <a:cubicBezTo>
                    <a:pt x="7" y="12"/>
                    <a:pt x="10" y="23"/>
                    <a:pt x="14" y="33"/>
                  </a:cubicBezTo>
                  <a:cubicBezTo>
                    <a:pt x="15" y="35"/>
                    <a:pt x="17" y="34"/>
                    <a:pt x="17" y="32"/>
                  </a:cubicBezTo>
                  <a:cubicBezTo>
                    <a:pt x="13" y="22"/>
                    <a:pt x="10" y="10"/>
                    <a:pt x="3" y="1"/>
                  </a:cubicBezTo>
                  <a:cubicBezTo>
                    <a:pt x="2" y="0"/>
                    <a:pt x="0" y="2"/>
                    <a:pt x="1" y="3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6989"/>
            <p:cNvSpPr>
              <a:spLocks/>
            </p:cNvSpPr>
            <p:nvPr/>
          </p:nvSpPr>
          <p:spPr bwMode="auto">
            <a:xfrm>
              <a:off x="2357438" y="6191250"/>
              <a:ext cx="104775" cy="361950"/>
            </a:xfrm>
            <a:custGeom>
              <a:avLst/>
              <a:gdLst>
                <a:gd name="T0" fmla="*/ 8 w 11"/>
                <a:gd name="T1" fmla="*/ 1 h 38"/>
                <a:gd name="T2" fmla="*/ 0 w 11"/>
                <a:gd name="T3" fmla="*/ 36 h 38"/>
                <a:gd name="T4" fmla="*/ 3 w 11"/>
                <a:gd name="T5" fmla="*/ 37 h 38"/>
                <a:gd name="T6" fmla="*/ 11 w 11"/>
                <a:gd name="T7" fmla="*/ 2 h 38"/>
                <a:gd name="T8" fmla="*/ 8 w 11"/>
                <a:gd name="T9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38">
                  <a:moveTo>
                    <a:pt x="8" y="1"/>
                  </a:moveTo>
                  <a:cubicBezTo>
                    <a:pt x="5" y="12"/>
                    <a:pt x="1" y="24"/>
                    <a:pt x="0" y="36"/>
                  </a:cubicBezTo>
                  <a:cubicBezTo>
                    <a:pt x="0" y="38"/>
                    <a:pt x="2" y="38"/>
                    <a:pt x="3" y="37"/>
                  </a:cubicBezTo>
                  <a:cubicBezTo>
                    <a:pt x="6" y="25"/>
                    <a:pt x="9" y="13"/>
                    <a:pt x="11" y="2"/>
                  </a:cubicBezTo>
                  <a:cubicBezTo>
                    <a:pt x="11" y="0"/>
                    <a:pt x="9" y="0"/>
                    <a:pt x="8" y="1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6990"/>
            <p:cNvSpPr>
              <a:spLocks/>
            </p:cNvSpPr>
            <p:nvPr/>
          </p:nvSpPr>
          <p:spPr bwMode="auto">
            <a:xfrm>
              <a:off x="2233613" y="5734050"/>
              <a:ext cx="57150" cy="133350"/>
            </a:xfrm>
            <a:custGeom>
              <a:avLst/>
              <a:gdLst>
                <a:gd name="T0" fmla="*/ 6 w 6"/>
                <a:gd name="T1" fmla="*/ 12 h 14"/>
                <a:gd name="T2" fmla="*/ 4 w 6"/>
                <a:gd name="T3" fmla="*/ 2 h 14"/>
                <a:gd name="T4" fmla="*/ 1 w 6"/>
                <a:gd name="T5" fmla="*/ 3 h 14"/>
                <a:gd name="T6" fmla="*/ 2 w 6"/>
                <a:gd name="T7" fmla="*/ 13 h 14"/>
                <a:gd name="T8" fmla="*/ 6 w 6"/>
                <a:gd name="T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4">
                  <a:moveTo>
                    <a:pt x="6" y="12"/>
                  </a:moveTo>
                  <a:cubicBezTo>
                    <a:pt x="6" y="9"/>
                    <a:pt x="5" y="5"/>
                    <a:pt x="4" y="2"/>
                  </a:cubicBezTo>
                  <a:cubicBezTo>
                    <a:pt x="4" y="0"/>
                    <a:pt x="0" y="1"/>
                    <a:pt x="1" y="3"/>
                  </a:cubicBezTo>
                  <a:cubicBezTo>
                    <a:pt x="1" y="6"/>
                    <a:pt x="2" y="9"/>
                    <a:pt x="2" y="13"/>
                  </a:cubicBezTo>
                  <a:cubicBezTo>
                    <a:pt x="3" y="14"/>
                    <a:pt x="5" y="14"/>
                    <a:pt x="6" y="12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6991"/>
            <p:cNvSpPr>
              <a:spLocks/>
            </p:cNvSpPr>
            <p:nvPr/>
          </p:nvSpPr>
          <p:spPr bwMode="auto">
            <a:xfrm>
              <a:off x="2452688" y="5781675"/>
              <a:ext cx="95250" cy="133350"/>
            </a:xfrm>
            <a:custGeom>
              <a:avLst/>
              <a:gdLst>
                <a:gd name="T0" fmla="*/ 3 w 10"/>
                <a:gd name="T1" fmla="*/ 13 h 14"/>
                <a:gd name="T2" fmla="*/ 6 w 10"/>
                <a:gd name="T3" fmla="*/ 8 h 14"/>
                <a:gd name="T4" fmla="*/ 9 w 10"/>
                <a:gd name="T5" fmla="*/ 3 h 14"/>
                <a:gd name="T6" fmla="*/ 6 w 10"/>
                <a:gd name="T7" fmla="*/ 1 h 14"/>
                <a:gd name="T8" fmla="*/ 4 w 10"/>
                <a:gd name="T9" fmla="*/ 6 h 14"/>
                <a:gd name="T10" fmla="*/ 1 w 10"/>
                <a:gd name="T11" fmla="*/ 11 h 14"/>
                <a:gd name="T12" fmla="*/ 3 w 10"/>
                <a:gd name="T13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4">
                  <a:moveTo>
                    <a:pt x="3" y="13"/>
                  </a:moveTo>
                  <a:cubicBezTo>
                    <a:pt x="5" y="12"/>
                    <a:pt x="6" y="10"/>
                    <a:pt x="6" y="8"/>
                  </a:cubicBezTo>
                  <a:cubicBezTo>
                    <a:pt x="7" y="7"/>
                    <a:pt x="8" y="5"/>
                    <a:pt x="9" y="3"/>
                  </a:cubicBezTo>
                  <a:cubicBezTo>
                    <a:pt x="10" y="2"/>
                    <a:pt x="8" y="0"/>
                    <a:pt x="6" y="1"/>
                  </a:cubicBezTo>
                  <a:cubicBezTo>
                    <a:pt x="5" y="3"/>
                    <a:pt x="4" y="5"/>
                    <a:pt x="4" y="6"/>
                  </a:cubicBezTo>
                  <a:cubicBezTo>
                    <a:pt x="3" y="8"/>
                    <a:pt x="2" y="10"/>
                    <a:pt x="1" y="11"/>
                  </a:cubicBezTo>
                  <a:cubicBezTo>
                    <a:pt x="0" y="13"/>
                    <a:pt x="2" y="14"/>
                    <a:pt x="3" y="13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992"/>
            <p:cNvSpPr>
              <a:spLocks/>
            </p:cNvSpPr>
            <p:nvPr/>
          </p:nvSpPr>
          <p:spPr bwMode="auto">
            <a:xfrm>
              <a:off x="2614613" y="5943600"/>
              <a:ext cx="133350" cy="114300"/>
            </a:xfrm>
            <a:custGeom>
              <a:avLst/>
              <a:gdLst>
                <a:gd name="T0" fmla="*/ 4 w 14"/>
                <a:gd name="T1" fmla="*/ 10 h 12"/>
                <a:gd name="T2" fmla="*/ 12 w 14"/>
                <a:gd name="T3" fmla="*/ 4 h 12"/>
                <a:gd name="T4" fmla="*/ 11 w 14"/>
                <a:gd name="T5" fmla="*/ 1 h 12"/>
                <a:gd name="T6" fmla="*/ 2 w 14"/>
                <a:gd name="T7" fmla="*/ 7 h 12"/>
                <a:gd name="T8" fmla="*/ 4 w 14"/>
                <a:gd name="T9" fmla="*/ 1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2">
                  <a:moveTo>
                    <a:pt x="4" y="10"/>
                  </a:moveTo>
                  <a:cubicBezTo>
                    <a:pt x="7" y="8"/>
                    <a:pt x="9" y="5"/>
                    <a:pt x="12" y="4"/>
                  </a:cubicBezTo>
                  <a:cubicBezTo>
                    <a:pt x="14" y="3"/>
                    <a:pt x="13" y="0"/>
                    <a:pt x="11" y="1"/>
                  </a:cubicBezTo>
                  <a:cubicBezTo>
                    <a:pt x="7" y="2"/>
                    <a:pt x="5" y="5"/>
                    <a:pt x="2" y="7"/>
                  </a:cubicBezTo>
                  <a:cubicBezTo>
                    <a:pt x="0" y="9"/>
                    <a:pt x="3" y="12"/>
                    <a:pt x="4" y="1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993"/>
            <p:cNvSpPr>
              <a:spLocks/>
            </p:cNvSpPr>
            <p:nvPr/>
          </p:nvSpPr>
          <p:spPr bwMode="auto">
            <a:xfrm>
              <a:off x="2681288" y="6238875"/>
              <a:ext cx="133350" cy="57150"/>
            </a:xfrm>
            <a:custGeom>
              <a:avLst/>
              <a:gdLst>
                <a:gd name="T0" fmla="*/ 2 w 14"/>
                <a:gd name="T1" fmla="*/ 4 h 6"/>
                <a:gd name="T2" fmla="*/ 11 w 14"/>
                <a:gd name="T3" fmla="*/ 6 h 6"/>
                <a:gd name="T4" fmla="*/ 12 w 14"/>
                <a:gd name="T5" fmla="*/ 3 h 6"/>
                <a:gd name="T6" fmla="*/ 4 w 14"/>
                <a:gd name="T7" fmla="*/ 0 h 6"/>
                <a:gd name="T8" fmla="*/ 2 w 14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6">
                  <a:moveTo>
                    <a:pt x="2" y="4"/>
                  </a:moveTo>
                  <a:cubicBezTo>
                    <a:pt x="5" y="4"/>
                    <a:pt x="8" y="6"/>
                    <a:pt x="11" y="6"/>
                  </a:cubicBezTo>
                  <a:cubicBezTo>
                    <a:pt x="13" y="6"/>
                    <a:pt x="14" y="3"/>
                    <a:pt x="12" y="3"/>
                  </a:cubicBezTo>
                  <a:cubicBezTo>
                    <a:pt x="9" y="2"/>
                    <a:pt x="6" y="1"/>
                    <a:pt x="4" y="0"/>
                  </a:cubicBezTo>
                  <a:cubicBezTo>
                    <a:pt x="1" y="0"/>
                    <a:pt x="0" y="3"/>
                    <a:pt x="2" y="4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6994"/>
            <p:cNvSpPr>
              <a:spLocks/>
            </p:cNvSpPr>
            <p:nvPr/>
          </p:nvSpPr>
          <p:spPr bwMode="auto">
            <a:xfrm>
              <a:off x="2595563" y="6457950"/>
              <a:ext cx="104775" cy="85725"/>
            </a:xfrm>
            <a:custGeom>
              <a:avLst/>
              <a:gdLst>
                <a:gd name="T0" fmla="*/ 1 w 11"/>
                <a:gd name="T1" fmla="*/ 3 h 9"/>
                <a:gd name="T2" fmla="*/ 4 w 11"/>
                <a:gd name="T3" fmla="*/ 6 h 9"/>
                <a:gd name="T4" fmla="*/ 7 w 11"/>
                <a:gd name="T5" fmla="*/ 8 h 9"/>
                <a:gd name="T6" fmla="*/ 9 w 11"/>
                <a:gd name="T7" fmla="*/ 5 h 9"/>
                <a:gd name="T8" fmla="*/ 6 w 11"/>
                <a:gd name="T9" fmla="*/ 3 h 9"/>
                <a:gd name="T10" fmla="*/ 3 w 11"/>
                <a:gd name="T11" fmla="*/ 0 h 9"/>
                <a:gd name="T12" fmla="*/ 1 w 11"/>
                <a:gd name="T13" fmla="*/ 1 h 9"/>
                <a:gd name="T14" fmla="*/ 1 w 11"/>
                <a:gd name="T15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9">
                  <a:moveTo>
                    <a:pt x="1" y="3"/>
                  </a:moveTo>
                  <a:cubicBezTo>
                    <a:pt x="2" y="4"/>
                    <a:pt x="3" y="5"/>
                    <a:pt x="4" y="6"/>
                  </a:cubicBezTo>
                  <a:cubicBezTo>
                    <a:pt x="5" y="7"/>
                    <a:pt x="6" y="7"/>
                    <a:pt x="7" y="8"/>
                  </a:cubicBezTo>
                  <a:cubicBezTo>
                    <a:pt x="9" y="9"/>
                    <a:pt x="11" y="6"/>
                    <a:pt x="9" y="5"/>
                  </a:cubicBezTo>
                  <a:cubicBezTo>
                    <a:pt x="8" y="4"/>
                    <a:pt x="7" y="3"/>
                    <a:pt x="6" y="3"/>
                  </a:cubicBezTo>
                  <a:cubicBezTo>
                    <a:pt x="5" y="2"/>
                    <a:pt x="4" y="1"/>
                    <a:pt x="3" y="0"/>
                  </a:cubicBezTo>
                  <a:cubicBezTo>
                    <a:pt x="2" y="0"/>
                    <a:pt x="1" y="0"/>
                    <a:pt x="1" y="1"/>
                  </a:cubicBezTo>
                  <a:cubicBezTo>
                    <a:pt x="0" y="2"/>
                    <a:pt x="0" y="3"/>
                    <a:pt x="1" y="3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6995"/>
            <p:cNvSpPr>
              <a:spLocks/>
            </p:cNvSpPr>
            <p:nvPr/>
          </p:nvSpPr>
          <p:spPr bwMode="auto">
            <a:xfrm>
              <a:off x="1938338" y="5848350"/>
              <a:ext cx="104775" cy="123825"/>
            </a:xfrm>
            <a:custGeom>
              <a:avLst/>
              <a:gdLst>
                <a:gd name="T0" fmla="*/ 10 w 11"/>
                <a:gd name="T1" fmla="*/ 9 h 13"/>
                <a:gd name="T2" fmla="*/ 4 w 11"/>
                <a:gd name="T3" fmla="*/ 2 h 13"/>
                <a:gd name="T4" fmla="*/ 1 w 11"/>
                <a:gd name="T5" fmla="*/ 4 h 13"/>
                <a:gd name="T6" fmla="*/ 8 w 11"/>
                <a:gd name="T7" fmla="*/ 12 h 13"/>
                <a:gd name="T8" fmla="*/ 10 w 11"/>
                <a:gd name="T9" fmla="*/ 9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3">
                  <a:moveTo>
                    <a:pt x="10" y="9"/>
                  </a:moveTo>
                  <a:cubicBezTo>
                    <a:pt x="8" y="7"/>
                    <a:pt x="6" y="5"/>
                    <a:pt x="4" y="2"/>
                  </a:cubicBezTo>
                  <a:cubicBezTo>
                    <a:pt x="3" y="0"/>
                    <a:pt x="0" y="2"/>
                    <a:pt x="1" y="4"/>
                  </a:cubicBezTo>
                  <a:cubicBezTo>
                    <a:pt x="3" y="7"/>
                    <a:pt x="5" y="10"/>
                    <a:pt x="8" y="12"/>
                  </a:cubicBezTo>
                  <a:cubicBezTo>
                    <a:pt x="9" y="13"/>
                    <a:pt x="11" y="11"/>
                    <a:pt x="10" y="9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6996"/>
            <p:cNvSpPr>
              <a:spLocks/>
            </p:cNvSpPr>
            <p:nvPr/>
          </p:nvSpPr>
          <p:spPr bwMode="auto">
            <a:xfrm>
              <a:off x="1804988" y="6105525"/>
              <a:ext cx="133350" cy="66675"/>
            </a:xfrm>
            <a:custGeom>
              <a:avLst/>
              <a:gdLst>
                <a:gd name="T0" fmla="*/ 11 w 14"/>
                <a:gd name="T1" fmla="*/ 3 h 7"/>
                <a:gd name="T2" fmla="*/ 4 w 14"/>
                <a:gd name="T3" fmla="*/ 1 h 7"/>
                <a:gd name="T4" fmla="*/ 2 w 14"/>
                <a:gd name="T5" fmla="*/ 4 h 7"/>
                <a:gd name="T6" fmla="*/ 11 w 14"/>
                <a:gd name="T7" fmla="*/ 7 h 7"/>
                <a:gd name="T8" fmla="*/ 11 w 14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7">
                  <a:moveTo>
                    <a:pt x="11" y="3"/>
                  </a:moveTo>
                  <a:cubicBezTo>
                    <a:pt x="8" y="3"/>
                    <a:pt x="6" y="2"/>
                    <a:pt x="4" y="1"/>
                  </a:cubicBezTo>
                  <a:cubicBezTo>
                    <a:pt x="1" y="0"/>
                    <a:pt x="0" y="4"/>
                    <a:pt x="2" y="4"/>
                  </a:cubicBezTo>
                  <a:cubicBezTo>
                    <a:pt x="5" y="6"/>
                    <a:pt x="8" y="7"/>
                    <a:pt x="11" y="7"/>
                  </a:cubicBezTo>
                  <a:cubicBezTo>
                    <a:pt x="13" y="7"/>
                    <a:pt x="14" y="3"/>
                    <a:pt x="11" y="3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6997"/>
            <p:cNvSpPr>
              <a:spLocks/>
            </p:cNvSpPr>
            <p:nvPr/>
          </p:nvSpPr>
          <p:spPr bwMode="auto">
            <a:xfrm>
              <a:off x="1833563" y="6362700"/>
              <a:ext cx="123825" cy="66675"/>
            </a:xfrm>
            <a:custGeom>
              <a:avLst/>
              <a:gdLst>
                <a:gd name="T0" fmla="*/ 11 w 13"/>
                <a:gd name="T1" fmla="*/ 0 h 7"/>
                <a:gd name="T2" fmla="*/ 3 w 13"/>
                <a:gd name="T3" fmla="*/ 3 h 7"/>
                <a:gd name="T4" fmla="*/ 3 w 13"/>
                <a:gd name="T5" fmla="*/ 6 h 7"/>
                <a:gd name="T6" fmla="*/ 12 w 13"/>
                <a:gd name="T7" fmla="*/ 3 h 7"/>
                <a:gd name="T8" fmla="*/ 11 w 13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7">
                  <a:moveTo>
                    <a:pt x="11" y="0"/>
                  </a:moveTo>
                  <a:cubicBezTo>
                    <a:pt x="8" y="0"/>
                    <a:pt x="5" y="2"/>
                    <a:pt x="3" y="3"/>
                  </a:cubicBezTo>
                  <a:cubicBezTo>
                    <a:pt x="0" y="3"/>
                    <a:pt x="1" y="7"/>
                    <a:pt x="3" y="6"/>
                  </a:cubicBezTo>
                  <a:cubicBezTo>
                    <a:pt x="6" y="5"/>
                    <a:pt x="9" y="4"/>
                    <a:pt x="12" y="3"/>
                  </a:cubicBezTo>
                  <a:cubicBezTo>
                    <a:pt x="13" y="2"/>
                    <a:pt x="12" y="0"/>
                    <a:pt x="11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6998"/>
            <p:cNvSpPr>
              <a:spLocks/>
            </p:cNvSpPr>
            <p:nvPr/>
          </p:nvSpPr>
          <p:spPr bwMode="auto">
            <a:xfrm>
              <a:off x="1995488" y="6534150"/>
              <a:ext cx="76200" cy="95250"/>
            </a:xfrm>
            <a:custGeom>
              <a:avLst/>
              <a:gdLst>
                <a:gd name="T0" fmla="*/ 5 w 8"/>
                <a:gd name="T1" fmla="*/ 1 h 10"/>
                <a:gd name="T2" fmla="*/ 1 w 8"/>
                <a:gd name="T3" fmla="*/ 6 h 10"/>
                <a:gd name="T4" fmla="*/ 4 w 8"/>
                <a:gd name="T5" fmla="*/ 8 h 10"/>
                <a:gd name="T6" fmla="*/ 7 w 8"/>
                <a:gd name="T7" fmla="*/ 3 h 10"/>
                <a:gd name="T8" fmla="*/ 5 w 8"/>
                <a:gd name="T9" fmla="*/ 1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0">
                  <a:moveTo>
                    <a:pt x="5" y="1"/>
                  </a:moveTo>
                  <a:cubicBezTo>
                    <a:pt x="3" y="3"/>
                    <a:pt x="2" y="4"/>
                    <a:pt x="1" y="6"/>
                  </a:cubicBezTo>
                  <a:cubicBezTo>
                    <a:pt x="0" y="8"/>
                    <a:pt x="3" y="10"/>
                    <a:pt x="4" y="8"/>
                  </a:cubicBezTo>
                  <a:cubicBezTo>
                    <a:pt x="5" y="6"/>
                    <a:pt x="6" y="5"/>
                    <a:pt x="7" y="3"/>
                  </a:cubicBezTo>
                  <a:cubicBezTo>
                    <a:pt x="8" y="1"/>
                    <a:pt x="6" y="0"/>
                    <a:pt x="5" y="1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8150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65500" y="1434425"/>
            <a:ext cx="4045200" cy="1509600"/>
          </a:xfrm>
        </p:spPr>
        <p:txBody>
          <a:bodyPr/>
          <a:lstStyle/>
          <a:p>
            <a:r>
              <a:rPr lang="pt-BR" dirty="0" smtClean="0"/>
              <a:t>Por que participar desta iniciativa?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 smtClean="0"/>
              <a:t>Estratégia para fomentar a </a:t>
            </a:r>
            <a:r>
              <a:rPr lang="pt-BR" b="1" dirty="0" smtClean="0"/>
              <a:t>cultura</a:t>
            </a:r>
            <a:r>
              <a:rPr lang="pt-BR" dirty="0" smtClean="0"/>
              <a:t> de Gestão por Processos.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b="1" dirty="0" smtClean="0"/>
              <a:t>Espaço de discussão </a:t>
            </a:r>
            <a:r>
              <a:rPr lang="pt-BR" dirty="0" smtClean="0"/>
              <a:t>e troca de informações.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 smtClean="0"/>
              <a:t>Criar uma </a:t>
            </a:r>
            <a:r>
              <a:rPr lang="pt-BR" b="1" dirty="0" smtClean="0"/>
              <a:t>comunidade</a:t>
            </a:r>
            <a:r>
              <a:rPr lang="pt-BR" dirty="0" smtClean="0"/>
              <a:t> com pessoas que tem interesse em divulgar, discutir e entender melhor como a </a:t>
            </a:r>
            <a:r>
              <a:rPr lang="pt-BR" b="1" dirty="0" smtClean="0"/>
              <a:t>Gestão por Processos pode ser aplicada ao contexto</a:t>
            </a:r>
            <a:r>
              <a:rPr lang="pt-BR" dirty="0" smtClean="0"/>
              <a:t> do nosso Estado.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6570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 flipH="1">
            <a:off x="311700" y="512860"/>
            <a:ext cx="1227" cy="43703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Missão do Fórum Permanente</a:t>
            </a:r>
            <a:r>
              <a:rPr lang="pt-BR" b="1" cap="small" dirty="0"/>
              <a:t/>
            </a:r>
            <a:br>
              <a:rPr lang="pt-BR" b="1" cap="small" dirty="0"/>
            </a:b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>
          <a:xfrm>
            <a:off x="311700" y="1085560"/>
            <a:ext cx="8520600" cy="3483315"/>
          </a:xfrm>
        </p:spPr>
        <p:txBody>
          <a:bodyPr/>
          <a:lstStyle/>
          <a:p>
            <a:pPr algn="ctr"/>
            <a:endParaRPr lang="pt-BR" sz="2500" b="1" cap="small" dirty="0" smtClean="0">
              <a:solidFill>
                <a:srgbClr val="008000"/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 algn="ctr"/>
            <a:r>
              <a:rPr lang="pt-BR" sz="2500" b="1" cap="small" dirty="0" smtClean="0">
                <a:solidFill>
                  <a:srgbClr val="00800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Mobilizar </a:t>
            </a:r>
            <a:r>
              <a:rPr lang="pt-BR" sz="2500" b="1" cap="small" dirty="0">
                <a:solidFill>
                  <a:srgbClr val="00800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lideranças para a prestação de melhores serviços </a:t>
            </a:r>
            <a:r>
              <a:rPr lang="pt-BR" sz="2500" b="1" cap="small" dirty="0" smtClean="0">
                <a:solidFill>
                  <a:srgbClr val="00800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públicos </a:t>
            </a:r>
            <a:r>
              <a:rPr lang="pt-BR" sz="2500" b="1" cap="small" dirty="0">
                <a:solidFill>
                  <a:srgbClr val="00800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por meio da Gestão por Processos, contribuindo para a transformação do Estado de Mato Grosso do Sul.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51336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 flipH="1">
            <a:off x="310473" y="512860"/>
            <a:ext cx="1227" cy="43703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lIns="91425" tIns="91425" rIns="91425" bIns="91425" anchor="t" anchorCtr="0"/>
          <a:lstStyle/>
          <a:p>
            <a:r>
              <a:rPr lang="pt-BR" b="1" dirty="0" smtClean="0"/>
              <a:t>Premissas</a:t>
            </a:r>
            <a:endParaRPr lang="pt-BR" b="1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</p:spPr>
        <p:txBody>
          <a:bodyPr/>
          <a:lstStyle/>
          <a:p>
            <a:pPr marL="214313" indent="-214313" algn="just">
              <a:buClr>
                <a:srgbClr val="008000"/>
              </a:buClr>
              <a:buFont typeface="Wingdings" panose="05000000000000000000" pitchFamily="2" charset="2"/>
              <a:buChar char="§"/>
            </a:pPr>
            <a:r>
              <a:rPr lang="pt-BR" dirty="0"/>
              <a:t>O Fórum deverá trabalhar preferencialmente a</a:t>
            </a:r>
            <a:r>
              <a:rPr lang="pt-BR" b="1" dirty="0"/>
              <a:t> capacitação do gerente de processos estratégicos, suas equipes,  participantes de áreas setoriais de </a:t>
            </a:r>
            <a:r>
              <a:rPr lang="pt-BR" b="1" dirty="0" smtClean="0"/>
              <a:t>processos</a:t>
            </a:r>
            <a:r>
              <a:rPr lang="pt-BR" dirty="0"/>
              <a:t>.</a:t>
            </a:r>
          </a:p>
          <a:p>
            <a:pPr marL="214313" indent="-214313" algn="just">
              <a:buClr>
                <a:srgbClr val="008000"/>
              </a:buClr>
              <a:buFont typeface="Wingdings" panose="05000000000000000000" pitchFamily="2" charset="2"/>
              <a:buChar char="§"/>
            </a:pPr>
            <a:r>
              <a:rPr lang="pt-BR" dirty="0"/>
              <a:t>Todos os Fóruns terão como </a:t>
            </a:r>
            <a:r>
              <a:rPr lang="pt-BR" b="1" dirty="0"/>
              <a:t>foco principal experiências práticas </a:t>
            </a:r>
            <a:r>
              <a:rPr lang="pt-BR" dirty="0"/>
              <a:t>de </a:t>
            </a:r>
            <a:r>
              <a:rPr lang="pt-BR" dirty="0" smtClean="0"/>
              <a:t>governo, </a:t>
            </a:r>
            <a:r>
              <a:rPr lang="pt-BR" dirty="0"/>
              <a:t>ou fora </a:t>
            </a:r>
            <a:r>
              <a:rPr lang="pt-BR" dirty="0" smtClean="0"/>
              <a:t>dele, </a:t>
            </a:r>
            <a:r>
              <a:rPr lang="pt-BR" dirty="0"/>
              <a:t>mas que sejam considerados exemplos que poderiam ser replicados no contexto </a:t>
            </a:r>
            <a:r>
              <a:rPr lang="pt-BR" dirty="0" smtClean="0"/>
              <a:t>atual.</a:t>
            </a:r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338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 flipH="1">
            <a:off x="310473" y="512860"/>
            <a:ext cx="1227" cy="43703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Premissas</a:t>
            </a:r>
            <a:endParaRPr lang="pt-BR" b="1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14313" indent="-214313" algn="just">
              <a:buClr>
                <a:srgbClr val="008000"/>
              </a:buClr>
              <a:buFont typeface="Wingdings" panose="05000000000000000000" pitchFamily="2" charset="2"/>
              <a:buChar char="§"/>
            </a:pPr>
            <a:r>
              <a:rPr lang="pt-BR" dirty="0" smtClean="0"/>
              <a:t>Os Fóruns contarão sempre com um Palestrante externo ao Governo </a:t>
            </a:r>
            <a:r>
              <a:rPr lang="pt-BR" b="1" dirty="0" smtClean="0"/>
              <a:t>especialista em Gestão de Processos </a:t>
            </a:r>
            <a:r>
              <a:rPr lang="pt-BR" dirty="0" smtClean="0"/>
              <a:t>e a apresentação de uma </a:t>
            </a:r>
            <a:r>
              <a:rPr lang="pt-BR" b="1" dirty="0" smtClean="0"/>
              <a:t>melhor prática em Gestão de Processo no âmbito do Governo</a:t>
            </a:r>
            <a:r>
              <a:rPr lang="pt-BR" dirty="0"/>
              <a:t>.</a:t>
            </a:r>
            <a:endParaRPr lang="pt-BR" dirty="0" smtClean="0"/>
          </a:p>
          <a:p>
            <a:pPr marL="214313" indent="-214313" algn="just">
              <a:buClr>
                <a:srgbClr val="008000"/>
              </a:buClr>
              <a:buFont typeface="Wingdings" panose="05000000000000000000" pitchFamily="2" charset="2"/>
              <a:buChar char="§"/>
            </a:pPr>
            <a:r>
              <a:rPr lang="pt-BR" dirty="0" smtClean="0"/>
              <a:t>Cada Fórum terá uma </a:t>
            </a:r>
            <a:r>
              <a:rPr lang="pt-BR" b="1" dirty="0" smtClean="0"/>
              <a:t>temática específica </a:t>
            </a:r>
            <a:r>
              <a:rPr lang="pt-BR" dirty="0" smtClean="0"/>
              <a:t>que deverá ser trabalhada pelas equipes durante o intervalo entre os Fóruns com apoio do Escritório Central de Processos.</a:t>
            </a:r>
          </a:p>
          <a:p>
            <a:pPr marL="214313" indent="-214313" algn="just">
              <a:buClr>
                <a:srgbClr val="008000"/>
              </a:buClr>
              <a:buFont typeface="Wingdings" panose="05000000000000000000" pitchFamily="2" charset="2"/>
              <a:buChar char="§"/>
            </a:pPr>
            <a:r>
              <a:rPr lang="pt-BR" dirty="0" smtClean="0"/>
              <a:t>O Fóruns serão realizados com </a:t>
            </a:r>
            <a:r>
              <a:rPr lang="pt-BR" b="1" dirty="0" smtClean="0"/>
              <a:t>periodicidade</a:t>
            </a:r>
            <a:r>
              <a:rPr lang="pt-BR" dirty="0" smtClean="0"/>
              <a:t> </a:t>
            </a:r>
            <a:r>
              <a:rPr lang="pt-BR" b="1" dirty="0" smtClean="0"/>
              <a:t>bimestral</a:t>
            </a:r>
            <a:r>
              <a:rPr lang="pt-BR" dirty="0" smtClean="0"/>
              <a:t>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413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 flipH="1">
            <a:off x="311700" y="512860"/>
            <a:ext cx="1227" cy="43703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1ª Edição – 27/09/2016</a:t>
            </a:r>
            <a:endParaRPr lang="pt-BR" b="1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pt-BR" b="1" dirty="0" smtClean="0">
                <a:ea typeface="Calibri"/>
                <a:cs typeface="Calibri"/>
              </a:rPr>
              <a:t>Duração: 4 horas</a:t>
            </a:r>
            <a:endParaRPr lang="pt-BR" b="1" dirty="0">
              <a:ea typeface="Calibri"/>
              <a:cs typeface="Calibri"/>
            </a:endParaRPr>
          </a:p>
          <a:p>
            <a:pPr algn="just">
              <a:lnSpc>
                <a:spcPct val="100000"/>
              </a:lnSpc>
              <a:buClr>
                <a:srgbClr val="008000"/>
              </a:buClr>
            </a:pPr>
            <a:r>
              <a:rPr lang="pt-BR" b="1" dirty="0" smtClean="0">
                <a:ea typeface="Calibri"/>
                <a:cs typeface="Calibri"/>
              </a:rPr>
              <a:t>Local: Auditório da Receita Federal</a:t>
            </a:r>
          </a:p>
          <a:p>
            <a:pPr algn="just">
              <a:lnSpc>
                <a:spcPct val="100000"/>
              </a:lnSpc>
              <a:buClr>
                <a:srgbClr val="008000"/>
              </a:buClr>
            </a:pPr>
            <a:r>
              <a:rPr lang="pt-BR" b="1" dirty="0" smtClean="0">
                <a:cs typeface="Calibri"/>
              </a:rPr>
              <a:t>Agenda:</a:t>
            </a:r>
          </a:p>
          <a:p>
            <a:pPr marL="342900" indent="-342900" algn="just">
              <a:lnSpc>
                <a:spcPct val="100000"/>
              </a:lnSpc>
              <a:buClr>
                <a:srgbClr val="008000"/>
              </a:buClr>
              <a:buAutoNum type="arabicPeriod"/>
            </a:pPr>
            <a:r>
              <a:rPr lang="pt-BR" b="1" dirty="0" smtClean="0">
                <a:cs typeface="Calibri"/>
              </a:rPr>
              <a:t>Abertura e lançamento do Fórum</a:t>
            </a:r>
          </a:p>
          <a:p>
            <a:pPr marL="342900" indent="-342900" algn="just">
              <a:lnSpc>
                <a:spcPct val="100000"/>
              </a:lnSpc>
              <a:buClr>
                <a:srgbClr val="008000"/>
              </a:buClr>
              <a:buAutoNum type="arabicPeriod"/>
            </a:pPr>
            <a:r>
              <a:rPr lang="pt-BR" b="1" dirty="0" smtClean="0">
                <a:cs typeface="Calibri"/>
              </a:rPr>
              <a:t>Palestras</a:t>
            </a:r>
          </a:p>
          <a:p>
            <a:pPr marL="342900" indent="-342900" algn="just">
              <a:lnSpc>
                <a:spcPct val="100000"/>
              </a:lnSpc>
              <a:buClr>
                <a:srgbClr val="008000"/>
              </a:buClr>
              <a:buAutoNum type="arabicPeriod"/>
            </a:pPr>
            <a:r>
              <a:rPr lang="pt-BR" b="1" dirty="0" smtClean="0">
                <a:cs typeface="Calibri"/>
              </a:rPr>
              <a:t>Perguntas e Discussão</a:t>
            </a:r>
          </a:p>
          <a:p>
            <a:pPr marL="342900" indent="-342900" algn="just">
              <a:lnSpc>
                <a:spcPct val="100000"/>
              </a:lnSpc>
              <a:buClr>
                <a:srgbClr val="008000"/>
              </a:buClr>
              <a:buAutoNum type="arabicPeriod"/>
            </a:pPr>
            <a:r>
              <a:rPr lang="pt-BR" b="1" dirty="0" smtClean="0">
                <a:cs typeface="Calibri"/>
              </a:rPr>
              <a:t>Encerramento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pt-BR" b="1" dirty="0" smtClean="0">
                <a:ea typeface="Calibri"/>
                <a:cs typeface="Calibri"/>
              </a:rPr>
              <a:t>Palestras:</a:t>
            </a:r>
            <a:endParaRPr lang="pt-BR" b="1" dirty="0">
              <a:ea typeface="Calibri"/>
              <a:cs typeface="Calibri"/>
            </a:endParaRPr>
          </a:p>
          <a:p>
            <a:pPr algn="just">
              <a:lnSpc>
                <a:spcPct val="150000"/>
              </a:lnSpc>
              <a:spcAft>
                <a:spcPts val="900"/>
              </a:spcAft>
              <a:buClr>
                <a:srgbClr val="008000"/>
              </a:buClr>
            </a:pPr>
            <a:r>
              <a:rPr lang="pt-BR" dirty="0" smtClean="0">
                <a:ea typeface="Calibri"/>
                <a:cs typeface="Calibri"/>
              </a:rPr>
              <a:t>O </a:t>
            </a:r>
            <a:r>
              <a:rPr lang="pt-BR" dirty="0">
                <a:ea typeface="Calibri"/>
                <a:cs typeface="Calibri"/>
              </a:rPr>
              <a:t>modelo de gestão de Processos e Projetos – </a:t>
            </a:r>
            <a:r>
              <a:rPr lang="pt-BR" dirty="0" err="1">
                <a:ea typeface="Calibri"/>
                <a:cs typeface="Calibri"/>
              </a:rPr>
              <a:t>Thaner</a:t>
            </a:r>
            <a:r>
              <a:rPr lang="pt-BR" dirty="0">
                <a:ea typeface="Calibri"/>
                <a:cs typeface="Calibri"/>
              </a:rPr>
              <a:t> </a:t>
            </a:r>
            <a:r>
              <a:rPr lang="pt-BR" dirty="0" smtClean="0">
                <a:ea typeface="Calibri"/>
                <a:cs typeface="Calibri"/>
              </a:rPr>
              <a:t>Nogueira</a:t>
            </a:r>
            <a:endParaRPr lang="pt-BR" dirty="0">
              <a:ea typeface="Calibri"/>
              <a:cs typeface="Calibri"/>
            </a:endParaRPr>
          </a:p>
          <a:p>
            <a:pPr algn="just">
              <a:lnSpc>
                <a:spcPct val="150000"/>
              </a:lnSpc>
              <a:spcAft>
                <a:spcPts val="900"/>
              </a:spcAft>
              <a:buClr>
                <a:srgbClr val="008000"/>
              </a:buClr>
            </a:pPr>
            <a:r>
              <a:rPr lang="pt-BR" dirty="0" smtClean="0">
                <a:ea typeface="Calibri"/>
                <a:cs typeface="Calibri"/>
              </a:rPr>
              <a:t>O </a:t>
            </a:r>
            <a:r>
              <a:rPr lang="pt-BR" dirty="0">
                <a:ea typeface="Calibri"/>
                <a:cs typeface="Calibri"/>
              </a:rPr>
              <a:t>Fórum Permanente e o  Escritório Central de </a:t>
            </a:r>
            <a:r>
              <a:rPr lang="pt-BR" dirty="0" smtClean="0">
                <a:ea typeface="Calibri"/>
                <a:cs typeface="Calibri"/>
              </a:rPr>
              <a:t>Processos – Gisele Fior</a:t>
            </a:r>
          </a:p>
          <a:p>
            <a:pPr algn="just">
              <a:lnSpc>
                <a:spcPct val="150000"/>
              </a:lnSpc>
              <a:spcAft>
                <a:spcPts val="900"/>
              </a:spcAft>
              <a:buClr>
                <a:srgbClr val="008000"/>
              </a:buClr>
            </a:pPr>
            <a:r>
              <a:rPr lang="pt-BR" dirty="0" smtClean="0">
                <a:ea typeface="Calibri"/>
                <a:cs typeface="Calibri"/>
              </a:rPr>
              <a:t>Apresentação de case de sucesso do escritório de processos do Detran/MS - Gerson </a:t>
            </a:r>
            <a:r>
              <a:rPr lang="pt-BR" dirty="0" err="1" smtClean="0">
                <a:ea typeface="Calibri"/>
                <a:cs typeface="Calibri"/>
              </a:rPr>
              <a:t>Tomi</a:t>
            </a:r>
            <a:r>
              <a:rPr lang="pt-BR" dirty="0" smtClean="0">
                <a:ea typeface="Calibri"/>
                <a:cs typeface="Calibri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900"/>
              </a:spcAft>
              <a:buClr>
                <a:srgbClr val="008000"/>
              </a:buClr>
            </a:pPr>
            <a:r>
              <a:rPr lang="pt-BR" dirty="0" smtClean="0">
                <a:ea typeface="Calibri"/>
                <a:cs typeface="Calibri"/>
              </a:rPr>
              <a:t>Palestra </a:t>
            </a:r>
            <a:r>
              <a:rPr lang="pt-BR" dirty="0">
                <a:ea typeface="Calibri"/>
                <a:cs typeface="Calibri"/>
              </a:rPr>
              <a:t>Magna - A Gestão de Processos como fator de transformação – André </a:t>
            </a:r>
            <a:r>
              <a:rPr lang="pt-BR" dirty="0" smtClean="0">
                <a:ea typeface="Calibri"/>
                <a:cs typeface="Calibri"/>
              </a:rPr>
              <a:t>Macieira</a:t>
            </a:r>
            <a:endParaRPr lang="pt-BR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178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 flipH="1">
            <a:off x="311700" y="512860"/>
            <a:ext cx="1227" cy="43703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b="1" dirty="0" smtClean="0"/>
              <a:t>TEMÁTICAS DAS PRÓXIMAS EDIÇÕES</a:t>
            </a:r>
            <a:endParaRPr lang="pt-BR" sz="2400" b="1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1" indent="-285750" algn="just">
              <a:lnSpc>
                <a:spcPct val="150000"/>
              </a:lnSpc>
              <a:spcAft>
                <a:spcPts val="900"/>
              </a:spcAft>
              <a:buClr>
                <a:srgbClr val="008000"/>
              </a:buClr>
              <a:buFont typeface="Arial" panose="020B0604020202020204" pitchFamily="34" charset="0"/>
              <a:buChar char="•"/>
            </a:pPr>
            <a:r>
              <a:rPr lang="pt-BR" b="1" dirty="0" smtClean="0">
                <a:ea typeface="Calibri"/>
                <a:cs typeface="Calibri"/>
              </a:rPr>
              <a:t>Gestão </a:t>
            </a:r>
            <a:r>
              <a:rPr lang="pt-BR" b="1" dirty="0">
                <a:ea typeface="Calibri"/>
                <a:cs typeface="Calibri"/>
              </a:rPr>
              <a:t>do Dia-a-Dia e Melhoria </a:t>
            </a:r>
            <a:r>
              <a:rPr lang="pt-BR" b="1" dirty="0" smtClean="0">
                <a:ea typeface="Calibri"/>
                <a:cs typeface="Calibri"/>
              </a:rPr>
              <a:t>Contínua</a:t>
            </a:r>
            <a:r>
              <a:rPr lang="pt-BR" dirty="0" smtClean="0">
                <a:ea typeface="Calibri"/>
                <a:cs typeface="Calibri"/>
              </a:rPr>
              <a:t>. Palestrante</a:t>
            </a:r>
            <a:r>
              <a:rPr lang="pt-BR" dirty="0">
                <a:ea typeface="Calibri"/>
                <a:cs typeface="Calibri"/>
              </a:rPr>
              <a:t>: Vanice </a:t>
            </a:r>
            <a:r>
              <a:rPr lang="pt-BR" dirty="0" smtClean="0">
                <a:ea typeface="Calibri"/>
                <a:cs typeface="Calibri"/>
              </a:rPr>
              <a:t>Ferreira - Gestora </a:t>
            </a:r>
            <a:r>
              <a:rPr lang="pt-BR" dirty="0">
                <a:ea typeface="Calibri"/>
                <a:cs typeface="Calibri"/>
              </a:rPr>
              <a:t>do Escritório de Resultados em </a:t>
            </a:r>
            <a:r>
              <a:rPr lang="pt-BR" dirty="0" smtClean="0">
                <a:ea typeface="Calibri"/>
                <a:cs typeface="Calibri"/>
              </a:rPr>
              <a:t>Processo, no Governo do Estado de Minas Gerais.</a:t>
            </a:r>
          </a:p>
          <a:p>
            <a:pPr marL="285750" lvl="1" indent="-285750" algn="just">
              <a:lnSpc>
                <a:spcPct val="150000"/>
              </a:lnSpc>
              <a:spcAft>
                <a:spcPts val="900"/>
              </a:spcAft>
              <a:buClr>
                <a:srgbClr val="008000"/>
              </a:buClr>
              <a:buFont typeface="Arial" panose="020B0604020202020204" pitchFamily="34" charset="0"/>
              <a:buChar char="•"/>
            </a:pPr>
            <a:r>
              <a:rPr lang="pt-BR" dirty="0">
                <a:ea typeface="Calibri"/>
                <a:cs typeface="Calibri"/>
              </a:rPr>
              <a:t>Estratégia e Governança de Processos.</a:t>
            </a:r>
          </a:p>
          <a:p>
            <a:pPr marL="285750" lvl="1" indent="-285750" algn="just">
              <a:lnSpc>
                <a:spcPct val="150000"/>
              </a:lnSpc>
              <a:spcAft>
                <a:spcPts val="900"/>
              </a:spcAft>
              <a:buClr>
                <a:srgbClr val="008000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ea typeface="Calibri"/>
                <a:cs typeface="Calibri"/>
              </a:rPr>
              <a:t>Design </a:t>
            </a:r>
            <a:r>
              <a:rPr lang="pt-BR" dirty="0" err="1">
                <a:ea typeface="Calibri"/>
                <a:cs typeface="Calibri"/>
              </a:rPr>
              <a:t>Thinking</a:t>
            </a:r>
            <a:r>
              <a:rPr lang="pt-BR" dirty="0">
                <a:ea typeface="Calibri"/>
                <a:cs typeface="Calibri"/>
              </a:rPr>
              <a:t> – Uma abordagem para Inovação. </a:t>
            </a:r>
          </a:p>
          <a:p>
            <a:pPr marL="285750" lvl="1" indent="-285750" algn="just">
              <a:lnSpc>
                <a:spcPct val="150000"/>
              </a:lnSpc>
              <a:spcAft>
                <a:spcPts val="900"/>
              </a:spcAft>
              <a:buClr>
                <a:srgbClr val="008000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ea typeface="Calibri"/>
                <a:cs typeface="Calibri"/>
              </a:rPr>
              <a:t>Indicadores </a:t>
            </a:r>
            <a:r>
              <a:rPr lang="pt-BR" dirty="0">
                <a:ea typeface="Calibri"/>
                <a:cs typeface="Calibri"/>
              </a:rPr>
              <a:t>de Desempenho de Processos</a:t>
            </a:r>
            <a:r>
              <a:rPr lang="pt-BR" dirty="0" smtClean="0">
                <a:ea typeface="Calibri"/>
                <a:cs typeface="Calibri"/>
              </a:rPr>
              <a:t>.</a:t>
            </a:r>
            <a:endParaRPr lang="pt-BR" dirty="0">
              <a:ea typeface="Calibri"/>
              <a:cs typeface="Calibri"/>
            </a:endParaRPr>
          </a:p>
          <a:p>
            <a:pPr marL="285750" lvl="1" indent="-285750" algn="just">
              <a:lnSpc>
                <a:spcPct val="150000"/>
              </a:lnSpc>
              <a:spcAft>
                <a:spcPts val="900"/>
              </a:spcAft>
              <a:buClr>
                <a:srgbClr val="008000"/>
              </a:buClr>
              <a:buFont typeface="Arial" panose="020B0604020202020204" pitchFamily="34" charset="0"/>
              <a:buChar char="•"/>
            </a:pPr>
            <a:r>
              <a:rPr lang="pt-BR" dirty="0">
                <a:ea typeface="Calibri"/>
                <a:cs typeface="Calibri"/>
              </a:rPr>
              <a:t>Gestão de Processos na Saúde.</a:t>
            </a:r>
          </a:p>
          <a:p>
            <a:pPr marL="285750" lvl="1" indent="-285750" algn="just">
              <a:lnSpc>
                <a:spcPct val="150000"/>
              </a:lnSpc>
              <a:spcAft>
                <a:spcPts val="900"/>
              </a:spcAft>
              <a:buClr>
                <a:srgbClr val="008000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ea typeface="Calibri"/>
                <a:cs typeface="Calibri"/>
              </a:rPr>
              <a:t>Ciclo </a:t>
            </a:r>
            <a:r>
              <a:rPr lang="pt-BR" dirty="0">
                <a:ea typeface="Calibri"/>
                <a:cs typeface="Calibri"/>
              </a:rPr>
              <a:t>de Vida em Gestão de Processos.</a:t>
            </a:r>
          </a:p>
          <a:p>
            <a:pPr marL="285750" lvl="1" indent="-285750" algn="just">
              <a:lnSpc>
                <a:spcPct val="150000"/>
              </a:lnSpc>
              <a:spcAft>
                <a:spcPts val="900"/>
              </a:spcAft>
              <a:buClr>
                <a:srgbClr val="008000"/>
              </a:buClr>
              <a:buFont typeface="Arial" panose="020B0604020202020204" pitchFamily="34" charset="0"/>
              <a:buChar char="•"/>
            </a:pPr>
            <a:r>
              <a:rPr lang="pt-BR" dirty="0">
                <a:ea typeface="Calibri"/>
                <a:cs typeface="Calibri"/>
              </a:rPr>
              <a:t>Automação e Gestão de Processos.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40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</TotalTime>
  <Words>406</Words>
  <Application>Microsoft Office PowerPoint</Application>
  <PresentationFormat>Apresentação na tela (16:9)</PresentationFormat>
  <Paragraphs>52</Paragraphs>
  <Slides>10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6" baseType="lpstr">
      <vt:lpstr>Arial</vt:lpstr>
      <vt:lpstr>Wingdings</vt:lpstr>
      <vt:lpstr>Calibri</vt:lpstr>
      <vt:lpstr>Nirmala UI</vt:lpstr>
      <vt:lpstr>Proxima Nova</vt:lpstr>
      <vt:lpstr>spearmint</vt:lpstr>
      <vt:lpstr>PROCESSOS: Transformação e Desenvolvimento                                    fórum permanente</vt:lpstr>
      <vt:lpstr>O caminho da transformação</vt:lpstr>
      <vt:lpstr>Toda evolução pressupõe mudança de comportamento.</vt:lpstr>
      <vt:lpstr>Por que participar desta iniciativa?</vt:lpstr>
      <vt:lpstr>Missão do Fórum Permanente </vt:lpstr>
      <vt:lpstr>Premissas</vt:lpstr>
      <vt:lpstr>Premissas</vt:lpstr>
      <vt:lpstr>1ª Edição – 27/09/2016</vt:lpstr>
      <vt:lpstr>TEMÁTICAS DAS PRÓXIMAS EDIÇÕES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Gisele Fior</dc:creator>
  <cp:lastModifiedBy>Marley Pettengil Galvão Serra</cp:lastModifiedBy>
  <cp:revision>48</cp:revision>
  <dcterms:modified xsi:type="dcterms:W3CDTF">2016-10-04T20:53:26Z</dcterms:modified>
</cp:coreProperties>
</file>