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5" r:id="rId4"/>
    <p:sldId id="273" r:id="rId5"/>
    <p:sldId id="274" r:id="rId6"/>
    <p:sldId id="275" r:id="rId7"/>
    <p:sldId id="283" r:id="rId8"/>
    <p:sldId id="285" r:id="rId9"/>
    <p:sldId id="287" r:id="rId10"/>
    <p:sldId id="290" r:id="rId11"/>
    <p:sldId id="280" r:id="rId12"/>
    <p:sldId id="278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C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com Tema 1 - Ênfas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howGuides="1">
      <p:cViewPr varScale="1">
        <p:scale>
          <a:sx n="84" d="100"/>
          <a:sy n="84" d="100"/>
        </p:scale>
        <p:origin x="90" y="246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40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lex\Meus%20Documentos\Aula%20%20UEMS\FAPEMS\P&#243;s%20Gest&#227;o%20P&#250;blica%20SEGOV-MS\Pesquisa%20com%20Servidores\Tabelas%20com%20Resultad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32C82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7EF-4002-BF38-AA08A6E1B3E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27EF-4002-BF38-AA08A6E1B3EB}"/>
              </c:ext>
            </c:extLst>
          </c:dPt>
          <c:dLbls>
            <c:dLbl>
              <c:idx val="0"/>
              <c:layout>
                <c:manualLayout>
                  <c:x val="0.23516737245187763"/>
                  <c:y val="2.48019317298078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1-27EF-4002-BF38-AA08A6E1B3EB}"/>
                </c:ext>
              </c:extLst>
            </c:dLbl>
            <c:dLbl>
              <c:idx val="1"/>
              <c:layout>
                <c:manualLayout>
                  <c:x val="-0.31119892895887591"/>
                  <c:y val="-7.1650024997222533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000000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  <c:ext xmlns:c16="http://schemas.microsoft.com/office/drawing/2014/chart" uri="{C3380CC4-5D6E-409C-BE32-E72D297353CC}">
                  <c16:uniqueId val="{00000003-27EF-4002-BF38-AA08A6E1B3EB}"/>
                </c:ext>
              </c:extLst>
            </c:dLbl>
            <c:spPr>
              <a:ln>
                <a:solidFill>
                  <a:schemeClr val="tx1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'Tabelas e Gráficos Frequência'!$A$634:$A$635</c:f>
              <c:strCache>
                <c:ptCount val="2"/>
                <c:pt idx="0">
                  <c:v>Não</c:v>
                </c:pt>
                <c:pt idx="1">
                  <c:v>Sim</c:v>
                </c:pt>
              </c:strCache>
            </c:strRef>
          </c:cat>
          <c:val>
            <c:numRef>
              <c:f>'Tabelas e Gráficos Frequência'!$B$634:$B$635</c:f>
              <c:numCache>
                <c:formatCode>General</c:formatCode>
                <c:ptCount val="2"/>
                <c:pt idx="0">
                  <c:v>11</c:v>
                </c:pt>
                <c:pt idx="1">
                  <c:v>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EF-4002-BF38-AA08A6E1B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952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942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pt-BR" smtClean="0"/>
              <a:t>22/11/2016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pt-BR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pt-BR" smtClean="0"/>
              <a:pPr/>
              <a:t>22/11/2016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772816"/>
            <a:ext cx="7189438" cy="251460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Projeto de Pós-Graduação em Gestão Pública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4869160"/>
            <a:ext cx="5821288" cy="529456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Prof. Dr. Alex Sandro Richter von Mühlen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4824536" cy="10274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28" y="188640"/>
            <a:ext cx="7190397" cy="9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980728"/>
            <a:ext cx="8686801" cy="76348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4.</a:t>
            </a:r>
            <a:r>
              <a:rPr lang="pt-BR" dirty="0">
                <a:solidFill>
                  <a:srgbClr val="0070C0"/>
                </a:solidFill>
              </a:rPr>
              <a:t> Projeto Pedagógico do </a:t>
            </a:r>
            <a:r>
              <a:rPr lang="pt-BR" dirty="0" smtClean="0">
                <a:solidFill>
                  <a:srgbClr val="0070C0"/>
                </a:solidFill>
              </a:rPr>
              <a:t>Curso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65212" y="1916832"/>
            <a:ext cx="9421688" cy="2896344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Desenvolvido </a:t>
            </a:r>
            <a:r>
              <a:rPr lang="pt-BR" sz="2800" b="1" u="sng" dirty="0" smtClean="0">
                <a:solidFill>
                  <a:schemeClr val="tx1"/>
                </a:solidFill>
              </a:rPr>
              <a:t>sob medida</a:t>
            </a:r>
            <a:r>
              <a:rPr lang="pt-BR" sz="2800" dirty="0" smtClean="0">
                <a:solidFill>
                  <a:schemeClr val="tx1"/>
                </a:solidFill>
              </a:rPr>
              <a:t> para as demandas levantadas;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Matriz Curricular  = </a:t>
            </a:r>
            <a:r>
              <a:rPr lang="pt-BR" sz="2800" b="1" u="sng" dirty="0" smtClean="0">
                <a:solidFill>
                  <a:schemeClr val="tx1"/>
                </a:solidFill>
              </a:rPr>
              <a:t>conhecimento e habilidades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  <a:endParaRPr lang="pt-BR" sz="2800" b="1" u="sng" dirty="0" smtClean="0">
              <a:solidFill>
                <a:schemeClr val="tx1"/>
              </a:solidFill>
            </a:endParaRPr>
          </a:p>
          <a:p>
            <a:r>
              <a:rPr lang="pt-BR" sz="2800" dirty="0">
                <a:solidFill>
                  <a:schemeClr val="tx1"/>
                </a:solidFill>
              </a:rPr>
              <a:t>Público Alvo: Servidores do </a:t>
            </a:r>
            <a:r>
              <a:rPr lang="pt-BR" sz="2800" dirty="0" smtClean="0">
                <a:solidFill>
                  <a:schemeClr val="tx1"/>
                </a:solidFill>
              </a:rPr>
              <a:t>MS ligados </a:t>
            </a:r>
            <a:r>
              <a:rPr lang="pt-BR" sz="2800" dirty="0">
                <a:solidFill>
                  <a:schemeClr val="tx1"/>
                </a:solidFill>
              </a:rPr>
              <a:t>diretamente à gestão, portadores de graduação superior </a:t>
            </a:r>
            <a:r>
              <a:rPr lang="pt-BR" sz="2800" dirty="0" smtClean="0">
                <a:solidFill>
                  <a:schemeClr val="tx1"/>
                </a:solidFill>
              </a:rPr>
              <a:t>(qualquer área);</a:t>
            </a:r>
            <a:endParaRPr lang="pt-BR" sz="2800" dirty="0">
              <a:solidFill>
                <a:schemeClr val="tx1"/>
              </a:solidFill>
            </a:endParaRPr>
          </a:p>
          <a:p>
            <a:r>
              <a:rPr lang="pt-BR" sz="2800" dirty="0" smtClean="0">
                <a:solidFill>
                  <a:schemeClr val="tx1"/>
                </a:solidFill>
              </a:rPr>
              <a:t>Turma: 30 a 40 alunos por oferta (previsão 3 ofertas</a:t>
            </a:r>
            <a:r>
              <a:rPr lang="pt-BR" sz="2800" dirty="0" smtClean="0">
                <a:solidFill>
                  <a:schemeClr val="tx1"/>
                </a:solidFill>
              </a:rPr>
              <a:t>);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Previsão de Oferta: Março/2017.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483897" y="5445224"/>
            <a:ext cx="2584317" cy="1237949"/>
          </a:xfrm>
          <a:prstGeom prst="rect">
            <a:avLst/>
          </a:prstGeom>
          <a:solidFill>
            <a:srgbClr val="00B050">
              <a:alpha val="64000"/>
            </a:srgbClr>
          </a:solidFill>
          <a:ln w="22225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18 meses</a:t>
            </a:r>
          </a:p>
          <a:p>
            <a:pPr algn="ctr"/>
            <a:r>
              <a:rPr lang="pt-BR" sz="2400" b="1" dirty="0" smtClean="0"/>
              <a:t>360 horas</a:t>
            </a:r>
          </a:p>
          <a:p>
            <a:pPr algn="ctr"/>
            <a:r>
              <a:rPr lang="pt-BR" sz="2400" b="1" dirty="0" smtClean="0"/>
              <a:t>24 créditos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62894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772816"/>
            <a:ext cx="7189438" cy="2514601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Projeto de Pós-Graduação em Gestão Pública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2" y="4869160"/>
            <a:ext cx="5821288" cy="1080120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tx1"/>
                </a:solidFill>
              </a:rPr>
              <a:t>Prof. Dr. Alex Sandro Richter von Mühlen</a:t>
            </a:r>
            <a:endParaRPr lang="pt-BR" u="sng" dirty="0" smtClean="0">
              <a:solidFill>
                <a:schemeClr val="tx1"/>
              </a:solidFill>
            </a:endParaRPr>
          </a:p>
          <a:p>
            <a:r>
              <a:rPr lang="pt-BR" u="sng" dirty="0" smtClean="0">
                <a:solidFill>
                  <a:schemeClr val="tx1"/>
                </a:solidFill>
              </a:rPr>
              <a:t>alex@uems.br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6632"/>
            <a:ext cx="4824536" cy="102748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428" y="188640"/>
            <a:ext cx="7190397" cy="95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4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1358858"/>
            <a:ext cx="8686801" cy="763488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Estrutura da Apresentação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65212" y="2692896"/>
            <a:ext cx="8686801" cy="2896344"/>
          </a:xfrm>
        </p:spPr>
        <p:txBody>
          <a:bodyPr>
            <a:noAutofit/>
          </a:bodyPr>
          <a:lstStyle/>
          <a:p>
            <a:pPr marL="56007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Demanda SEGOV/MS;</a:t>
            </a:r>
          </a:p>
          <a:p>
            <a:pPr marL="56007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Parceria SEGOV/MS x UEMS/FAPEMS;</a:t>
            </a:r>
          </a:p>
          <a:p>
            <a:pPr marL="56007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Pesquisa (Diagnóstico da Demanda);</a:t>
            </a:r>
          </a:p>
          <a:p>
            <a:pPr marL="560070" indent="-514350">
              <a:buFont typeface="+mj-lt"/>
              <a:buAutoNum type="arabicPeriod"/>
            </a:pPr>
            <a:r>
              <a:rPr lang="pt-BR" sz="2800" dirty="0" smtClean="0">
                <a:solidFill>
                  <a:schemeClr val="tx1"/>
                </a:solidFill>
              </a:rPr>
              <a:t>Projeto Pedagógico do Curso (especialização</a:t>
            </a:r>
            <a:r>
              <a:rPr lang="pt-BR" sz="2800" dirty="0" smtClean="0">
                <a:solidFill>
                  <a:schemeClr val="tx1"/>
                </a:solidFill>
              </a:rPr>
              <a:t>).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3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1358858"/>
            <a:ext cx="8686801" cy="76348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1. Demanda SEGOV/MS</a:t>
            </a: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65212" y="2692896"/>
            <a:ext cx="9421688" cy="2896344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Reunião SEGOV/MS, UEMS/FAPEMS (</a:t>
            </a:r>
            <a:r>
              <a:rPr lang="pt-BR" sz="2800" dirty="0" smtClean="0">
                <a:solidFill>
                  <a:schemeClr val="tx1"/>
                </a:solidFill>
              </a:rPr>
              <a:t>primeira equipe de trabalho);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Necessidade de </a:t>
            </a:r>
            <a:r>
              <a:rPr lang="pt-BR" sz="2800" b="1" u="sng" dirty="0" smtClean="0">
                <a:solidFill>
                  <a:schemeClr val="tx1"/>
                </a:solidFill>
              </a:rPr>
              <a:t>capacitar os servidores envolvidos diretamente com a gestão</a:t>
            </a:r>
            <a:r>
              <a:rPr lang="pt-BR" sz="2800" dirty="0" smtClean="0">
                <a:solidFill>
                  <a:schemeClr val="tx1"/>
                </a:solidFill>
              </a:rPr>
              <a:t> no MS (ferramentas para ações de planejamento estratégico</a:t>
            </a:r>
            <a:r>
              <a:rPr lang="pt-BR" sz="2800" dirty="0" smtClean="0">
                <a:solidFill>
                  <a:schemeClr val="tx1"/>
                </a:solidFill>
              </a:rPr>
              <a:t>).</a:t>
            </a:r>
            <a:endParaRPr lang="pt-BR" sz="2800" dirty="0" smtClean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2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1052736"/>
            <a:ext cx="8686801" cy="76348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2. </a:t>
            </a:r>
            <a:r>
              <a:rPr lang="pt-BR" dirty="0">
                <a:solidFill>
                  <a:srgbClr val="0070C0"/>
                </a:solidFill>
              </a:rPr>
              <a:t>Parceria SEGOV/MS x UEMS/FAPEMS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65212" y="2170750"/>
            <a:ext cx="9421688" cy="2896344"/>
          </a:xfrm>
        </p:spPr>
        <p:txBody>
          <a:bodyPr>
            <a:noAutofit/>
          </a:bodyPr>
          <a:lstStyle/>
          <a:p>
            <a:r>
              <a:rPr lang="pt-BR" sz="2800" dirty="0" smtClean="0">
                <a:solidFill>
                  <a:schemeClr val="tx1"/>
                </a:solidFill>
              </a:rPr>
              <a:t>Discussões sobre a Pós-Graduação;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Elaboração de instrumentos de pesquisa. Foco: público-alvo da especialização;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Execução da pesquisa, tabulação dos dados e geração de resultados para tomada de decisão → Matriz Curricular do Curso;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Constituição de Comissão para estudo e elaboração do Projeto Pedagógico e regulamento (Diário Oficial 9.256 de 26/09/2016).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8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1358858"/>
            <a:ext cx="8686801" cy="76348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3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  <a:r>
              <a:rPr lang="pt-BR" dirty="0">
                <a:solidFill>
                  <a:srgbClr val="0070C0"/>
                </a:solidFill>
              </a:rPr>
              <a:t> Pesquisa (Diagnóstico da Demanda);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65212" y="2476872"/>
            <a:ext cx="9421688" cy="28963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Objetivos: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Conhecer o </a:t>
            </a:r>
            <a:r>
              <a:rPr lang="pt-BR" sz="2800" b="1" u="sng" dirty="0" smtClean="0">
                <a:solidFill>
                  <a:schemeClr val="tx1"/>
                </a:solidFill>
              </a:rPr>
              <a:t>perfil</a:t>
            </a:r>
            <a:r>
              <a:rPr lang="pt-BR" sz="2800" dirty="0" smtClean="0">
                <a:solidFill>
                  <a:schemeClr val="tx1"/>
                </a:solidFill>
              </a:rPr>
              <a:t> do potencial aluno do curso (servidores);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Identificar seu </a:t>
            </a:r>
            <a:r>
              <a:rPr lang="pt-BR" sz="2800" b="1" u="sng" dirty="0" smtClean="0">
                <a:solidFill>
                  <a:schemeClr val="tx1"/>
                </a:solidFill>
              </a:rPr>
              <a:t>grau de conhecimento</a:t>
            </a:r>
            <a:r>
              <a:rPr lang="pt-BR" sz="2800" dirty="0" smtClean="0">
                <a:solidFill>
                  <a:schemeClr val="tx1"/>
                </a:solidFill>
              </a:rPr>
              <a:t> sobre o assunto;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Identificar o </a:t>
            </a:r>
            <a:r>
              <a:rPr lang="pt-BR" sz="2800" b="1" u="sng" dirty="0" smtClean="0">
                <a:solidFill>
                  <a:schemeClr val="tx1"/>
                </a:solidFill>
              </a:rPr>
              <a:t>grau de importância</a:t>
            </a:r>
            <a:r>
              <a:rPr lang="pt-BR" sz="2800" dirty="0" smtClean="0">
                <a:solidFill>
                  <a:schemeClr val="tx1"/>
                </a:solidFill>
              </a:rPr>
              <a:t> à diferentes habilidades.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7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065212" y="1153344"/>
            <a:ext cx="8686801" cy="76348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70C0"/>
                </a:solidFill>
              </a:rPr>
              <a:t>3</a:t>
            </a:r>
            <a:r>
              <a:rPr lang="pt-BR" dirty="0" smtClean="0">
                <a:solidFill>
                  <a:srgbClr val="0070C0"/>
                </a:solidFill>
              </a:rPr>
              <a:t>.</a:t>
            </a:r>
            <a:r>
              <a:rPr lang="pt-BR" dirty="0">
                <a:solidFill>
                  <a:srgbClr val="0070C0"/>
                </a:solidFill>
              </a:rPr>
              <a:t> Pesquisa (Diagnóstico da Demanda);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65212" y="2204864"/>
            <a:ext cx="9421688" cy="289634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pt-BR" sz="2800" dirty="0" smtClean="0">
                <a:solidFill>
                  <a:schemeClr val="tx1"/>
                </a:solidFill>
              </a:rPr>
              <a:t>Aspectos Metodológicos: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Questionário eletrônico (distribuído pela SEGOV);</a:t>
            </a:r>
          </a:p>
          <a:p>
            <a:r>
              <a:rPr lang="pt-BR" sz="2800" dirty="0" smtClean="0">
                <a:solidFill>
                  <a:schemeClr val="tx1"/>
                </a:solidFill>
              </a:rPr>
              <a:t>Coleta </a:t>
            </a:r>
            <a:r>
              <a:rPr lang="pt-BR" sz="2800" dirty="0">
                <a:solidFill>
                  <a:schemeClr val="tx1"/>
                </a:solidFill>
              </a:rPr>
              <a:t>dos dados: </a:t>
            </a:r>
            <a:r>
              <a:rPr lang="pt-BR" sz="2800" b="1" u="sng" dirty="0">
                <a:solidFill>
                  <a:schemeClr val="tx1"/>
                </a:solidFill>
              </a:rPr>
              <a:t>18 de junho</a:t>
            </a:r>
            <a:r>
              <a:rPr lang="pt-BR" sz="2800" dirty="0">
                <a:solidFill>
                  <a:schemeClr val="tx1"/>
                </a:solidFill>
              </a:rPr>
              <a:t> a </a:t>
            </a:r>
            <a:r>
              <a:rPr lang="pt-BR" sz="2800" b="1" u="sng" dirty="0">
                <a:solidFill>
                  <a:schemeClr val="tx1"/>
                </a:solidFill>
              </a:rPr>
              <a:t>15 de julho de </a:t>
            </a:r>
            <a:r>
              <a:rPr lang="pt-BR" sz="2800" b="1" u="sng" dirty="0" smtClean="0">
                <a:solidFill>
                  <a:schemeClr val="tx1"/>
                </a:solidFill>
              </a:rPr>
              <a:t>2016</a:t>
            </a:r>
            <a:r>
              <a:rPr lang="pt-BR" sz="2800" dirty="0" smtClean="0">
                <a:solidFill>
                  <a:schemeClr val="tx1"/>
                </a:solidFill>
              </a:rPr>
              <a:t>;</a:t>
            </a:r>
          </a:p>
          <a:p>
            <a:r>
              <a:rPr lang="pt-BR" sz="2800" dirty="0">
                <a:solidFill>
                  <a:schemeClr val="tx1"/>
                </a:solidFill>
              </a:rPr>
              <a:t>Participantes: </a:t>
            </a:r>
            <a:r>
              <a:rPr lang="pt-BR" sz="2800" b="1" u="sng" dirty="0">
                <a:solidFill>
                  <a:schemeClr val="tx1"/>
                </a:solidFill>
              </a:rPr>
              <a:t>583 servidores</a:t>
            </a:r>
            <a:r>
              <a:rPr lang="pt-BR" sz="2800" dirty="0">
                <a:solidFill>
                  <a:schemeClr val="tx1"/>
                </a:solidFill>
              </a:rPr>
              <a:t>;</a:t>
            </a:r>
          </a:p>
          <a:p>
            <a:r>
              <a:rPr lang="pt-BR" sz="2800" dirty="0">
                <a:solidFill>
                  <a:schemeClr val="tx1"/>
                </a:solidFill>
              </a:rPr>
              <a:t>Abrangência: </a:t>
            </a:r>
            <a:r>
              <a:rPr lang="pt-BR" sz="2800" b="1" u="sng" dirty="0">
                <a:solidFill>
                  <a:schemeClr val="tx1"/>
                </a:solidFill>
              </a:rPr>
              <a:t>49 </a:t>
            </a:r>
            <a:r>
              <a:rPr lang="pt-BR" sz="2800" b="1" u="sng" dirty="0" smtClean="0">
                <a:solidFill>
                  <a:schemeClr val="tx1"/>
                </a:solidFill>
              </a:rPr>
              <a:t>municípios</a:t>
            </a:r>
            <a:r>
              <a:rPr lang="pt-BR" sz="2800" dirty="0" smtClean="0">
                <a:solidFill>
                  <a:schemeClr val="tx1"/>
                </a:solidFill>
              </a:rPr>
              <a:t>.</a:t>
            </a:r>
            <a:endParaRPr lang="pt-BR" sz="28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7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837828" y="5301208"/>
            <a:ext cx="10945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Figura </a:t>
            </a: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Um curso de pós graduação em gestão pública pode agregar resultados na eficiência e eficácia e, consequentemente, na melhoria da qualidade na gestão pública no Mato Grosso do Sul?</a:t>
            </a:r>
            <a:endParaRPr lang="pt-BR" sz="24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843969"/>
              </p:ext>
            </p:extLst>
          </p:nvPr>
        </p:nvGraphicFramePr>
        <p:xfrm>
          <a:off x="1845940" y="935027"/>
          <a:ext cx="71825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2671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93812" y="1069287"/>
            <a:ext cx="11089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Tabela </a:t>
            </a: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1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–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Variáveis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 indicativas do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grau de conhecimento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 dos servidores públicos sobre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Gestão Pública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, Mato Grosso do Sul, 2016</a:t>
            </a:r>
            <a:endParaRPr lang="pt-BR" sz="2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079316"/>
              </p:ext>
            </p:extLst>
          </p:nvPr>
        </p:nvGraphicFramePr>
        <p:xfrm>
          <a:off x="765820" y="1918580"/>
          <a:ext cx="11017224" cy="450449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7532319">
                  <a:extLst>
                    <a:ext uri="{9D8B030D-6E8A-4147-A177-3AD203B41FA5}">
                      <a16:colId xmlns:a16="http://schemas.microsoft.com/office/drawing/2014/main" val="1294995263"/>
                    </a:ext>
                  </a:extLst>
                </a:gridCol>
                <a:gridCol w="1158819">
                  <a:extLst>
                    <a:ext uri="{9D8B030D-6E8A-4147-A177-3AD203B41FA5}">
                      <a16:colId xmlns:a16="http://schemas.microsoft.com/office/drawing/2014/main" val="3388083060"/>
                    </a:ext>
                  </a:extLst>
                </a:gridCol>
                <a:gridCol w="1082771">
                  <a:extLst>
                    <a:ext uri="{9D8B030D-6E8A-4147-A177-3AD203B41FA5}">
                      <a16:colId xmlns:a16="http://schemas.microsoft.com/office/drawing/2014/main" val="1971300374"/>
                    </a:ext>
                  </a:extLst>
                </a:gridCol>
                <a:gridCol w="1243315">
                  <a:extLst>
                    <a:ext uri="{9D8B030D-6E8A-4147-A177-3AD203B41FA5}">
                      <a16:colId xmlns:a16="http://schemas.microsoft.com/office/drawing/2014/main" val="3577828336"/>
                    </a:ext>
                  </a:extLst>
                </a:gridCol>
              </a:tblGrid>
              <a:tr h="417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Variáveis (grau de conhecimento dos servidores)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Desvio Padrão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33501"/>
                  </a:ext>
                </a:extLst>
              </a:tr>
              <a:tr h="38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Gestão Financeira e Orçamentária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583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2,60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1,092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8084508"/>
                  </a:ext>
                </a:extLst>
              </a:tr>
              <a:tr h="38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Marketing e Comunicação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2,60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1,074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7248488"/>
                  </a:ext>
                </a:extLst>
              </a:tr>
              <a:tr h="399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Economia e Mercado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2,70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,962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8607038"/>
                  </a:ext>
                </a:extLst>
              </a:tr>
              <a:tr h="38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Teoria da Administração Pública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583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1,008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2934452"/>
                  </a:ext>
                </a:extLst>
              </a:tr>
              <a:tr h="38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Gestão de Projetos e Processos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1,048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08520927"/>
                  </a:ext>
                </a:extLst>
              </a:tr>
              <a:tr h="399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Legislação e Normas Administrativas, Trabalhistas e Tributárias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2,85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1,097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195930"/>
                  </a:ext>
                </a:extLst>
              </a:tr>
              <a:tr h="38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Planejamento Estratégico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2,91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1,060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264499"/>
                  </a:ext>
                </a:extLst>
              </a:tr>
              <a:tr h="38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Políticas Públicas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2,95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,973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0902805"/>
                  </a:ext>
                </a:extLst>
              </a:tr>
              <a:tr h="3814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Gestão de Pessoas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3,04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,991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8756846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808032" y="6413266"/>
            <a:ext cx="10945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OBS: 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1 </a:t>
            </a:r>
            <a:r>
              <a:rPr lang="pt-BR" sz="2000" dirty="0">
                <a:latin typeface="Arial" panose="020B0604020202020204" pitchFamily="34" charset="0"/>
                <a:ea typeface="Calibri" panose="020F0502020204030204" pitchFamily="34" charset="0"/>
              </a:rPr>
              <a:t>(Pouco conhecimento) a 5 (Muito conhecimento</a:t>
            </a:r>
            <a:r>
              <a:rPr lang="pt-BR" sz="2000" dirty="0" smtClean="0"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pt-BR" sz="2000" dirty="0"/>
          </a:p>
        </p:txBody>
      </p:sp>
      <p:sp>
        <p:nvSpPr>
          <p:cNvPr id="10" name="Retângulo 9"/>
          <p:cNvSpPr/>
          <p:nvPr/>
        </p:nvSpPr>
        <p:spPr>
          <a:xfrm>
            <a:off x="9478788" y="2636912"/>
            <a:ext cx="1008112" cy="3384376"/>
          </a:xfrm>
          <a:prstGeom prst="rect">
            <a:avLst/>
          </a:prstGeom>
          <a:solidFill>
            <a:schemeClr val="accent1">
              <a:alpha val="14000"/>
            </a:schemeClr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93812" y="2636912"/>
            <a:ext cx="6480720" cy="3384376"/>
          </a:xfrm>
          <a:prstGeom prst="rect">
            <a:avLst/>
          </a:prstGeom>
          <a:solidFill>
            <a:schemeClr val="accent1">
              <a:alpha val="14000"/>
            </a:schemeClr>
          </a:solidFill>
          <a:ln w="349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277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48" y="116632"/>
            <a:ext cx="3719216" cy="79208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84" y="84280"/>
            <a:ext cx="5662365" cy="752432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693812" y="1069287"/>
            <a:ext cx="110892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Tabela </a:t>
            </a: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2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-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Variáveis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 indicativas do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grau de importância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que os servidores públicos atribuem às diferentes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</a:rPr>
              <a:t>habilidades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 na Gestão Pública, Mato Grosso do Sul, 2016</a:t>
            </a:r>
            <a:endParaRPr lang="pt-BR" sz="24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66180"/>
              </p:ext>
            </p:extLst>
          </p:nvPr>
        </p:nvGraphicFramePr>
        <p:xfrm>
          <a:off x="808033" y="2269621"/>
          <a:ext cx="10975010" cy="439973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7546454">
                  <a:extLst>
                    <a:ext uri="{9D8B030D-6E8A-4147-A177-3AD203B41FA5}">
                      <a16:colId xmlns:a16="http://schemas.microsoft.com/office/drawing/2014/main" val="563139214"/>
                    </a:ext>
                  </a:extLst>
                </a:gridCol>
                <a:gridCol w="1160993">
                  <a:extLst>
                    <a:ext uri="{9D8B030D-6E8A-4147-A177-3AD203B41FA5}">
                      <a16:colId xmlns:a16="http://schemas.microsoft.com/office/drawing/2014/main" val="3686528204"/>
                    </a:ext>
                  </a:extLst>
                </a:gridCol>
                <a:gridCol w="1067871">
                  <a:extLst>
                    <a:ext uri="{9D8B030D-6E8A-4147-A177-3AD203B41FA5}">
                      <a16:colId xmlns:a16="http://schemas.microsoft.com/office/drawing/2014/main" val="532761945"/>
                    </a:ext>
                  </a:extLst>
                </a:gridCol>
                <a:gridCol w="1199692">
                  <a:extLst>
                    <a:ext uri="{9D8B030D-6E8A-4147-A177-3AD203B41FA5}">
                      <a16:colId xmlns:a16="http://schemas.microsoft.com/office/drawing/2014/main" val="288966513"/>
                    </a:ext>
                  </a:extLst>
                </a:gridCol>
              </a:tblGrid>
              <a:tr h="7999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Variáveis (importância da habilidade </a:t>
                      </a:r>
                      <a:r>
                        <a:rPr lang="pt-BR" sz="2200" dirty="0" smtClean="0">
                          <a:effectLst/>
                        </a:rPr>
                        <a:t>para os </a:t>
                      </a:r>
                      <a:r>
                        <a:rPr lang="pt-BR" sz="2200" dirty="0">
                          <a:effectLst/>
                        </a:rPr>
                        <a:t>servidores)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N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Média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Desvio Padrão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31626742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Relações interpessoais e ética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4,45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,914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490513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Gestão de pessoas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4,33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1,026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043829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Comunicação para gestores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4,24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1,059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83564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Aspectos jurídicos no setor público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4,23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1,050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5217092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Estratégia pública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4,15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1,047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761174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Gestão de operações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4,12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1,064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8680587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Administração de tecnologia de informação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4,09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1,068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2116083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Gestão de finanças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4,07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1,099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0906337"/>
                  </a:ext>
                </a:extLst>
              </a:tr>
              <a:tr h="3999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Recursos computacionais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583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>
                          <a:effectLst/>
                        </a:rPr>
                        <a:t>4,06</a:t>
                      </a:r>
                      <a:endParaRPr lang="pt-BR" sz="2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200" dirty="0">
                          <a:effectLst/>
                        </a:rPr>
                        <a:t>1,030</a:t>
                      </a:r>
                      <a:endParaRPr lang="pt-BR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60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305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critório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scritório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de contrastes empresariais (widescreen)</Template>
  <TotalTime>0</TotalTime>
  <Words>546</Words>
  <Application>Microsoft Office PowerPoint</Application>
  <PresentationFormat>Personalizar</PresentationFormat>
  <Paragraphs>126</Paragraphs>
  <Slides>11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Franklin Gothic Medium</vt:lpstr>
      <vt:lpstr>Times New Roman</vt:lpstr>
      <vt:lpstr>Business Contrast 16x9</vt:lpstr>
      <vt:lpstr>Projeto de Pós-Graduação em Gestão Pública</vt:lpstr>
      <vt:lpstr>Estrutura da Apresentação</vt:lpstr>
      <vt:lpstr>1. Demanda SEGOV/MS</vt:lpstr>
      <vt:lpstr>2. Parceria SEGOV/MS x UEMS/FAPEMS</vt:lpstr>
      <vt:lpstr>3. Pesquisa (Diagnóstico da Demanda);</vt:lpstr>
      <vt:lpstr>3. Pesquisa (Diagnóstico da Demanda);</vt:lpstr>
      <vt:lpstr>Apresentação do PowerPoint</vt:lpstr>
      <vt:lpstr>Apresentação do PowerPoint</vt:lpstr>
      <vt:lpstr>Apresentação do PowerPoint</vt:lpstr>
      <vt:lpstr>4. Projeto Pedagógico do Curso</vt:lpstr>
      <vt:lpstr>Projeto de Pós-Graduação em Gestão Pública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2016-11-21T17:22:05Z</dcterms:created>
  <dcterms:modified xsi:type="dcterms:W3CDTF">2016-11-22T23:00:52Z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